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41"/>
  </p:notesMasterIdLst>
  <p:sldIdLst>
    <p:sldId id="256" r:id="rId5"/>
    <p:sldId id="285" r:id="rId6"/>
    <p:sldId id="414" r:id="rId7"/>
    <p:sldId id="415" r:id="rId8"/>
    <p:sldId id="288" r:id="rId9"/>
    <p:sldId id="368" r:id="rId10"/>
    <p:sldId id="383" r:id="rId11"/>
    <p:sldId id="444" r:id="rId12"/>
    <p:sldId id="439" r:id="rId13"/>
    <p:sldId id="382" r:id="rId14"/>
    <p:sldId id="423" r:id="rId15"/>
    <p:sldId id="424" r:id="rId16"/>
    <p:sldId id="411" r:id="rId17"/>
    <p:sldId id="387" r:id="rId18"/>
    <p:sldId id="392" r:id="rId19"/>
    <p:sldId id="412" r:id="rId20"/>
    <p:sldId id="391" r:id="rId21"/>
    <p:sldId id="390" r:id="rId22"/>
    <p:sldId id="389" r:id="rId23"/>
    <p:sldId id="388" r:id="rId24"/>
    <p:sldId id="400" r:id="rId25"/>
    <p:sldId id="442" r:id="rId26"/>
    <p:sldId id="419" r:id="rId27"/>
    <p:sldId id="430" r:id="rId28"/>
    <p:sldId id="426" r:id="rId29"/>
    <p:sldId id="427" r:id="rId30"/>
    <p:sldId id="428" r:id="rId31"/>
    <p:sldId id="431" r:id="rId32"/>
    <p:sldId id="443" r:id="rId33"/>
    <p:sldId id="434" r:id="rId34"/>
    <p:sldId id="435" r:id="rId35"/>
    <p:sldId id="436" r:id="rId36"/>
    <p:sldId id="437" r:id="rId37"/>
    <p:sldId id="432" r:id="rId38"/>
    <p:sldId id="374" r:id="rId39"/>
    <p:sldId id="265" r:id="rId40"/>
  </p:sldIdLst>
  <p:sldSz cx="9144000" cy="6858000" type="screen4x3"/>
  <p:notesSz cx="6815138"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2EE48EC2-C332-44D7-8FD9-C8DDD379F5B9}">
          <p14:sldIdLst>
            <p14:sldId id="256"/>
            <p14:sldId id="285"/>
            <p14:sldId id="414"/>
            <p14:sldId id="415"/>
            <p14:sldId id="288"/>
            <p14:sldId id="368"/>
            <p14:sldId id="383"/>
            <p14:sldId id="444"/>
            <p14:sldId id="439"/>
            <p14:sldId id="382"/>
            <p14:sldId id="423"/>
            <p14:sldId id="424"/>
            <p14:sldId id="411"/>
            <p14:sldId id="387"/>
            <p14:sldId id="392"/>
            <p14:sldId id="412"/>
            <p14:sldId id="391"/>
            <p14:sldId id="390"/>
            <p14:sldId id="389"/>
            <p14:sldId id="388"/>
            <p14:sldId id="400"/>
            <p14:sldId id="442"/>
            <p14:sldId id="419"/>
            <p14:sldId id="430"/>
            <p14:sldId id="426"/>
            <p14:sldId id="427"/>
            <p14:sldId id="428"/>
            <p14:sldId id="431"/>
            <p14:sldId id="443"/>
            <p14:sldId id="434"/>
            <p14:sldId id="435"/>
            <p14:sldId id="436"/>
            <p14:sldId id="437"/>
            <p14:sldId id="432"/>
            <p14:sldId id="374"/>
            <p14:sldId id="265"/>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03975E-1C8C-2CB6-40C6-05AC4EE8C231}" name="Ingrid Mairhuber" initials="IM" userId="S::mairhuber@forba.at::c5d1e4ee-ff2e-436d-9601-4e35838e338a" providerId="AD"/>
  <p188:author id="{0E4AF7B3-63F3-F143-7CAF-8D80F40AD3CA}" name="Johanna Neuhauser" initials="JN" userId="S::neuhauser@forba.at::10620da2-413e-4fab-a1c5-e80fd792520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Ingrid Mairhuber" initials="IM" lastIdx="1" clrIdx="0">
    <p:extLst>
      <p:ext uri="{19B8F6BF-5375-455C-9EA6-DF929625EA0E}">
        <p15:presenceInfo xmlns:p15="http://schemas.microsoft.com/office/powerpoint/2012/main" userId="S-1-5-21-116146600-504617362-2238448633-11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1317"/>
    <a:srgbClr val="4B4B4D"/>
    <a:srgbClr val="3E3D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919E14-EA16-EBA1-E415-2E3043761DDA}" v="98" dt="2026-06-15T09:58:12.672"/>
    <p1510:client id="{CF4B4462-C854-4ED7-8A18-CB89B4C219AE}" v="146" dt="2026-06-15T11:18:58.927"/>
    <p1510:client id="{F4076919-6D84-4C90-1F1C-BDC2DC12E367}" v="378" dt="2026-06-15T11:17:30.539"/>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EBBBCC-DAD2-459C-BE2E-F6DE35CF9A28}" styleName="Dunkle Formatvorlage 2 - Akzent 3/Akz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799B23B-EC83-4686-B30A-512413B5E67A}" styleName="Helle Formatvorlage 3 - Akz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Helle Formatvorlage 2 - Akz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1090" y="5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commentAuthors" Target="commentAuthors.xml"/><Relationship Id="rId47"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48"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53226" cy="499091"/>
          </a:xfrm>
          <a:prstGeom prst="rect">
            <a:avLst/>
          </a:prstGeom>
        </p:spPr>
        <p:txBody>
          <a:bodyPr vert="horz" lIns="91641" tIns="45821" rIns="91641" bIns="45821" rtlCol="0"/>
          <a:lstStyle>
            <a:lvl1pPr algn="l">
              <a:defRPr sz="1200"/>
            </a:lvl1pPr>
          </a:lstStyle>
          <a:p>
            <a:endParaRPr lang="en-US"/>
          </a:p>
        </p:txBody>
      </p:sp>
      <p:sp>
        <p:nvSpPr>
          <p:cNvPr id="3" name="Datumsplatzhalter 2"/>
          <p:cNvSpPr>
            <a:spLocks noGrp="1"/>
          </p:cNvSpPr>
          <p:nvPr>
            <p:ph type="dt" idx="1"/>
          </p:nvPr>
        </p:nvSpPr>
        <p:spPr>
          <a:xfrm>
            <a:off x="3860335" y="0"/>
            <a:ext cx="2953226" cy="499091"/>
          </a:xfrm>
          <a:prstGeom prst="rect">
            <a:avLst/>
          </a:prstGeom>
        </p:spPr>
        <p:txBody>
          <a:bodyPr vert="horz" lIns="91641" tIns="45821" rIns="91641" bIns="45821" rtlCol="0"/>
          <a:lstStyle>
            <a:lvl1pPr algn="r">
              <a:defRPr sz="1200"/>
            </a:lvl1pPr>
          </a:lstStyle>
          <a:p>
            <a:fld id="{0ED57ABD-8CFA-4BC3-8517-C4EC5AB7A4FE}" type="datetimeFigureOut">
              <a:rPr lang="en-US" smtClean="0"/>
              <a:t>6/15/2026</a:t>
            </a:fld>
            <a:endParaRPr lang="en-US"/>
          </a:p>
        </p:txBody>
      </p:sp>
      <p:sp>
        <p:nvSpPr>
          <p:cNvPr id="4" name="Folienbildplatzhalter 3"/>
          <p:cNvSpPr>
            <a:spLocks noGrp="1" noRot="1" noChangeAspect="1"/>
          </p:cNvSpPr>
          <p:nvPr>
            <p:ph type="sldImg" idx="2"/>
          </p:nvPr>
        </p:nvSpPr>
        <p:spPr>
          <a:xfrm>
            <a:off x="1169988" y="1244600"/>
            <a:ext cx="4475162" cy="3355975"/>
          </a:xfrm>
          <a:prstGeom prst="rect">
            <a:avLst/>
          </a:prstGeom>
          <a:noFill/>
          <a:ln w="12700">
            <a:solidFill>
              <a:prstClr val="black"/>
            </a:solidFill>
          </a:ln>
        </p:spPr>
        <p:txBody>
          <a:bodyPr vert="horz" lIns="91641" tIns="45821" rIns="91641" bIns="45821" rtlCol="0" anchor="ctr"/>
          <a:lstStyle/>
          <a:p>
            <a:endParaRPr lang="en-US"/>
          </a:p>
        </p:txBody>
      </p:sp>
      <p:sp>
        <p:nvSpPr>
          <p:cNvPr id="5" name="Notizenplatzhalter 4"/>
          <p:cNvSpPr>
            <a:spLocks noGrp="1"/>
          </p:cNvSpPr>
          <p:nvPr>
            <p:ph type="body" sz="quarter" idx="3"/>
          </p:nvPr>
        </p:nvSpPr>
        <p:spPr>
          <a:xfrm>
            <a:off x="681515" y="4787125"/>
            <a:ext cx="5452110" cy="3916740"/>
          </a:xfrm>
          <a:prstGeom prst="rect">
            <a:avLst/>
          </a:prstGeom>
        </p:spPr>
        <p:txBody>
          <a:bodyPr vert="horz" lIns="91641" tIns="45821" rIns="91641" bIns="45821"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1" y="9448186"/>
            <a:ext cx="2953226" cy="499090"/>
          </a:xfrm>
          <a:prstGeom prst="rect">
            <a:avLst/>
          </a:prstGeom>
        </p:spPr>
        <p:txBody>
          <a:bodyPr vert="horz" lIns="91641" tIns="45821" rIns="91641" bIns="45821" rtlCol="0" anchor="b"/>
          <a:lstStyle>
            <a:lvl1pPr algn="l">
              <a:defRPr sz="1200"/>
            </a:lvl1pPr>
          </a:lstStyle>
          <a:p>
            <a:endParaRPr lang="en-US"/>
          </a:p>
        </p:txBody>
      </p:sp>
      <p:sp>
        <p:nvSpPr>
          <p:cNvPr id="7" name="Foliennummernplatzhalter 6"/>
          <p:cNvSpPr>
            <a:spLocks noGrp="1"/>
          </p:cNvSpPr>
          <p:nvPr>
            <p:ph type="sldNum" sz="quarter" idx="5"/>
          </p:nvPr>
        </p:nvSpPr>
        <p:spPr>
          <a:xfrm>
            <a:off x="3860335" y="9448186"/>
            <a:ext cx="2953226" cy="499090"/>
          </a:xfrm>
          <a:prstGeom prst="rect">
            <a:avLst/>
          </a:prstGeom>
        </p:spPr>
        <p:txBody>
          <a:bodyPr vert="horz" lIns="91641" tIns="45821" rIns="91641" bIns="45821" rtlCol="0" anchor="b"/>
          <a:lstStyle>
            <a:lvl1pPr algn="r">
              <a:defRPr sz="1200"/>
            </a:lvl1pPr>
          </a:lstStyle>
          <a:p>
            <a:fld id="{C33A8ECE-F66F-4EB0-AC33-21A80AB8B4C7}" type="slidenum">
              <a:rPr lang="en-US" smtClean="0"/>
              <a:t>‹Nr.›</a:t>
            </a:fld>
            <a:endParaRPr lang="en-US"/>
          </a:p>
        </p:txBody>
      </p:sp>
    </p:spTree>
    <p:extLst>
      <p:ext uri="{BB962C8B-B14F-4D97-AF65-F5344CB8AC3E}">
        <p14:creationId xmlns:p14="http://schemas.microsoft.com/office/powerpoint/2010/main" val="1349108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pic>
        <p:nvPicPr>
          <p:cNvPr id="9" name="Grafik 8"/>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0" y="1620000"/>
            <a:ext cx="9144000" cy="5238000"/>
          </a:xfrm>
          <a:prstGeom prst="rect">
            <a:avLst/>
          </a:prstGeom>
        </p:spPr>
      </p:pic>
      <p:sp>
        <p:nvSpPr>
          <p:cNvPr id="2" name="Title 1"/>
          <p:cNvSpPr>
            <a:spLocks noGrp="1"/>
          </p:cNvSpPr>
          <p:nvPr>
            <p:ph type="ctrTitle" hasCustomPrompt="1"/>
          </p:nvPr>
        </p:nvSpPr>
        <p:spPr>
          <a:xfrm>
            <a:off x="1908172" y="1856011"/>
            <a:ext cx="6480000" cy="326957"/>
          </a:xfrm>
        </p:spPr>
        <p:txBody>
          <a:bodyPr lIns="0" tIns="0" rIns="0" bIns="0" anchor="t" anchorCtr="0">
            <a:noAutofit/>
          </a:bodyPr>
          <a:lstStyle>
            <a:lvl1pPr algn="l">
              <a:lnSpc>
                <a:spcPct val="110000"/>
              </a:lnSpc>
              <a:defRPr sz="1500" u="none">
                <a:solidFill>
                  <a:srgbClr val="D51317"/>
                </a:solidFill>
                <a:latin typeface="Franklin Gothic Book" panose="020B0503020102020204" pitchFamily="34" charset="0"/>
              </a:defRPr>
            </a:lvl1pPr>
          </a:lstStyle>
          <a:p>
            <a:r>
              <a:rPr lang="de-DE"/>
              <a:t>Autor*innen</a:t>
            </a:r>
            <a:endParaRPr lang="en-US"/>
          </a:p>
        </p:txBody>
      </p:sp>
      <p:sp>
        <p:nvSpPr>
          <p:cNvPr id="3" name="Subtitle 2"/>
          <p:cNvSpPr>
            <a:spLocks noGrp="1"/>
          </p:cNvSpPr>
          <p:nvPr>
            <p:ph type="subTitle" idx="1" hasCustomPrompt="1"/>
          </p:nvPr>
        </p:nvSpPr>
        <p:spPr>
          <a:xfrm>
            <a:off x="1908174" y="2300617"/>
            <a:ext cx="6480000" cy="544684"/>
          </a:xfrm>
        </p:spPr>
        <p:txBody>
          <a:bodyPr lIns="0" tIns="0" rIns="0" bIns="0">
            <a:noAutofit/>
          </a:bodyPr>
          <a:lstStyle>
            <a:lvl1pPr marL="0" indent="0" algn="l">
              <a:lnSpc>
                <a:spcPct val="100000"/>
              </a:lnSpc>
              <a:spcBef>
                <a:spcPts val="0"/>
              </a:spcBef>
              <a:buNone/>
              <a:defRPr sz="3200">
                <a:solidFill>
                  <a:schemeClr val="accent2"/>
                </a:solidFill>
                <a:latin typeface="Franklin Gothic Demi" panose="020B07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Titel</a:t>
            </a:r>
            <a:endParaRPr lang="en-US"/>
          </a:p>
        </p:txBody>
      </p:sp>
      <p:pic>
        <p:nvPicPr>
          <p:cNvPr id="8" name="Grafik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0000" y="360000"/>
            <a:ext cx="4788408" cy="313944"/>
          </a:xfrm>
          <a:prstGeom prst="rect">
            <a:avLst/>
          </a:prstGeom>
        </p:spPr>
      </p:pic>
      <p:cxnSp>
        <p:nvCxnSpPr>
          <p:cNvPr id="5" name="Gerader Verbinder 4"/>
          <p:cNvCxnSpPr/>
          <p:nvPr userDrawn="1"/>
        </p:nvCxnSpPr>
        <p:spPr>
          <a:xfrm>
            <a:off x="0" y="1620000"/>
            <a:ext cx="9144000" cy="0"/>
          </a:xfrm>
          <a:prstGeom prst="line">
            <a:avLst/>
          </a:prstGeom>
          <a:ln w="12700">
            <a:solidFill>
              <a:srgbClr val="FF0000"/>
            </a:solidFill>
          </a:ln>
        </p:spPr>
        <p:style>
          <a:lnRef idx="1">
            <a:schemeClr val="accent2"/>
          </a:lnRef>
          <a:fillRef idx="0">
            <a:schemeClr val="accent2"/>
          </a:fillRef>
          <a:effectRef idx="0">
            <a:schemeClr val="accent2"/>
          </a:effectRef>
          <a:fontRef idx="minor">
            <a:schemeClr val="tx1"/>
          </a:fontRef>
        </p:style>
      </p:cxnSp>
      <p:sp>
        <p:nvSpPr>
          <p:cNvPr id="7" name="Inhaltsplatzhalter 6"/>
          <p:cNvSpPr>
            <a:spLocks noGrp="1"/>
          </p:cNvSpPr>
          <p:nvPr>
            <p:ph sz="quarter" idx="10" hasCustomPrompt="1"/>
          </p:nvPr>
        </p:nvSpPr>
        <p:spPr>
          <a:xfrm>
            <a:off x="1908172" y="3043707"/>
            <a:ext cx="6480000" cy="2940675"/>
          </a:xfrm>
        </p:spPr>
        <p:txBody>
          <a:bodyPr lIns="0" tIns="0" rIns="0" bIns="0">
            <a:noAutofit/>
          </a:bodyPr>
          <a:lstStyle>
            <a:lvl1pPr marL="0" indent="0">
              <a:lnSpc>
                <a:spcPct val="110000"/>
              </a:lnSpc>
              <a:spcBef>
                <a:spcPts val="0"/>
              </a:spcBef>
              <a:buNone/>
              <a:defRPr sz="1500">
                <a:latin typeface="Franklin Gothic Book" panose="020B0503020102020204" pitchFamily="34" charset="0"/>
              </a:defRPr>
            </a:lvl1pPr>
          </a:lstStyle>
          <a:p>
            <a:pPr lvl="0"/>
            <a:r>
              <a:rPr lang="de-DE"/>
              <a:t>Untertitel</a:t>
            </a:r>
            <a:endParaRPr lang="en-US"/>
          </a:p>
        </p:txBody>
      </p:sp>
      <p:pic>
        <p:nvPicPr>
          <p:cNvPr id="6" name="Grafik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56410" y="6421456"/>
            <a:ext cx="1115570" cy="106680"/>
          </a:xfrm>
          <a:prstGeom prst="rect">
            <a:avLst/>
          </a:prstGeom>
        </p:spPr>
      </p:pic>
    </p:spTree>
    <p:extLst>
      <p:ext uri="{BB962C8B-B14F-4D97-AF65-F5344CB8AC3E}">
        <p14:creationId xmlns:p14="http://schemas.microsoft.com/office/powerpoint/2010/main" val="3355545182"/>
      </p:ext>
    </p:extLst>
  </p:cSld>
  <p:clrMapOvr>
    <a:masterClrMapping/>
  </p:clrMapOvr>
  <p:extLst>
    <p:ext uri="{DCECCB84-F9BA-43D5-87BE-67443E8EF086}">
      <p15:sldGuideLst xmlns:p15="http://schemas.microsoft.com/office/powerpoint/2012/main">
        <p15:guide id="1" orient="horz" pos="1207" userDrawn="1">
          <p15:clr>
            <a:srgbClr val="FBAE40"/>
          </p15:clr>
        </p15:guide>
        <p15:guide id="2" pos="226" userDrawn="1">
          <p15:clr>
            <a:srgbClr val="FBAE40"/>
          </p15:clr>
        </p15:guide>
        <p15:guide id="3" pos="1202" userDrawn="1">
          <p15:clr>
            <a:srgbClr val="FBAE40"/>
          </p15:clr>
        </p15:guide>
        <p15:guide id="4" orient="horz" pos="1525" userDrawn="1">
          <p15:clr>
            <a:srgbClr val="FBAE40"/>
          </p15:clr>
        </p15:guide>
        <p15:guide id="5" orient="horz" pos="411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chluss">
    <p:spTree>
      <p:nvGrpSpPr>
        <p:cNvPr id="1" name=""/>
        <p:cNvGrpSpPr/>
        <p:nvPr/>
      </p:nvGrpSpPr>
      <p:grpSpPr>
        <a:xfrm>
          <a:off x="0" y="0"/>
          <a:ext cx="0" cy="0"/>
          <a:chOff x="0" y="0"/>
          <a:chExt cx="0" cy="0"/>
        </a:xfrm>
      </p:grpSpPr>
      <p:pic>
        <p:nvPicPr>
          <p:cNvPr id="9" name="Grafik 8"/>
          <p:cNvPicPr preferRelativeResize="0">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0" y="1620000"/>
            <a:ext cx="9144000" cy="5238000"/>
          </a:xfrm>
          <a:prstGeom prst="rect">
            <a:avLst/>
          </a:prstGeom>
        </p:spPr>
      </p:pic>
      <p:sp>
        <p:nvSpPr>
          <p:cNvPr id="3" name="Subtitle 2"/>
          <p:cNvSpPr>
            <a:spLocks noGrp="1"/>
          </p:cNvSpPr>
          <p:nvPr>
            <p:ph type="subTitle" idx="1" hasCustomPrompt="1"/>
          </p:nvPr>
        </p:nvSpPr>
        <p:spPr>
          <a:xfrm>
            <a:off x="719138" y="2042411"/>
            <a:ext cx="7636906" cy="593465"/>
          </a:xfrm>
        </p:spPr>
        <p:txBody>
          <a:bodyPr lIns="0" tIns="0" rIns="0" bIns="0">
            <a:noAutofit/>
          </a:bodyPr>
          <a:lstStyle>
            <a:lvl1pPr marL="0" indent="0" algn="l">
              <a:lnSpc>
                <a:spcPts val="4200"/>
              </a:lnSpc>
              <a:spcBef>
                <a:spcPts val="0"/>
              </a:spcBef>
              <a:buNone/>
              <a:defRPr sz="3400" baseline="0">
                <a:solidFill>
                  <a:srgbClr val="3E3D40"/>
                </a:solidFill>
                <a:latin typeface="Franklin Gothic Book" panose="020B05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Vielen Dank für Ihre Aufmerksamkeit!</a:t>
            </a:r>
            <a:endParaRPr lang="en-US"/>
          </a:p>
        </p:txBody>
      </p:sp>
      <p:cxnSp>
        <p:nvCxnSpPr>
          <p:cNvPr id="12" name="Gerader Verbinder 11"/>
          <p:cNvCxnSpPr/>
          <p:nvPr userDrawn="1"/>
        </p:nvCxnSpPr>
        <p:spPr>
          <a:xfrm>
            <a:off x="0" y="1620000"/>
            <a:ext cx="9144000" cy="0"/>
          </a:xfrm>
          <a:prstGeom prst="line">
            <a:avLst/>
          </a:prstGeom>
          <a:ln w="12700">
            <a:solidFill>
              <a:srgbClr val="FF0000"/>
            </a:solidFill>
          </a:ln>
        </p:spPr>
        <p:style>
          <a:lnRef idx="1">
            <a:schemeClr val="accent2"/>
          </a:lnRef>
          <a:fillRef idx="0">
            <a:schemeClr val="accent2"/>
          </a:fillRef>
          <a:effectRef idx="0">
            <a:schemeClr val="accent2"/>
          </a:effectRef>
          <a:fontRef idx="minor">
            <a:schemeClr val="tx1"/>
          </a:fontRef>
        </p:style>
      </p:cxnSp>
      <p:sp>
        <p:nvSpPr>
          <p:cNvPr id="4" name="Textfeld 3"/>
          <p:cNvSpPr txBox="1"/>
          <p:nvPr userDrawn="1"/>
        </p:nvSpPr>
        <p:spPr>
          <a:xfrm>
            <a:off x="6352989" y="4413161"/>
            <a:ext cx="2474693" cy="1863143"/>
          </a:xfrm>
          <a:prstGeom prst="rect">
            <a:avLst/>
          </a:prstGeom>
          <a:noFill/>
        </p:spPr>
        <p:txBody>
          <a:bodyPr wrap="square" lIns="0" tIns="0" rIns="0" bIns="0" rtlCol="0">
            <a:noAutofit/>
          </a:bodyPr>
          <a:lstStyle/>
          <a:p>
            <a:pPr>
              <a:lnSpc>
                <a:spcPct val="120000"/>
              </a:lnSpc>
            </a:pPr>
            <a:r>
              <a:rPr lang="de-DE" sz="1100">
                <a:latin typeface="Franklin Gothic Book" panose="020B0503020102020204" pitchFamily="34" charset="0"/>
              </a:rPr>
              <a:t>FORSCHUNGS-</a:t>
            </a:r>
            <a:r>
              <a:rPr lang="de-DE" sz="1100" baseline="0">
                <a:latin typeface="Franklin Gothic Book" panose="020B0503020102020204" pitchFamily="34" charset="0"/>
              </a:rPr>
              <a:t> UND BERATUNGSSTELLE</a:t>
            </a:r>
          </a:p>
          <a:p>
            <a:pPr>
              <a:lnSpc>
                <a:spcPct val="120000"/>
              </a:lnSpc>
            </a:pPr>
            <a:r>
              <a:rPr lang="de-DE" sz="1100" b="0" baseline="0">
                <a:latin typeface="Franklin Gothic Demi" panose="020B0703020102020204" pitchFamily="34" charset="0"/>
              </a:rPr>
              <a:t>ARBEITSWELT</a:t>
            </a:r>
          </a:p>
          <a:p>
            <a:pPr>
              <a:lnSpc>
                <a:spcPct val="120000"/>
              </a:lnSpc>
            </a:pPr>
            <a:endParaRPr lang="de-DE" sz="1100" baseline="0">
              <a:latin typeface="Franklin Gothic Book" panose="020B0503020102020204" pitchFamily="34" charset="0"/>
            </a:endParaRPr>
          </a:p>
          <a:p>
            <a:pPr>
              <a:lnSpc>
                <a:spcPct val="120000"/>
              </a:lnSpc>
            </a:pPr>
            <a:r>
              <a:rPr lang="de-DE" sz="1100" baseline="0">
                <a:latin typeface="Franklin Gothic Book" panose="020B0503020102020204" pitchFamily="34" charset="0"/>
              </a:rPr>
              <a:t>KONTAKT:</a:t>
            </a:r>
          </a:p>
          <a:p>
            <a:pPr>
              <a:lnSpc>
                <a:spcPct val="120000"/>
              </a:lnSpc>
            </a:pPr>
            <a:endParaRPr lang="de-DE" sz="1100" baseline="0">
              <a:latin typeface="Franklin Gothic Book" panose="020B0503020102020204" pitchFamily="34" charset="0"/>
            </a:endParaRPr>
          </a:p>
          <a:p>
            <a:pPr>
              <a:lnSpc>
                <a:spcPct val="120000"/>
              </a:lnSpc>
            </a:pPr>
            <a:r>
              <a:rPr lang="de-DE" sz="1100" baseline="0">
                <a:latin typeface="Franklin Gothic Book" panose="020B0503020102020204" pitchFamily="34" charset="0"/>
              </a:rPr>
              <a:t>ASPERNBRÜCKENGASSE 4/5</a:t>
            </a:r>
          </a:p>
          <a:p>
            <a:pPr>
              <a:lnSpc>
                <a:spcPct val="120000"/>
              </a:lnSpc>
            </a:pPr>
            <a:r>
              <a:rPr lang="de-DE" sz="1100" baseline="0">
                <a:latin typeface="Franklin Gothic Book" panose="020B0503020102020204" pitchFamily="34" charset="0"/>
              </a:rPr>
              <a:t>1020 WIEN</a:t>
            </a:r>
          </a:p>
          <a:p>
            <a:pPr>
              <a:lnSpc>
                <a:spcPct val="120000"/>
              </a:lnSpc>
            </a:pPr>
            <a:r>
              <a:rPr lang="de-DE" sz="1100" baseline="0">
                <a:latin typeface="Franklin Gothic Book" panose="020B0503020102020204" pitchFamily="34" charset="0"/>
              </a:rPr>
              <a:t>TEL. +43 1 21 24 700-0</a:t>
            </a:r>
          </a:p>
          <a:p>
            <a:pPr>
              <a:lnSpc>
                <a:spcPct val="120000"/>
              </a:lnSpc>
            </a:pPr>
            <a:r>
              <a:rPr lang="de-DE" sz="1100" baseline="0">
                <a:latin typeface="Franklin Gothic Book" panose="020B0503020102020204" pitchFamily="34" charset="0"/>
              </a:rPr>
              <a:t>OFFICE@FORBA.AT</a:t>
            </a:r>
            <a:endParaRPr lang="en-US" sz="1100">
              <a:latin typeface="Franklin Gothic Book" panose="020B0503020102020204" pitchFamily="34" charset="0"/>
            </a:endParaRPr>
          </a:p>
        </p:txBody>
      </p:sp>
      <p:pic>
        <p:nvPicPr>
          <p:cNvPr id="2" name="Grafik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64804" y="4059430"/>
            <a:ext cx="755562" cy="182377"/>
          </a:xfrm>
          <a:prstGeom prst="rect">
            <a:avLst/>
          </a:prstGeom>
        </p:spPr>
      </p:pic>
      <p:pic>
        <p:nvPicPr>
          <p:cNvPr id="5" name="Grafik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352989" y="6434868"/>
            <a:ext cx="944452" cy="90316"/>
          </a:xfrm>
          <a:prstGeom prst="rect">
            <a:avLst/>
          </a:prstGeom>
        </p:spPr>
      </p:pic>
      <p:sp>
        <p:nvSpPr>
          <p:cNvPr id="7" name="Textplatzhalter 6"/>
          <p:cNvSpPr>
            <a:spLocks noGrp="1"/>
          </p:cNvSpPr>
          <p:nvPr>
            <p:ph type="body" sz="quarter" idx="10" hasCustomPrompt="1"/>
          </p:nvPr>
        </p:nvSpPr>
        <p:spPr>
          <a:xfrm>
            <a:off x="6352989" y="5251350"/>
            <a:ext cx="2413186" cy="159450"/>
          </a:xfrm>
        </p:spPr>
        <p:txBody>
          <a:bodyPr lIns="0" tIns="0" rIns="0" bIns="0">
            <a:noAutofit/>
          </a:bodyPr>
          <a:lstStyle>
            <a:lvl1pPr marL="0" indent="0">
              <a:buNone/>
              <a:defRPr sz="1100" cap="all" baseline="0">
                <a:solidFill>
                  <a:schemeClr val="accent2"/>
                </a:solidFill>
                <a:latin typeface="Franklin Gothic Book" panose="020B0503020102020204" pitchFamily="34" charset="0"/>
              </a:defRPr>
            </a:lvl1pPr>
            <a:lvl2pPr marL="457200" indent="0" algn="l">
              <a:buNone/>
              <a:defRPr sz="1100" cap="all" baseline="0">
                <a:solidFill>
                  <a:schemeClr val="accent2"/>
                </a:solidFill>
                <a:latin typeface="Franklin Gothic Book" panose="020B0503020102020204" pitchFamily="34" charset="0"/>
              </a:defRPr>
            </a:lvl2pPr>
          </a:lstStyle>
          <a:p>
            <a:pPr lvl="0"/>
            <a:r>
              <a:rPr lang="de-DE"/>
              <a:t>Vorname </a:t>
            </a:r>
            <a:r>
              <a:rPr lang="de-DE" err="1"/>
              <a:t>nachname</a:t>
            </a:r>
            <a:endParaRPr lang="en-US"/>
          </a:p>
        </p:txBody>
      </p:sp>
    </p:spTree>
    <p:extLst>
      <p:ext uri="{BB962C8B-B14F-4D97-AF65-F5344CB8AC3E}">
        <p14:creationId xmlns:p14="http://schemas.microsoft.com/office/powerpoint/2010/main" val="2993397254"/>
      </p:ext>
    </p:extLst>
  </p:cSld>
  <p:clrMapOvr>
    <a:masterClrMapping/>
  </p:clrMapOvr>
  <p:extLst>
    <p:ext uri="{DCECCB84-F9BA-43D5-87BE-67443E8EF086}">
      <p15:sldGuideLst xmlns:p15="http://schemas.microsoft.com/office/powerpoint/2012/main">
        <p15:guide id="1" orient="horz" pos="1207">
          <p15:clr>
            <a:srgbClr val="FBAE40"/>
          </p15:clr>
        </p15:guide>
        <p15:guide id="2" pos="226">
          <p15:clr>
            <a:srgbClr val="FBAE40"/>
          </p15:clr>
        </p15:guide>
        <p15:guide id="3" pos="1202">
          <p15:clr>
            <a:srgbClr val="FBAE40"/>
          </p15:clr>
        </p15:guide>
        <p15:guide id="4" orient="horz" pos="1525">
          <p15:clr>
            <a:srgbClr val="FBAE40"/>
          </p15:clr>
        </p15:guide>
        <p15:guide id="5" orient="horz"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ufzählung 1">
    <p:spTree>
      <p:nvGrpSpPr>
        <p:cNvPr id="1" name=""/>
        <p:cNvGrpSpPr/>
        <p:nvPr/>
      </p:nvGrpSpPr>
      <p:grpSpPr>
        <a:xfrm>
          <a:off x="0" y="0"/>
          <a:ext cx="0" cy="0"/>
          <a:chOff x="0" y="0"/>
          <a:chExt cx="0" cy="0"/>
        </a:xfrm>
      </p:grpSpPr>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161032" cy="6858000"/>
          </a:xfrm>
          <a:prstGeom prst="rect">
            <a:avLst/>
          </a:prstGeom>
        </p:spPr>
      </p:pic>
      <p:sp>
        <p:nvSpPr>
          <p:cNvPr id="2" name="Title 1"/>
          <p:cNvSpPr>
            <a:spLocks noGrp="1"/>
          </p:cNvSpPr>
          <p:nvPr>
            <p:ph type="title" hasCustomPrompt="1"/>
          </p:nvPr>
        </p:nvSpPr>
        <p:spPr>
          <a:xfrm>
            <a:off x="719136" y="961565"/>
            <a:ext cx="7920000" cy="540000"/>
          </a:xfrm>
        </p:spPr>
        <p:txBody>
          <a:bodyPr lIns="0" tIns="0" rIns="0" bIns="0" anchor="t" anchorCtr="0">
            <a:noAutofit/>
          </a:bodyPr>
          <a:lstStyle>
            <a:lvl1pPr>
              <a:lnSpc>
                <a:spcPct val="100000"/>
              </a:lnSpc>
              <a:defRPr sz="3200">
                <a:solidFill>
                  <a:schemeClr val="accent2"/>
                </a:solidFill>
                <a:latin typeface="Franklin Gothic Demi" panose="020B0703020102020204" pitchFamily="34" charset="0"/>
              </a:defRPr>
            </a:lvl1pPr>
          </a:lstStyle>
          <a:p>
            <a:r>
              <a:rPr lang="de-DE"/>
              <a:t>Titel einzeilig</a:t>
            </a:r>
            <a:endParaRPr lang="en-US"/>
          </a:p>
        </p:txBody>
      </p:sp>
      <p:pic>
        <p:nvPicPr>
          <p:cNvPr id="12" name="Grafik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67625" y="365126"/>
            <a:ext cx="972312" cy="234696"/>
          </a:xfrm>
          <a:prstGeom prst="rect">
            <a:avLst/>
          </a:prstGeom>
        </p:spPr>
      </p:pic>
      <p:sp>
        <p:nvSpPr>
          <p:cNvPr id="19" name="Title 1"/>
          <p:cNvSpPr txBox="1">
            <a:spLocks/>
          </p:cNvSpPr>
          <p:nvPr userDrawn="1"/>
        </p:nvSpPr>
        <p:spPr>
          <a:xfrm>
            <a:off x="7349621" y="6380022"/>
            <a:ext cx="1257364" cy="180000"/>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400" kern="1200">
                <a:solidFill>
                  <a:schemeClr val="tx1"/>
                </a:solidFill>
                <a:latin typeface="Franklin Gothic Demi" panose="020B0703020102020204" pitchFamily="34" charset="0"/>
                <a:ea typeface="+mj-ea"/>
                <a:cs typeface="+mj-cs"/>
              </a:defRPr>
            </a:lvl1pPr>
          </a:lstStyle>
          <a:p>
            <a:pPr algn="r"/>
            <a:fld id="{4E116CE2-F78F-4AE5-91E7-CBB88B6C2D2A}" type="slidenum">
              <a:rPr lang="de-DE" sz="1200" smtClean="0">
                <a:solidFill>
                  <a:schemeClr val="accent3"/>
                </a:solidFill>
                <a:latin typeface="Franklin Gothic Demi" panose="020B0703020102020204" pitchFamily="34" charset="0"/>
              </a:rPr>
              <a:t>‹Nr.›</a:t>
            </a:fld>
            <a:endParaRPr lang="en-US" sz="1200">
              <a:solidFill>
                <a:schemeClr val="accent3"/>
              </a:solidFill>
              <a:latin typeface="Franklin Gothic Demi" panose="020B0703020102020204" pitchFamily="34" charset="0"/>
            </a:endParaRPr>
          </a:p>
        </p:txBody>
      </p:sp>
      <p:sp>
        <p:nvSpPr>
          <p:cNvPr id="21" name="Textplatzhalter 20"/>
          <p:cNvSpPr>
            <a:spLocks noGrp="1"/>
          </p:cNvSpPr>
          <p:nvPr>
            <p:ph type="body" sz="quarter" idx="10" hasCustomPrompt="1"/>
          </p:nvPr>
        </p:nvSpPr>
        <p:spPr>
          <a:xfrm>
            <a:off x="719137" y="1644203"/>
            <a:ext cx="7920000" cy="4608000"/>
          </a:xfrm>
        </p:spPr>
        <p:txBody>
          <a:bodyPr lIns="0" tIns="0" rIns="0" bIns="0">
            <a:noAutofit/>
          </a:bodyPr>
          <a:lstStyle>
            <a:lvl1pPr marL="288000" indent="-288000" algn="l">
              <a:lnSpc>
                <a:spcPct val="110000"/>
              </a:lnSpc>
              <a:spcBef>
                <a:spcPts val="0"/>
              </a:spcBef>
              <a:buFont typeface="Franklin Gothic Demi" panose="020B0703020102020204" pitchFamily="34" charset="0"/>
              <a:buChar char="−"/>
              <a:defRPr sz="2400">
                <a:latin typeface="Franklin Gothic Book" panose="020B0503020102020204" pitchFamily="34" charset="0"/>
              </a:defRPr>
            </a:lvl1pPr>
            <a:lvl2pPr marL="468000" indent="-180000">
              <a:lnSpc>
                <a:spcPct val="110000"/>
              </a:lnSpc>
              <a:spcBef>
                <a:spcPts val="0"/>
              </a:spcBef>
              <a:defRPr sz="2000">
                <a:latin typeface="Franklin Gothic Book" panose="020B0503020102020204" pitchFamily="34" charset="0"/>
              </a:defRPr>
            </a:lvl2pPr>
            <a:lvl3pPr marL="810900" indent="-342900">
              <a:spcBef>
                <a:spcPts val="0"/>
              </a:spcBef>
              <a:buSzPct val="100000"/>
              <a:buFont typeface="Arial" panose="020B0604020202020204" pitchFamily="34" charset="0"/>
              <a:buChar char="•"/>
              <a:defRPr>
                <a:latin typeface="Franklin Gothic Book" panose="020B0503020102020204" pitchFamily="34" charset="0"/>
              </a:defRPr>
            </a:lvl3pPr>
          </a:lstStyle>
          <a:p>
            <a:pPr lvl="0"/>
            <a:r>
              <a:rPr lang="de-DE"/>
              <a:t>Erste Ebene</a:t>
            </a:r>
          </a:p>
          <a:p>
            <a:pPr lvl="1"/>
            <a:r>
              <a:rPr lang="de-DE"/>
              <a:t>Zweite Ebene</a:t>
            </a:r>
          </a:p>
        </p:txBody>
      </p:sp>
      <p:sp>
        <p:nvSpPr>
          <p:cNvPr id="8" name="Textplatzhalter 3"/>
          <p:cNvSpPr>
            <a:spLocks noGrp="1"/>
          </p:cNvSpPr>
          <p:nvPr>
            <p:ph type="body" sz="quarter" idx="11" hasCustomPrompt="1"/>
          </p:nvPr>
        </p:nvSpPr>
        <p:spPr>
          <a:xfrm>
            <a:off x="1142759" y="6417888"/>
            <a:ext cx="650875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Book" panose="020B0503020102020204" pitchFamily="34" charset="0"/>
              </a:defRPr>
            </a:lvl1pPr>
          </a:lstStyle>
          <a:p>
            <a:pPr lvl="0"/>
            <a:r>
              <a:rPr lang="de-DE"/>
              <a:t>Text</a:t>
            </a:r>
            <a:endParaRPr lang="en-US"/>
          </a:p>
        </p:txBody>
      </p:sp>
      <p:sp>
        <p:nvSpPr>
          <p:cNvPr id="9" name="Textplatzhalter 3"/>
          <p:cNvSpPr>
            <a:spLocks noGrp="1"/>
          </p:cNvSpPr>
          <p:nvPr>
            <p:ph type="body" sz="quarter" idx="13" hasCustomPrompt="1"/>
          </p:nvPr>
        </p:nvSpPr>
        <p:spPr>
          <a:xfrm>
            <a:off x="719137" y="6416892"/>
            <a:ext cx="39600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Demi" panose="020B0703020102020204" pitchFamily="34" charset="0"/>
              </a:defRPr>
            </a:lvl1pPr>
          </a:lstStyle>
          <a:p>
            <a:pPr lvl="0"/>
            <a:r>
              <a:rPr lang="de-DE"/>
              <a:t>Quelle:</a:t>
            </a:r>
            <a:endParaRPr lang="en-US"/>
          </a:p>
        </p:txBody>
      </p:sp>
    </p:spTree>
    <p:extLst>
      <p:ext uri="{BB962C8B-B14F-4D97-AF65-F5344CB8AC3E}">
        <p14:creationId xmlns:p14="http://schemas.microsoft.com/office/powerpoint/2010/main" val="401866448"/>
      </p:ext>
    </p:extLst>
  </p:cSld>
  <p:clrMapOvr>
    <a:masterClrMapping/>
  </p:clrMapOvr>
  <p:extLst>
    <p:ext uri="{DCECCB84-F9BA-43D5-87BE-67443E8EF086}">
      <p15:sldGuideLst xmlns:p15="http://schemas.microsoft.com/office/powerpoint/2012/main">
        <p15:guide id="2" orient="horz" pos="232">
          <p15:clr>
            <a:srgbClr val="FBAE40"/>
          </p15:clr>
        </p15:guide>
        <p15:guide id="3" orient="horz" pos="4110">
          <p15:clr>
            <a:srgbClr val="FBAE40"/>
          </p15:clr>
        </p15:guide>
        <p15:guide id="4" pos="54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ufzählung 2">
    <p:spTree>
      <p:nvGrpSpPr>
        <p:cNvPr id="1" name=""/>
        <p:cNvGrpSpPr/>
        <p:nvPr/>
      </p:nvGrpSpPr>
      <p:grpSpPr>
        <a:xfrm>
          <a:off x="0" y="0"/>
          <a:ext cx="0" cy="0"/>
          <a:chOff x="0" y="0"/>
          <a:chExt cx="0" cy="0"/>
        </a:xfrm>
      </p:grpSpPr>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161032" cy="6858000"/>
          </a:xfrm>
          <a:prstGeom prst="rect">
            <a:avLst/>
          </a:prstGeom>
        </p:spPr>
      </p:pic>
      <p:sp>
        <p:nvSpPr>
          <p:cNvPr id="2" name="Title 1"/>
          <p:cNvSpPr>
            <a:spLocks noGrp="1"/>
          </p:cNvSpPr>
          <p:nvPr>
            <p:ph type="title" hasCustomPrompt="1"/>
          </p:nvPr>
        </p:nvSpPr>
        <p:spPr>
          <a:xfrm>
            <a:off x="719136" y="965858"/>
            <a:ext cx="7920000" cy="1080000"/>
          </a:xfrm>
        </p:spPr>
        <p:txBody>
          <a:bodyPr lIns="0" tIns="0" rIns="0" bIns="0" anchor="t" anchorCtr="0">
            <a:noAutofit/>
          </a:bodyPr>
          <a:lstStyle>
            <a:lvl1pPr>
              <a:lnSpc>
                <a:spcPct val="100000"/>
              </a:lnSpc>
              <a:defRPr sz="3200">
                <a:solidFill>
                  <a:schemeClr val="accent2"/>
                </a:solidFill>
                <a:latin typeface="Franklin Gothic Demi" panose="020B0703020102020204" pitchFamily="34" charset="0"/>
              </a:defRPr>
            </a:lvl1pPr>
          </a:lstStyle>
          <a:p>
            <a:r>
              <a:rPr lang="de-DE"/>
              <a:t>Titel</a:t>
            </a:r>
            <a:br>
              <a:rPr lang="de-DE"/>
            </a:br>
            <a:r>
              <a:rPr lang="de-DE"/>
              <a:t>zweizeilig</a:t>
            </a:r>
            <a:endParaRPr lang="en-US"/>
          </a:p>
        </p:txBody>
      </p:sp>
      <p:pic>
        <p:nvPicPr>
          <p:cNvPr id="12" name="Grafik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67625" y="365126"/>
            <a:ext cx="972312" cy="234696"/>
          </a:xfrm>
          <a:prstGeom prst="rect">
            <a:avLst/>
          </a:prstGeom>
        </p:spPr>
      </p:pic>
      <p:sp>
        <p:nvSpPr>
          <p:cNvPr id="19" name="Title 1"/>
          <p:cNvSpPr txBox="1">
            <a:spLocks/>
          </p:cNvSpPr>
          <p:nvPr userDrawn="1"/>
        </p:nvSpPr>
        <p:spPr>
          <a:xfrm>
            <a:off x="7349621" y="6380022"/>
            <a:ext cx="1257364" cy="180000"/>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400" kern="1200">
                <a:solidFill>
                  <a:schemeClr val="tx1"/>
                </a:solidFill>
                <a:latin typeface="Franklin Gothic Demi" panose="020B0703020102020204" pitchFamily="34" charset="0"/>
                <a:ea typeface="+mj-ea"/>
                <a:cs typeface="+mj-cs"/>
              </a:defRPr>
            </a:lvl1pPr>
          </a:lstStyle>
          <a:p>
            <a:pPr algn="r"/>
            <a:fld id="{4E116CE2-F78F-4AE5-91E7-CBB88B6C2D2A}" type="slidenum">
              <a:rPr lang="de-DE" sz="1200" smtClean="0">
                <a:solidFill>
                  <a:schemeClr val="accent3"/>
                </a:solidFill>
                <a:latin typeface="Franklin Gothic Demi" panose="020B0703020102020204" pitchFamily="34" charset="0"/>
              </a:rPr>
              <a:t>‹Nr.›</a:t>
            </a:fld>
            <a:endParaRPr lang="en-US" sz="1200">
              <a:solidFill>
                <a:schemeClr val="accent3"/>
              </a:solidFill>
              <a:latin typeface="Franklin Gothic Demi" panose="020B0703020102020204" pitchFamily="34" charset="0"/>
            </a:endParaRPr>
          </a:p>
        </p:txBody>
      </p:sp>
      <p:sp>
        <p:nvSpPr>
          <p:cNvPr id="21" name="Textplatzhalter 20"/>
          <p:cNvSpPr>
            <a:spLocks noGrp="1"/>
          </p:cNvSpPr>
          <p:nvPr>
            <p:ph type="body" sz="quarter" idx="10" hasCustomPrompt="1"/>
          </p:nvPr>
        </p:nvSpPr>
        <p:spPr>
          <a:xfrm>
            <a:off x="719137" y="2160000"/>
            <a:ext cx="7920000" cy="4104000"/>
          </a:xfrm>
        </p:spPr>
        <p:txBody>
          <a:bodyPr lIns="0" tIns="0" rIns="0" bIns="0">
            <a:noAutofit/>
          </a:bodyPr>
          <a:lstStyle>
            <a:lvl1pPr marL="288000" indent="-288000" algn="l">
              <a:lnSpc>
                <a:spcPct val="110000"/>
              </a:lnSpc>
              <a:spcBef>
                <a:spcPts val="0"/>
              </a:spcBef>
              <a:buFont typeface="Franklin Gothic Demi" panose="020B0703020102020204" pitchFamily="34" charset="0"/>
              <a:buChar char="−"/>
              <a:defRPr sz="2400">
                <a:latin typeface="Franklin Gothic Book" panose="020B0503020102020204" pitchFamily="34" charset="0"/>
              </a:defRPr>
            </a:lvl1pPr>
            <a:lvl2pPr marL="468000" indent="-180000">
              <a:lnSpc>
                <a:spcPct val="110000"/>
              </a:lnSpc>
              <a:spcBef>
                <a:spcPts val="0"/>
              </a:spcBef>
              <a:defRPr sz="2000">
                <a:latin typeface="Franklin Gothic Book" panose="020B0503020102020204" pitchFamily="34" charset="0"/>
              </a:defRPr>
            </a:lvl2pPr>
            <a:lvl3pPr marL="810900" indent="-342900">
              <a:spcBef>
                <a:spcPts val="0"/>
              </a:spcBef>
              <a:buSzPct val="100000"/>
              <a:buFont typeface="Arial" panose="020B0604020202020204" pitchFamily="34" charset="0"/>
              <a:buChar char="•"/>
              <a:defRPr>
                <a:latin typeface="Franklin Gothic Book" panose="020B0503020102020204" pitchFamily="34" charset="0"/>
              </a:defRPr>
            </a:lvl3pPr>
          </a:lstStyle>
          <a:p>
            <a:pPr lvl="0"/>
            <a:r>
              <a:rPr lang="de-DE"/>
              <a:t>Erste Ebene</a:t>
            </a:r>
          </a:p>
          <a:p>
            <a:pPr lvl="1"/>
            <a:r>
              <a:rPr lang="de-DE"/>
              <a:t>Zweite Ebene</a:t>
            </a:r>
          </a:p>
        </p:txBody>
      </p:sp>
      <p:sp>
        <p:nvSpPr>
          <p:cNvPr id="4" name="Textplatzhalter 3"/>
          <p:cNvSpPr>
            <a:spLocks noGrp="1"/>
          </p:cNvSpPr>
          <p:nvPr>
            <p:ph type="body" sz="quarter" idx="11" hasCustomPrompt="1"/>
          </p:nvPr>
        </p:nvSpPr>
        <p:spPr>
          <a:xfrm>
            <a:off x="1142759" y="6417888"/>
            <a:ext cx="650875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Book" panose="020B0503020102020204" pitchFamily="34" charset="0"/>
              </a:defRPr>
            </a:lvl1pPr>
          </a:lstStyle>
          <a:p>
            <a:pPr lvl="0"/>
            <a:r>
              <a:rPr lang="de-DE"/>
              <a:t>Text</a:t>
            </a:r>
            <a:endParaRPr lang="en-US"/>
          </a:p>
        </p:txBody>
      </p:sp>
      <p:sp>
        <p:nvSpPr>
          <p:cNvPr id="13" name="Textplatzhalter 3"/>
          <p:cNvSpPr>
            <a:spLocks noGrp="1"/>
          </p:cNvSpPr>
          <p:nvPr>
            <p:ph type="body" sz="quarter" idx="13" hasCustomPrompt="1"/>
          </p:nvPr>
        </p:nvSpPr>
        <p:spPr>
          <a:xfrm>
            <a:off x="719137" y="6416892"/>
            <a:ext cx="39600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Demi" panose="020B0703020102020204" pitchFamily="34" charset="0"/>
              </a:defRPr>
            </a:lvl1pPr>
          </a:lstStyle>
          <a:p>
            <a:pPr lvl="0"/>
            <a:r>
              <a:rPr lang="de-DE"/>
              <a:t>Quelle:</a:t>
            </a:r>
            <a:endParaRPr lang="en-US"/>
          </a:p>
        </p:txBody>
      </p:sp>
    </p:spTree>
    <p:extLst>
      <p:ext uri="{BB962C8B-B14F-4D97-AF65-F5344CB8AC3E}">
        <p14:creationId xmlns:p14="http://schemas.microsoft.com/office/powerpoint/2010/main" val="1769998782"/>
      </p:ext>
    </p:extLst>
  </p:cSld>
  <p:clrMapOvr>
    <a:masterClrMapping/>
  </p:clrMapOvr>
  <p:extLst>
    <p:ext uri="{DCECCB84-F9BA-43D5-87BE-67443E8EF086}">
      <p15:sldGuideLst xmlns:p15="http://schemas.microsoft.com/office/powerpoint/2012/main">
        <p15:guide id="2" orient="horz" pos="232" userDrawn="1">
          <p15:clr>
            <a:srgbClr val="FBAE40"/>
          </p15:clr>
        </p15:guide>
        <p15:guide id="3" orient="horz" pos="4110" userDrawn="1">
          <p15:clr>
            <a:srgbClr val="FBAE40"/>
          </p15:clr>
        </p15:guide>
        <p15:guide id="4" pos="54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1">
    <p:spTree>
      <p:nvGrpSpPr>
        <p:cNvPr id="1" name=""/>
        <p:cNvGrpSpPr/>
        <p:nvPr/>
      </p:nvGrpSpPr>
      <p:grpSpPr>
        <a:xfrm>
          <a:off x="0" y="0"/>
          <a:ext cx="0" cy="0"/>
          <a:chOff x="0" y="0"/>
          <a:chExt cx="0" cy="0"/>
        </a:xfrm>
      </p:grpSpPr>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161032" cy="6858000"/>
          </a:xfrm>
          <a:prstGeom prst="rect">
            <a:avLst/>
          </a:prstGeom>
        </p:spPr>
      </p:pic>
      <p:sp>
        <p:nvSpPr>
          <p:cNvPr id="2" name="Title 1"/>
          <p:cNvSpPr>
            <a:spLocks noGrp="1"/>
          </p:cNvSpPr>
          <p:nvPr>
            <p:ph type="title" hasCustomPrompt="1"/>
          </p:nvPr>
        </p:nvSpPr>
        <p:spPr>
          <a:xfrm>
            <a:off x="719136" y="961200"/>
            <a:ext cx="7920000" cy="576000"/>
          </a:xfrm>
        </p:spPr>
        <p:txBody>
          <a:bodyPr lIns="0" tIns="0" rIns="0" bIns="0" anchor="t" anchorCtr="0">
            <a:noAutofit/>
          </a:bodyPr>
          <a:lstStyle>
            <a:lvl1pPr>
              <a:lnSpc>
                <a:spcPct val="100000"/>
              </a:lnSpc>
              <a:defRPr sz="3200">
                <a:solidFill>
                  <a:schemeClr val="accent2"/>
                </a:solidFill>
                <a:latin typeface="Franklin Gothic Demi" panose="020B0703020102020204" pitchFamily="34" charset="0"/>
              </a:defRPr>
            </a:lvl1pPr>
          </a:lstStyle>
          <a:p>
            <a:r>
              <a:rPr lang="de-DE"/>
              <a:t>Titel einzeilig</a:t>
            </a:r>
            <a:endParaRPr lang="en-US"/>
          </a:p>
        </p:txBody>
      </p:sp>
      <p:pic>
        <p:nvPicPr>
          <p:cNvPr id="12" name="Grafik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67625" y="365126"/>
            <a:ext cx="972312" cy="234696"/>
          </a:xfrm>
          <a:prstGeom prst="rect">
            <a:avLst/>
          </a:prstGeom>
        </p:spPr>
      </p:pic>
      <p:sp>
        <p:nvSpPr>
          <p:cNvPr id="19" name="Title 1"/>
          <p:cNvSpPr txBox="1">
            <a:spLocks/>
          </p:cNvSpPr>
          <p:nvPr userDrawn="1"/>
        </p:nvSpPr>
        <p:spPr>
          <a:xfrm>
            <a:off x="7349621" y="6380022"/>
            <a:ext cx="1257364" cy="180000"/>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400" kern="1200">
                <a:solidFill>
                  <a:schemeClr val="tx1"/>
                </a:solidFill>
                <a:latin typeface="Franklin Gothic Demi" panose="020B0703020102020204" pitchFamily="34" charset="0"/>
                <a:ea typeface="+mj-ea"/>
                <a:cs typeface="+mj-cs"/>
              </a:defRPr>
            </a:lvl1pPr>
          </a:lstStyle>
          <a:p>
            <a:pPr algn="r"/>
            <a:fld id="{4E116CE2-F78F-4AE5-91E7-CBB88B6C2D2A}" type="slidenum">
              <a:rPr lang="de-DE" sz="1200" smtClean="0">
                <a:solidFill>
                  <a:schemeClr val="accent3"/>
                </a:solidFill>
                <a:latin typeface="Franklin Gothic Demi" panose="020B0703020102020204" pitchFamily="34" charset="0"/>
              </a:rPr>
              <a:t>‹Nr.›</a:t>
            </a:fld>
            <a:endParaRPr lang="en-US" sz="1200">
              <a:solidFill>
                <a:schemeClr val="accent3"/>
              </a:solidFill>
              <a:latin typeface="Franklin Gothic Demi" panose="020B0703020102020204" pitchFamily="34" charset="0"/>
            </a:endParaRPr>
          </a:p>
        </p:txBody>
      </p:sp>
      <p:sp>
        <p:nvSpPr>
          <p:cNvPr id="21" name="Textplatzhalter 20"/>
          <p:cNvSpPr>
            <a:spLocks noGrp="1"/>
          </p:cNvSpPr>
          <p:nvPr>
            <p:ph type="body" sz="quarter" idx="10" hasCustomPrompt="1"/>
          </p:nvPr>
        </p:nvSpPr>
        <p:spPr>
          <a:xfrm>
            <a:off x="719137" y="1644202"/>
            <a:ext cx="7920000" cy="4608000"/>
          </a:xfrm>
        </p:spPr>
        <p:txBody>
          <a:bodyPr lIns="0" tIns="0" rIns="0" bIns="0">
            <a:noAutofit/>
          </a:bodyPr>
          <a:lstStyle>
            <a:lvl1pPr marL="0" indent="0" algn="l">
              <a:lnSpc>
                <a:spcPct val="110000"/>
              </a:lnSpc>
              <a:spcBef>
                <a:spcPts val="0"/>
              </a:spcBef>
              <a:buFont typeface="Franklin Gothic Demi" panose="020B0703020102020204" pitchFamily="34" charset="0"/>
              <a:buNone/>
              <a:defRPr sz="2000">
                <a:solidFill>
                  <a:schemeClr val="tx1"/>
                </a:solidFill>
                <a:latin typeface="Franklin Gothic Book" panose="020B0503020102020204" pitchFamily="34" charset="0"/>
              </a:defRPr>
            </a:lvl1pPr>
            <a:lvl2pPr marL="468000" indent="-180000">
              <a:lnSpc>
                <a:spcPct val="110000"/>
              </a:lnSpc>
              <a:spcBef>
                <a:spcPts val="0"/>
              </a:spcBef>
              <a:defRPr sz="2000">
                <a:latin typeface="Franklin Gothic Book" panose="020B0503020102020204" pitchFamily="34" charset="0"/>
              </a:defRPr>
            </a:lvl2pPr>
            <a:lvl3pPr marL="810900" indent="-342900">
              <a:spcBef>
                <a:spcPts val="0"/>
              </a:spcBef>
              <a:buSzPct val="100000"/>
              <a:buFont typeface="Arial" panose="020B0604020202020204" pitchFamily="34" charset="0"/>
              <a:buChar char="•"/>
              <a:defRPr>
                <a:latin typeface="Franklin Gothic Book" panose="020B0503020102020204" pitchFamily="34" charset="0"/>
              </a:defRPr>
            </a:lvl3pPr>
          </a:lstStyle>
          <a:p>
            <a:pPr lvl="0"/>
            <a:r>
              <a:rPr lang="de-DE"/>
              <a:t>Text</a:t>
            </a:r>
          </a:p>
        </p:txBody>
      </p:sp>
      <p:sp>
        <p:nvSpPr>
          <p:cNvPr id="8" name="Textplatzhalter 3"/>
          <p:cNvSpPr>
            <a:spLocks noGrp="1"/>
          </p:cNvSpPr>
          <p:nvPr>
            <p:ph type="body" sz="quarter" idx="11" hasCustomPrompt="1"/>
          </p:nvPr>
        </p:nvSpPr>
        <p:spPr>
          <a:xfrm>
            <a:off x="1142759" y="6417888"/>
            <a:ext cx="650875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Book" panose="020B0503020102020204" pitchFamily="34" charset="0"/>
              </a:defRPr>
            </a:lvl1pPr>
          </a:lstStyle>
          <a:p>
            <a:pPr lvl="0"/>
            <a:r>
              <a:rPr lang="de-DE"/>
              <a:t>Text</a:t>
            </a:r>
            <a:endParaRPr lang="en-US"/>
          </a:p>
        </p:txBody>
      </p:sp>
      <p:sp>
        <p:nvSpPr>
          <p:cNvPr id="9" name="Textplatzhalter 3"/>
          <p:cNvSpPr>
            <a:spLocks noGrp="1"/>
          </p:cNvSpPr>
          <p:nvPr>
            <p:ph type="body" sz="quarter" idx="13" hasCustomPrompt="1"/>
          </p:nvPr>
        </p:nvSpPr>
        <p:spPr>
          <a:xfrm>
            <a:off x="719137" y="6416892"/>
            <a:ext cx="39600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Demi" panose="020B0703020102020204" pitchFamily="34" charset="0"/>
              </a:defRPr>
            </a:lvl1pPr>
          </a:lstStyle>
          <a:p>
            <a:pPr lvl="0"/>
            <a:r>
              <a:rPr lang="de-DE"/>
              <a:t>Quelle:</a:t>
            </a:r>
            <a:endParaRPr lang="en-US"/>
          </a:p>
        </p:txBody>
      </p:sp>
    </p:spTree>
    <p:extLst>
      <p:ext uri="{BB962C8B-B14F-4D97-AF65-F5344CB8AC3E}">
        <p14:creationId xmlns:p14="http://schemas.microsoft.com/office/powerpoint/2010/main" val="3983242910"/>
      </p:ext>
    </p:extLst>
  </p:cSld>
  <p:clrMapOvr>
    <a:masterClrMapping/>
  </p:clrMapOvr>
  <p:extLst>
    <p:ext uri="{DCECCB84-F9BA-43D5-87BE-67443E8EF086}">
      <p15:sldGuideLst xmlns:p15="http://schemas.microsoft.com/office/powerpoint/2012/main">
        <p15:guide id="2" orient="horz" pos="232">
          <p15:clr>
            <a:srgbClr val="FBAE40"/>
          </p15:clr>
        </p15:guide>
        <p15:guide id="3" orient="horz" pos="4110">
          <p15:clr>
            <a:srgbClr val="FBAE40"/>
          </p15:clr>
        </p15:guide>
        <p15:guide id="4" pos="542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2">
    <p:spTree>
      <p:nvGrpSpPr>
        <p:cNvPr id="1" name=""/>
        <p:cNvGrpSpPr/>
        <p:nvPr/>
      </p:nvGrpSpPr>
      <p:grpSpPr>
        <a:xfrm>
          <a:off x="0" y="0"/>
          <a:ext cx="0" cy="0"/>
          <a:chOff x="0" y="0"/>
          <a:chExt cx="0" cy="0"/>
        </a:xfrm>
      </p:grpSpPr>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161032" cy="6858000"/>
          </a:xfrm>
          <a:prstGeom prst="rect">
            <a:avLst/>
          </a:prstGeom>
        </p:spPr>
      </p:pic>
      <p:sp>
        <p:nvSpPr>
          <p:cNvPr id="2" name="Title 1"/>
          <p:cNvSpPr>
            <a:spLocks noGrp="1"/>
          </p:cNvSpPr>
          <p:nvPr>
            <p:ph type="title" hasCustomPrompt="1"/>
          </p:nvPr>
        </p:nvSpPr>
        <p:spPr>
          <a:xfrm>
            <a:off x="719136" y="961200"/>
            <a:ext cx="7920000" cy="1080000"/>
          </a:xfrm>
        </p:spPr>
        <p:txBody>
          <a:bodyPr lIns="0" tIns="0" rIns="0" bIns="0" anchor="t" anchorCtr="0">
            <a:noAutofit/>
          </a:bodyPr>
          <a:lstStyle>
            <a:lvl1pPr>
              <a:lnSpc>
                <a:spcPct val="100000"/>
              </a:lnSpc>
              <a:defRPr sz="3200">
                <a:solidFill>
                  <a:schemeClr val="accent2"/>
                </a:solidFill>
                <a:latin typeface="Franklin Gothic Demi" panose="020B0703020102020204" pitchFamily="34" charset="0"/>
              </a:defRPr>
            </a:lvl1pPr>
          </a:lstStyle>
          <a:p>
            <a:r>
              <a:rPr lang="de-DE"/>
              <a:t>Titel</a:t>
            </a:r>
            <a:br>
              <a:rPr lang="de-DE"/>
            </a:br>
            <a:r>
              <a:rPr lang="de-DE"/>
              <a:t>zweizeilig</a:t>
            </a:r>
            <a:endParaRPr lang="en-US"/>
          </a:p>
        </p:txBody>
      </p:sp>
      <p:pic>
        <p:nvPicPr>
          <p:cNvPr id="12" name="Grafik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67625" y="365126"/>
            <a:ext cx="972312" cy="234696"/>
          </a:xfrm>
          <a:prstGeom prst="rect">
            <a:avLst/>
          </a:prstGeom>
        </p:spPr>
      </p:pic>
      <p:sp>
        <p:nvSpPr>
          <p:cNvPr id="19" name="Title 1"/>
          <p:cNvSpPr txBox="1">
            <a:spLocks/>
          </p:cNvSpPr>
          <p:nvPr userDrawn="1"/>
        </p:nvSpPr>
        <p:spPr>
          <a:xfrm>
            <a:off x="7349621" y="6380022"/>
            <a:ext cx="1257364" cy="180000"/>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400" kern="1200">
                <a:solidFill>
                  <a:schemeClr val="tx1"/>
                </a:solidFill>
                <a:latin typeface="Franklin Gothic Demi" panose="020B0703020102020204" pitchFamily="34" charset="0"/>
                <a:ea typeface="+mj-ea"/>
                <a:cs typeface="+mj-cs"/>
              </a:defRPr>
            </a:lvl1pPr>
          </a:lstStyle>
          <a:p>
            <a:pPr algn="r"/>
            <a:fld id="{4E116CE2-F78F-4AE5-91E7-CBB88B6C2D2A}" type="slidenum">
              <a:rPr lang="de-DE" sz="1200" smtClean="0">
                <a:solidFill>
                  <a:schemeClr val="accent3"/>
                </a:solidFill>
                <a:latin typeface="Franklin Gothic Demi" panose="020B0703020102020204" pitchFamily="34" charset="0"/>
              </a:rPr>
              <a:t>‹Nr.›</a:t>
            </a:fld>
            <a:endParaRPr lang="en-US" sz="1200">
              <a:solidFill>
                <a:schemeClr val="accent3"/>
              </a:solidFill>
              <a:latin typeface="Franklin Gothic Demi" panose="020B0703020102020204" pitchFamily="34" charset="0"/>
            </a:endParaRPr>
          </a:p>
        </p:txBody>
      </p:sp>
      <p:sp>
        <p:nvSpPr>
          <p:cNvPr id="8" name="Textplatzhalter 20"/>
          <p:cNvSpPr>
            <a:spLocks noGrp="1"/>
          </p:cNvSpPr>
          <p:nvPr>
            <p:ph type="body" sz="quarter" idx="11" hasCustomPrompt="1"/>
          </p:nvPr>
        </p:nvSpPr>
        <p:spPr>
          <a:xfrm>
            <a:off x="719137" y="2160000"/>
            <a:ext cx="7920000" cy="4104000"/>
          </a:xfrm>
        </p:spPr>
        <p:txBody>
          <a:bodyPr lIns="0" tIns="0" rIns="0" bIns="0">
            <a:noAutofit/>
          </a:bodyPr>
          <a:lstStyle>
            <a:lvl1pPr marL="0" indent="0" algn="l">
              <a:lnSpc>
                <a:spcPct val="110000"/>
              </a:lnSpc>
              <a:spcBef>
                <a:spcPts val="0"/>
              </a:spcBef>
              <a:buFont typeface="Franklin Gothic Demi" panose="020B0703020102020204" pitchFamily="34" charset="0"/>
              <a:buNone/>
              <a:defRPr sz="2000">
                <a:solidFill>
                  <a:schemeClr val="tx1"/>
                </a:solidFill>
                <a:latin typeface="Franklin Gothic Book" panose="020B0503020102020204" pitchFamily="34" charset="0"/>
              </a:defRPr>
            </a:lvl1pPr>
            <a:lvl2pPr marL="468000" indent="-180000">
              <a:lnSpc>
                <a:spcPct val="110000"/>
              </a:lnSpc>
              <a:spcBef>
                <a:spcPts val="0"/>
              </a:spcBef>
              <a:defRPr sz="2000">
                <a:latin typeface="Franklin Gothic Book" panose="020B0503020102020204" pitchFamily="34" charset="0"/>
              </a:defRPr>
            </a:lvl2pPr>
            <a:lvl3pPr marL="810900" indent="-342900">
              <a:spcBef>
                <a:spcPts val="0"/>
              </a:spcBef>
              <a:buSzPct val="100000"/>
              <a:buFont typeface="Arial" panose="020B0604020202020204" pitchFamily="34" charset="0"/>
              <a:buChar char="•"/>
              <a:defRPr>
                <a:latin typeface="Franklin Gothic Book" panose="020B0503020102020204" pitchFamily="34" charset="0"/>
              </a:defRPr>
            </a:lvl3pPr>
          </a:lstStyle>
          <a:p>
            <a:pPr lvl="0"/>
            <a:r>
              <a:rPr lang="de-DE"/>
              <a:t>Text</a:t>
            </a:r>
          </a:p>
        </p:txBody>
      </p:sp>
      <p:sp>
        <p:nvSpPr>
          <p:cNvPr id="9" name="Textplatzhalter 3"/>
          <p:cNvSpPr>
            <a:spLocks noGrp="1"/>
          </p:cNvSpPr>
          <p:nvPr>
            <p:ph type="body" sz="quarter" idx="12" hasCustomPrompt="1"/>
          </p:nvPr>
        </p:nvSpPr>
        <p:spPr>
          <a:xfrm>
            <a:off x="1142759" y="6417888"/>
            <a:ext cx="650875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Book" panose="020B0503020102020204" pitchFamily="34" charset="0"/>
              </a:defRPr>
            </a:lvl1pPr>
          </a:lstStyle>
          <a:p>
            <a:pPr lvl="0"/>
            <a:r>
              <a:rPr lang="de-DE"/>
              <a:t>Text</a:t>
            </a:r>
            <a:endParaRPr lang="en-US"/>
          </a:p>
        </p:txBody>
      </p:sp>
      <p:sp>
        <p:nvSpPr>
          <p:cNvPr id="10" name="Textplatzhalter 3"/>
          <p:cNvSpPr>
            <a:spLocks noGrp="1"/>
          </p:cNvSpPr>
          <p:nvPr>
            <p:ph type="body" sz="quarter" idx="13" hasCustomPrompt="1"/>
          </p:nvPr>
        </p:nvSpPr>
        <p:spPr>
          <a:xfrm>
            <a:off x="719137" y="6416892"/>
            <a:ext cx="39600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Demi" panose="020B0703020102020204" pitchFamily="34" charset="0"/>
              </a:defRPr>
            </a:lvl1pPr>
          </a:lstStyle>
          <a:p>
            <a:pPr lvl="0"/>
            <a:r>
              <a:rPr lang="de-DE"/>
              <a:t>Quelle:</a:t>
            </a:r>
            <a:endParaRPr lang="en-US"/>
          </a:p>
        </p:txBody>
      </p:sp>
    </p:spTree>
    <p:extLst>
      <p:ext uri="{BB962C8B-B14F-4D97-AF65-F5344CB8AC3E}">
        <p14:creationId xmlns:p14="http://schemas.microsoft.com/office/powerpoint/2010/main" val="2013869025"/>
      </p:ext>
    </p:extLst>
  </p:cSld>
  <p:clrMapOvr>
    <a:masterClrMapping/>
  </p:clrMapOvr>
  <p:extLst>
    <p:ext uri="{DCECCB84-F9BA-43D5-87BE-67443E8EF086}">
      <p15:sldGuideLst xmlns:p15="http://schemas.microsoft.com/office/powerpoint/2012/main">
        <p15:guide id="2" orient="horz" pos="232">
          <p15:clr>
            <a:srgbClr val="FBAE40"/>
          </p15:clr>
        </p15:guide>
        <p15:guide id="3" orient="horz" pos="4110">
          <p15:clr>
            <a:srgbClr val="FBAE40"/>
          </p15:clr>
        </p15:guide>
        <p15:guide id="4" pos="542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 Grafik 1">
    <p:spTree>
      <p:nvGrpSpPr>
        <p:cNvPr id="1" name=""/>
        <p:cNvGrpSpPr/>
        <p:nvPr/>
      </p:nvGrpSpPr>
      <p:grpSpPr>
        <a:xfrm>
          <a:off x="0" y="0"/>
          <a:ext cx="0" cy="0"/>
          <a:chOff x="0" y="0"/>
          <a:chExt cx="0" cy="0"/>
        </a:xfrm>
      </p:grpSpPr>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161032" cy="6858000"/>
          </a:xfrm>
          <a:prstGeom prst="rect">
            <a:avLst/>
          </a:prstGeom>
        </p:spPr>
      </p:pic>
      <p:sp>
        <p:nvSpPr>
          <p:cNvPr id="2" name="Title 1"/>
          <p:cNvSpPr>
            <a:spLocks noGrp="1"/>
          </p:cNvSpPr>
          <p:nvPr>
            <p:ph type="title" hasCustomPrompt="1"/>
          </p:nvPr>
        </p:nvSpPr>
        <p:spPr>
          <a:xfrm>
            <a:off x="719136" y="961200"/>
            <a:ext cx="7920000" cy="576000"/>
          </a:xfrm>
        </p:spPr>
        <p:txBody>
          <a:bodyPr lIns="0" tIns="0" rIns="0" bIns="0" anchor="t" anchorCtr="0">
            <a:noAutofit/>
          </a:bodyPr>
          <a:lstStyle>
            <a:lvl1pPr>
              <a:lnSpc>
                <a:spcPct val="100000"/>
              </a:lnSpc>
              <a:defRPr sz="3200">
                <a:solidFill>
                  <a:schemeClr val="accent2"/>
                </a:solidFill>
                <a:latin typeface="Franklin Gothic Demi" panose="020B0703020102020204" pitchFamily="34" charset="0"/>
              </a:defRPr>
            </a:lvl1pPr>
          </a:lstStyle>
          <a:p>
            <a:r>
              <a:rPr lang="de-DE"/>
              <a:t>Titel einzeilig</a:t>
            </a:r>
            <a:endParaRPr lang="en-US"/>
          </a:p>
        </p:txBody>
      </p:sp>
      <p:pic>
        <p:nvPicPr>
          <p:cNvPr id="12" name="Grafik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67625" y="365126"/>
            <a:ext cx="972312" cy="234696"/>
          </a:xfrm>
          <a:prstGeom prst="rect">
            <a:avLst/>
          </a:prstGeom>
        </p:spPr>
      </p:pic>
      <p:sp>
        <p:nvSpPr>
          <p:cNvPr id="19" name="Title 1"/>
          <p:cNvSpPr txBox="1">
            <a:spLocks/>
          </p:cNvSpPr>
          <p:nvPr userDrawn="1"/>
        </p:nvSpPr>
        <p:spPr>
          <a:xfrm>
            <a:off x="7349621" y="6380022"/>
            <a:ext cx="1257364" cy="180000"/>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400" kern="1200">
                <a:solidFill>
                  <a:schemeClr val="tx1"/>
                </a:solidFill>
                <a:latin typeface="Franklin Gothic Demi" panose="020B0703020102020204" pitchFamily="34" charset="0"/>
                <a:ea typeface="+mj-ea"/>
                <a:cs typeface="+mj-cs"/>
              </a:defRPr>
            </a:lvl1pPr>
          </a:lstStyle>
          <a:p>
            <a:pPr algn="r"/>
            <a:fld id="{4E116CE2-F78F-4AE5-91E7-CBB88B6C2D2A}" type="slidenum">
              <a:rPr lang="de-DE" sz="1200" smtClean="0">
                <a:solidFill>
                  <a:schemeClr val="accent3"/>
                </a:solidFill>
                <a:latin typeface="Franklin Gothic Demi" panose="020B0703020102020204" pitchFamily="34" charset="0"/>
              </a:rPr>
              <a:t>‹Nr.›</a:t>
            </a:fld>
            <a:endParaRPr lang="en-US" sz="1200">
              <a:solidFill>
                <a:schemeClr val="accent3"/>
              </a:solidFill>
              <a:latin typeface="Franklin Gothic Demi" panose="020B0703020102020204" pitchFamily="34" charset="0"/>
            </a:endParaRPr>
          </a:p>
        </p:txBody>
      </p:sp>
      <p:sp>
        <p:nvSpPr>
          <p:cNvPr id="4" name="Bildplatzhalter 3"/>
          <p:cNvSpPr>
            <a:spLocks noGrp="1"/>
          </p:cNvSpPr>
          <p:nvPr>
            <p:ph type="pic" sz="quarter" idx="10"/>
          </p:nvPr>
        </p:nvSpPr>
        <p:spPr>
          <a:xfrm>
            <a:off x="719138" y="1665669"/>
            <a:ext cx="7884000" cy="4500000"/>
          </a:xfrm>
        </p:spPr>
        <p:txBody>
          <a:bodyPr/>
          <a:lstStyle/>
          <a:p>
            <a:endParaRPr lang="en-US"/>
          </a:p>
        </p:txBody>
      </p:sp>
      <p:sp>
        <p:nvSpPr>
          <p:cNvPr id="8" name="Textplatzhalter 3"/>
          <p:cNvSpPr>
            <a:spLocks noGrp="1"/>
          </p:cNvSpPr>
          <p:nvPr>
            <p:ph type="body" sz="quarter" idx="11" hasCustomPrompt="1"/>
          </p:nvPr>
        </p:nvSpPr>
        <p:spPr>
          <a:xfrm>
            <a:off x="1142759" y="6417888"/>
            <a:ext cx="650875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Book" panose="020B0503020102020204" pitchFamily="34" charset="0"/>
              </a:defRPr>
            </a:lvl1pPr>
          </a:lstStyle>
          <a:p>
            <a:pPr lvl="0"/>
            <a:r>
              <a:rPr lang="de-DE"/>
              <a:t>Text</a:t>
            </a:r>
            <a:endParaRPr lang="en-US"/>
          </a:p>
        </p:txBody>
      </p:sp>
      <p:sp>
        <p:nvSpPr>
          <p:cNvPr id="9" name="Textplatzhalter 3"/>
          <p:cNvSpPr>
            <a:spLocks noGrp="1"/>
          </p:cNvSpPr>
          <p:nvPr>
            <p:ph type="body" sz="quarter" idx="13" hasCustomPrompt="1"/>
          </p:nvPr>
        </p:nvSpPr>
        <p:spPr>
          <a:xfrm>
            <a:off x="719137" y="6416892"/>
            <a:ext cx="39600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Demi" panose="020B0703020102020204" pitchFamily="34" charset="0"/>
              </a:defRPr>
            </a:lvl1pPr>
          </a:lstStyle>
          <a:p>
            <a:pPr lvl="0"/>
            <a:r>
              <a:rPr lang="de-DE"/>
              <a:t>Quelle:</a:t>
            </a:r>
            <a:endParaRPr lang="en-US"/>
          </a:p>
        </p:txBody>
      </p:sp>
    </p:spTree>
    <p:extLst>
      <p:ext uri="{BB962C8B-B14F-4D97-AF65-F5344CB8AC3E}">
        <p14:creationId xmlns:p14="http://schemas.microsoft.com/office/powerpoint/2010/main" val="1353585945"/>
      </p:ext>
    </p:extLst>
  </p:cSld>
  <p:clrMapOvr>
    <a:masterClrMapping/>
  </p:clrMapOvr>
  <p:extLst>
    <p:ext uri="{DCECCB84-F9BA-43D5-87BE-67443E8EF086}">
      <p15:sldGuideLst xmlns:p15="http://schemas.microsoft.com/office/powerpoint/2012/main">
        <p15:guide id="2" orient="horz" pos="232">
          <p15:clr>
            <a:srgbClr val="FBAE40"/>
          </p15:clr>
        </p15:guide>
        <p15:guide id="3" orient="horz" pos="4110">
          <p15:clr>
            <a:srgbClr val="FBAE40"/>
          </p15:clr>
        </p15:guide>
        <p15:guide id="4" pos="542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 Grafik 2">
    <p:spTree>
      <p:nvGrpSpPr>
        <p:cNvPr id="1" name=""/>
        <p:cNvGrpSpPr/>
        <p:nvPr/>
      </p:nvGrpSpPr>
      <p:grpSpPr>
        <a:xfrm>
          <a:off x="0" y="0"/>
          <a:ext cx="0" cy="0"/>
          <a:chOff x="0" y="0"/>
          <a:chExt cx="0" cy="0"/>
        </a:xfrm>
      </p:grpSpPr>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161032" cy="6858000"/>
          </a:xfrm>
          <a:prstGeom prst="rect">
            <a:avLst/>
          </a:prstGeom>
        </p:spPr>
      </p:pic>
      <p:sp>
        <p:nvSpPr>
          <p:cNvPr id="2" name="Title 1"/>
          <p:cNvSpPr>
            <a:spLocks noGrp="1"/>
          </p:cNvSpPr>
          <p:nvPr>
            <p:ph type="title" hasCustomPrompt="1"/>
          </p:nvPr>
        </p:nvSpPr>
        <p:spPr>
          <a:xfrm>
            <a:off x="719136" y="961200"/>
            <a:ext cx="7920000" cy="1080000"/>
          </a:xfrm>
        </p:spPr>
        <p:txBody>
          <a:bodyPr lIns="0" tIns="0" rIns="0" bIns="0" anchor="t" anchorCtr="0">
            <a:noAutofit/>
          </a:bodyPr>
          <a:lstStyle>
            <a:lvl1pPr>
              <a:lnSpc>
                <a:spcPct val="100000"/>
              </a:lnSpc>
              <a:defRPr sz="3200">
                <a:solidFill>
                  <a:schemeClr val="accent2"/>
                </a:solidFill>
                <a:latin typeface="Franklin Gothic Demi" panose="020B0703020102020204" pitchFamily="34" charset="0"/>
              </a:defRPr>
            </a:lvl1pPr>
          </a:lstStyle>
          <a:p>
            <a:r>
              <a:rPr lang="de-DE"/>
              <a:t>Titel </a:t>
            </a:r>
            <a:br>
              <a:rPr lang="de-DE"/>
            </a:br>
            <a:r>
              <a:rPr lang="de-DE"/>
              <a:t>zweizeilig</a:t>
            </a:r>
            <a:endParaRPr lang="en-US"/>
          </a:p>
        </p:txBody>
      </p:sp>
      <p:pic>
        <p:nvPicPr>
          <p:cNvPr id="12" name="Grafik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67625" y="365126"/>
            <a:ext cx="972312" cy="234696"/>
          </a:xfrm>
          <a:prstGeom prst="rect">
            <a:avLst/>
          </a:prstGeom>
        </p:spPr>
      </p:pic>
      <p:sp>
        <p:nvSpPr>
          <p:cNvPr id="19" name="Title 1"/>
          <p:cNvSpPr txBox="1">
            <a:spLocks/>
          </p:cNvSpPr>
          <p:nvPr userDrawn="1"/>
        </p:nvSpPr>
        <p:spPr>
          <a:xfrm>
            <a:off x="7349621" y="6380022"/>
            <a:ext cx="1257364" cy="180000"/>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400" kern="1200">
                <a:solidFill>
                  <a:schemeClr val="tx1"/>
                </a:solidFill>
                <a:latin typeface="Franklin Gothic Demi" panose="020B0703020102020204" pitchFamily="34" charset="0"/>
                <a:ea typeface="+mj-ea"/>
                <a:cs typeface="+mj-cs"/>
              </a:defRPr>
            </a:lvl1pPr>
          </a:lstStyle>
          <a:p>
            <a:pPr algn="r"/>
            <a:fld id="{4E116CE2-F78F-4AE5-91E7-CBB88B6C2D2A}" type="slidenum">
              <a:rPr lang="de-DE" sz="1200" smtClean="0">
                <a:solidFill>
                  <a:schemeClr val="accent3"/>
                </a:solidFill>
                <a:latin typeface="Franklin Gothic Demi" panose="020B0703020102020204" pitchFamily="34" charset="0"/>
              </a:rPr>
              <a:t>‹Nr.›</a:t>
            </a:fld>
            <a:endParaRPr lang="en-US" sz="1200">
              <a:solidFill>
                <a:schemeClr val="accent3"/>
              </a:solidFill>
              <a:latin typeface="Franklin Gothic Demi" panose="020B0703020102020204" pitchFamily="34" charset="0"/>
            </a:endParaRPr>
          </a:p>
        </p:txBody>
      </p:sp>
      <p:sp>
        <p:nvSpPr>
          <p:cNvPr id="4" name="Bildplatzhalter 3"/>
          <p:cNvSpPr>
            <a:spLocks noGrp="1"/>
          </p:cNvSpPr>
          <p:nvPr>
            <p:ph type="pic" sz="quarter" idx="10"/>
          </p:nvPr>
        </p:nvSpPr>
        <p:spPr>
          <a:xfrm>
            <a:off x="719138" y="2180122"/>
            <a:ext cx="7884000" cy="3985547"/>
          </a:xfrm>
        </p:spPr>
        <p:txBody>
          <a:bodyPr/>
          <a:lstStyle/>
          <a:p>
            <a:endParaRPr lang="en-US"/>
          </a:p>
        </p:txBody>
      </p:sp>
      <p:sp>
        <p:nvSpPr>
          <p:cNvPr id="8" name="Textplatzhalter 3"/>
          <p:cNvSpPr>
            <a:spLocks noGrp="1"/>
          </p:cNvSpPr>
          <p:nvPr>
            <p:ph type="body" sz="quarter" idx="11" hasCustomPrompt="1"/>
          </p:nvPr>
        </p:nvSpPr>
        <p:spPr>
          <a:xfrm>
            <a:off x="1142759" y="6417888"/>
            <a:ext cx="650875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Book" panose="020B0503020102020204" pitchFamily="34" charset="0"/>
              </a:defRPr>
            </a:lvl1pPr>
          </a:lstStyle>
          <a:p>
            <a:pPr lvl="0"/>
            <a:r>
              <a:rPr lang="de-DE"/>
              <a:t>Text</a:t>
            </a:r>
            <a:endParaRPr lang="en-US"/>
          </a:p>
        </p:txBody>
      </p:sp>
      <p:sp>
        <p:nvSpPr>
          <p:cNvPr id="9" name="Textplatzhalter 3"/>
          <p:cNvSpPr>
            <a:spLocks noGrp="1"/>
          </p:cNvSpPr>
          <p:nvPr>
            <p:ph type="body" sz="quarter" idx="13" hasCustomPrompt="1"/>
          </p:nvPr>
        </p:nvSpPr>
        <p:spPr>
          <a:xfrm>
            <a:off x="719137" y="6416892"/>
            <a:ext cx="39600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Demi" panose="020B0703020102020204" pitchFamily="34" charset="0"/>
              </a:defRPr>
            </a:lvl1pPr>
          </a:lstStyle>
          <a:p>
            <a:pPr lvl="0"/>
            <a:r>
              <a:rPr lang="de-DE"/>
              <a:t>Quelle:</a:t>
            </a:r>
            <a:endParaRPr lang="en-US"/>
          </a:p>
        </p:txBody>
      </p:sp>
    </p:spTree>
    <p:extLst>
      <p:ext uri="{BB962C8B-B14F-4D97-AF65-F5344CB8AC3E}">
        <p14:creationId xmlns:p14="http://schemas.microsoft.com/office/powerpoint/2010/main" val="1466078520"/>
      </p:ext>
    </p:extLst>
  </p:cSld>
  <p:clrMapOvr>
    <a:masterClrMapping/>
  </p:clrMapOvr>
  <p:extLst>
    <p:ext uri="{DCECCB84-F9BA-43D5-87BE-67443E8EF086}">
      <p15:sldGuideLst xmlns:p15="http://schemas.microsoft.com/office/powerpoint/2012/main">
        <p15:guide id="2" orient="horz" pos="232">
          <p15:clr>
            <a:srgbClr val="FBAE40"/>
          </p15:clr>
        </p15:guide>
        <p15:guide id="3" orient="horz" pos="4110">
          <p15:clr>
            <a:srgbClr val="FBAE40"/>
          </p15:clr>
        </p15:guide>
        <p15:guide id="4" pos="54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ilder / Text 1">
    <p:spTree>
      <p:nvGrpSpPr>
        <p:cNvPr id="1" name=""/>
        <p:cNvGrpSpPr/>
        <p:nvPr/>
      </p:nvGrpSpPr>
      <p:grpSpPr>
        <a:xfrm>
          <a:off x="0" y="0"/>
          <a:ext cx="0" cy="0"/>
          <a:chOff x="0" y="0"/>
          <a:chExt cx="0" cy="0"/>
        </a:xfrm>
      </p:grpSpPr>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161032" cy="6858000"/>
          </a:xfrm>
          <a:prstGeom prst="rect">
            <a:avLst/>
          </a:prstGeom>
        </p:spPr>
      </p:pic>
      <p:sp>
        <p:nvSpPr>
          <p:cNvPr id="2" name="Title 1"/>
          <p:cNvSpPr>
            <a:spLocks noGrp="1"/>
          </p:cNvSpPr>
          <p:nvPr>
            <p:ph type="title" hasCustomPrompt="1"/>
          </p:nvPr>
        </p:nvSpPr>
        <p:spPr>
          <a:xfrm>
            <a:off x="719136" y="961200"/>
            <a:ext cx="7920000" cy="576000"/>
          </a:xfrm>
        </p:spPr>
        <p:txBody>
          <a:bodyPr lIns="0" tIns="0" rIns="0" bIns="0" anchor="t" anchorCtr="0">
            <a:noAutofit/>
          </a:bodyPr>
          <a:lstStyle>
            <a:lvl1pPr>
              <a:lnSpc>
                <a:spcPct val="100000"/>
              </a:lnSpc>
              <a:defRPr sz="3200">
                <a:solidFill>
                  <a:schemeClr val="accent2"/>
                </a:solidFill>
                <a:latin typeface="Franklin Gothic Demi" panose="020B0703020102020204" pitchFamily="34" charset="0"/>
              </a:defRPr>
            </a:lvl1pPr>
          </a:lstStyle>
          <a:p>
            <a:r>
              <a:rPr lang="de-DE"/>
              <a:t>Titel einzeilig</a:t>
            </a:r>
            <a:endParaRPr lang="en-US"/>
          </a:p>
        </p:txBody>
      </p:sp>
      <p:pic>
        <p:nvPicPr>
          <p:cNvPr id="12" name="Grafik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67625" y="365126"/>
            <a:ext cx="972312" cy="234696"/>
          </a:xfrm>
          <a:prstGeom prst="rect">
            <a:avLst/>
          </a:prstGeom>
        </p:spPr>
      </p:pic>
      <p:sp>
        <p:nvSpPr>
          <p:cNvPr id="19" name="Title 1"/>
          <p:cNvSpPr txBox="1">
            <a:spLocks/>
          </p:cNvSpPr>
          <p:nvPr userDrawn="1"/>
        </p:nvSpPr>
        <p:spPr>
          <a:xfrm>
            <a:off x="7349621" y="6380022"/>
            <a:ext cx="1257364" cy="180000"/>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400" kern="1200">
                <a:solidFill>
                  <a:schemeClr val="tx1"/>
                </a:solidFill>
                <a:latin typeface="Franklin Gothic Demi" panose="020B0703020102020204" pitchFamily="34" charset="0"/>
                <a:ea typeface="+mj-ea"/>
                <a:cs typeface="+mj-cs"/>
              </a:defRPr>
            </a:lvl1pPr>
          </a:lstStyle>
          <a:p>
            <a:pPr algn="r"/>
            <a:fld id="{4E116CE2-F78F-4AE5-91E7-CBB88B6C2D2A}" type="slidenum">
              <a:rPr lang="de-DE" sz="1200" smtClean="0">
                <a:solidFill>
                  <a:schemeClr val="accent3"/>
                </a:solidFill>
                <a:latin typeface="Franklin Gothic Demi" panose="020B0703020102020204" pitchFamily="34" charset="0"/>
              </a:rPr>
              <a:t>‹Nr.›</a:t>
            </a:fld>
            <a:endParaRPr lang="en-US" sz="1200">
              <a:solidFill>
                <a:schemeClr val="accent3"/>
              </a:solidFill>
              <a:latin typeface="Franklin Gothic Demi" panose="020B0703020102020204" pitchFamily="34" charset="0"/>
            </a:endParaRPr>
          </a:p>
        </p:txBody>
      </p:sp>
      <p:sp>
        <p:nvSpPr>
          <p:cNvPr id="8" name="Bildplatzhalter 3"/>
          <p:cNvSpPr>
            <a:spLocks noGrp="1"/>
          </p:cNvSpPr>
          <p:nvPr>
            <p:ph type="pic" sz="quarter" idx="12"/>
          </p:nvPr>
        </p:nvSpPr>
        <p:spPr>
          <a:xfrm>
            <a:off x="719138" y="1665669"/>
            <a:ext cx="3816000" cy="2700000"/>
          </a:xfrm>
        </p:spPr>
        <p:txBody>
          <a:bodyPr/>
          <a:lstStyle/>
          <a:p>
            <a:endParaRPr lang="en-US"/>
          </a:p>
        </p:txBody>
      </p:sp>
      <p:sp>
        <p:nvSpPr>
          <p:cNvPr id="10" name="Bildplatzhalter 3"/>
          <p:cNvSpPr>
            <a:spLocks noGrp="1"/>
          </p:cNvSpPr>
          <p:nvPr>
            <p:ph type="pic" sz="quarter" idx="13"/>
          </p:nvPr>
        </p:nvSpPr>
        <p:spPr>
          <a:xfrm>
            <a:off x="4788000" y="1665669"/>
            <a:ext cx="3816000" cy="2700000"/>
          </a:xfrm>
        </p:spPr>
        <p:txBody>
          <a:bodyPr/>
          <a:lstStyle/>
          <a:p>
            <a:endParaRPr lang="en-US"/>
          </a:p>
        </p:txBody>
      </p:sp>
      <p:sp>
        <p:nvSpPr>
          <p:cNvPr id="11" name="Textplatzhalter 20"/>
          <p:cNvSpPr>
            <a:spLocks noGrp="1"/>
          </p:cNvSpPr>
          <p:nvPr>
            <p:ph type="body" sz="quarter" idx="14" hasCustomPrompt="1"/>
          </p:nvPr>
        </p:nvSpPr>
        <p:spPr>
          <a:xfrm>
            <a:off x="719137" y="4543124"/>
            <a:ext cx="7920000" cy="1684876"/>
          </a:xfrm>
        </p:spPr>
        <p:txBody>
          <a:bodyPr lIns="0" tIns="0" rIns="0" bIns="0">
            <a:noAutofit/>
          </a:bodyPr>
          <a:lstStyle>
            <a:lvl1pPr marL="0" indent="0" algn="l">
              <a:lnSpc>
                <a:spcPct val="110000"/>
              </a:lnSpc>
              <a:spcBef>
                <a:spcPts val="0"/>
              </a:spcBef>
              <a:buFont typeface="Franklin Gothic Demi" panose="020B0703020102020204" pitchFamily="34" charset="0"/>
              <a:buNone/>
              <a:defRPr sz="2000">
                <a:solidFill>
                  <a:schemeClr val="tx1"/>
                </a:solidFill>
                <a:latin typeface="Franklin Gothic Book" panose="020B0503020102020204" pitchFamily="34" charset="0"/>
              </a:defRPr>
            </a:lvl1pPr>
            <a:lvl2pPr marL="468000" indent="-180000">
              <a:lnSpc>
                <a:spcPct val="110000"/>
              </a:lnSpc>
              <a:spcBef>
                <a:spcPts val="0"/>
              </a:spcBef>
              <a:defRPr sz="2000">
                <a:latin typeface="Franklin Gothic Book" panose="020B0503020102020204" pitchFamily="34" charset="0"/>
              </a:defRPr>
            </a:lvl2pPr>
            <a:lvl3pPr marL="810900" indent="-342900">
              <a:spcBef>
                <a:spcPts val="0"/>
              </a:spcBef>
              <a:buSzPct val="100000"/>
              <a:buFont typeface="Arial" panose="020B0604020202020204" pitchFamily="34" charset="0"/>
              <a:buChar char="•"/>
              <a:defRPr>
                <a:latin typeface="Franklin Gothic Book" panose="020B0503020102020204" pitchFamily="34" charset="0"/>
              </a:defRPr>
            </a:lvl3pPr>
          </a:lstStyle>
          <a:p>
            <a:pPr lvl="0"/>
            <a:r>
              <a:rPr lang="de-DE"/>
              <a:t>Text</a:t>
            </a:r>
          </a:p>
        </p:txBody>
      </p:sp>
      <p:sp>
        <p:nvSpPr>
          <p:cNvPr id="13" name="Textplatzhalter 3"/>
          <p:cNvSpPr>
            <a:spLocks noGrp="1"/>
          </p:cNvSpPr>
          <p:nvPr>
            <p:ph type="body" sz="quarter" idx="11" hasCustomPrompt="1"/>
          </p:nvPr>
        </p:nvSpPr>
        <p:spPr>
          <a:xfrm>
            <a:off x="1142759" y="6417888"/>
            <a:ext cx="650875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Book" panose="020B0503020102020204" pitchFamily="34" charset="0"/>
              </a:defRPr>
            </a:lvl1pPr>
          </a:lstStyle>
          <a:p>
            <a:pPr lvl="0"/>
            <a:r>
              <a:rPr lang="de-DE"/>
              <a:t>Text</a:t>
            </a:r>
            <a:endParaRPr lang="en-US"/>
          </a:p>
        </p:txBody>
      </p:sp>
      <p:sp>
        <p:nvSpPr>
          <p:cNvPr id="14" name="Textplatzhalter 3"/>
          <p:cNvSpPr>
            <a:spLocks noGrp="1"/>
          </p:cNvSpPr>
          <p:nvPr>
            <p:ph type="body" sz="quarter" idx="15" hasCustomPrompt="1"/>
          </p:nvPr>
        </p:nvSpPr>
        <p:spPr>
          <a:xfrm>
            <a:off x="719137" y="6416892"/>
            <a:ext cx="39600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Demi" panose="020B0703020102020204" pitchFamily="34" charset="0"/>
              </a:defRPr>
            </a:lvl1pPr>
          </a:lstStyle>
          <a:p>
            <a:pPr lvl="0"/>
            <a:r>
              <a:rPr lang="de-DE"/>
              <a:t>Quelle:</a:t>
            </a:r>
            <a:endParaRPr lang="en-US"/>
          </a:p>
        </p:txBody>
      </p:sp>
    </p:spTree>
    <p:extLst>
      <p:ext uri="{BB962C8B-B14F-4D97-AF65-F5344CB8AC3E}">
        <p14:creationId xmlns:p14="http://schemas.microsoft.com/office/powerpoint/2010/main" val="1514481123"/>
      </p:ext>
    </p:extLst>
  </p:cSld>
  <p:clrMapOvr>
    <a:masterClrMapping/>
  </p:clrMapOvr>
  <p:extLst>
    <p:ext uri="{DCECCB84-F9BA-43D5-87BE-67443E8EF086}">
      <p15:sldGuideLst xmlns:p15="http://schemas.microsoft.com/office/powerpoint/2012/main">
        <p15:guide id="2" orient="horz" pos="232">
          <p15:clr>
            <a:srgbClr val="FBAE40"/>
          </p15:clr>
        </p15:guide>
        <p15:guide id="3" orient="horz" pos="4110">
          <p15:clr>
            <a:srgbClr val="FBAE40"/>
          </p15:clr>
        </p15:guide>
        <p15:guide id="4" pos="542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er / Text 2">
    <p:spTree>
      <p:nvGrpSpPr>
        <p:cNvPr id="1" name=""/>
        <p:cNvGrpSpPr/>
        <p:nvPr/>
      </p:nvGrpSpPr>
      <p:grpSpPr>
        <a:xfrm>
          <a:off x="0" y="0"/>
          <a:ext cx="0" cy="0"/>
          <a:chOff x="0" y="0"/>
          <a:chExt cx="0" cy="0"/>
        </a:xfrm>
      </p:grpSpPr>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161032" cy="6858000"/>
          </a:xfrm>
          <a:prstGeom prst="rect">
            <a:avLst/>
          </a:prstGeom>
        </p:spPr>
      </p:pic>
      <p:sp>
        <p:nvSpPr>
          <p:cNvPr id="2" name="Title 1"/>
          <p:cNvSpPr>
            <a:spLocks noGrp="1"/>
          </p:cNvSpPr>
          <p:nvPr>
            <p:ph type="title" hasCustomPrompt="1"/>
          </p:nvPr>
        </p:nvSpPr>
        <p:spPr>
          <a:xfrm>
            <a:off x="719136" y="961200"/>
            <a:ext cx="7920000" cy="1080000"/>
          </a:xfrm>
        </p:spPr>
        <p:txBody>
          <a:bodyPr lIns="0" tIns="0" rIns="0" bIns="0" anchor="t" anchorCtr="0">
            <a:noAutofit/>
          </a:bodyPr>
          <a:lstStyle>
            <a:lvl1pPr>
              <a:lnSpc>
                <a:spcPct val="100000"/>
              </a:lnSpc>
              <a:defRPr sz="3200">
                <a:solidFill>
                  <a:schemeClr val="accent2"/>
                </a:solidFill>
                <a:latin typeface="Franklin Gothic Demi" panose="020B0703020102020204" pitchFamily="34" charset="0"/>
              </a:defRPr>
            </a:lvl1pPr>
          </a:lstStyle>
          <a:p>
            <a:r>
              <a:rPr lang="de-DE"/>
              <a:t>Titel </a:t>
            </a:r>
            <a:br>
              <a:rPr lang="de-DE"/>
            </a:br>
            <a:r>
              <a:rPr lang="de-DE"/>
              <a:t>zweizeilig</a:t>
            </a:r>
            <a:endParaRPr lang="en-US"/>
          </a:p>
        </p:txBody>
      </p:sp>
      <p:pic>
        <p:nvPicPr>
          <p:cNvPr id="12" name="Grafik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67625" y="365126"/>
            <a:ext cx="972312" cy="234696"/>
          </a:xfrm>
          <a:prstGeom prst="rect">
            <a:avLst/>
          </a:prstGeom>
        </p:spPr>
      </p:pic>
      <p:sp>
        <p:nvSpPr>
          <p:cNvPr id="19" name="Title 1"/>
          <p:cNvSpPr txBox="1">
            <a:spLocks/>
          </p:cNvSpPr>
          <p:nvPr userDrawn="1"/>
        </p:nvSpPr>
        <p:spPr>
          <a:xfrm>
            <a:off x="7349621" y="6380022"/>
            <a:ext cx="1257364" cy="180000"/>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400" kern="1200">
                <a:solidFill>
                  <a:schemeClr val="tx1"/>
                </a:solidFill>
                <a:latin typeface="Franklin Gothic Demi" panose="020B0703020102020204" pitchFamily="34" charset="0"/>
                <a:ea typeface="+mj-ea"/>
                <a:cs typeface="+mj-cs"/>
              </a:defRPr>
            </a:lvl1pPr>
          </a:lstStyle>
          <a:p>
            <a:pPr algn="r"/>
            <a:fld id="{4E116CE2-F78F-4AE5-91E7-CBB88B6C2D2A}" type="slidenum">
              <a:rPr lang="de-DE" sz="1200" smtClean="0">
                <a:solidFill>
                  <a:schemeClr val="accent3"/>
                </a:solidFill>
                <a:latin typeface="Franklin Gothic Demi" panose="020B0703020102020204" pitchFamily="34" charset="0"/>
              </a:rPr>
              <a:t>‹Nr.›</a:t>
            </a:fld>
            <a:endParaRPr lang="en-US" sz="1200">
              <a:solidFill>
                <a:schemeClr val="accent3"/>
              </a:solidFill>
              <a:latin typeface="Franklin Gothic Demi" panose="020B0703020102020204" pitchFamily="34" charset="0"/>
            </a:endParaRPr>
          </a:p>
        </p:txBody>
      </p:sp>
      <p:sp>
        <p:nvSpPr>
          <p:cNvPr id="8" name="Bildplatzhalter 3"/>
          <p:cNvSpPr>
            <a:spLocks noGrp="1"/>
          </p:cNvSpPr>
          <p:nvPr>
            <p:ph type="pic" sz="quarter" idx="12"/>
          </p:nvPr>
        </p:nvSpPr>
        <p:spPr>
          <a:xfrm>
            <a:off x="719138" y="2180618"/>
            <a:ext cx="3816000" cy="2700000"/>
          </a:xfrm>
        </p:spPr>
        <p:txBody>
          <a:bodyPr/>
          <a:lstStyle/>
          <a:p>
            <a:endParaRPr lang="en-US"/>
          </a:p>
        </p:txBody>
      </p:sp>
      <p:sp>
        <p:nvSpPr>
          <p:cNvPr id="10" name="Bildplatzhalter 3"/>
          <p:cNvSpPr>
            <a:spLocks noGrp="1"/>
          </p:cNvSpPr>
          <p:nvPr>
            <p:ph type="pic" sz="quarter" idx="13"/>
          </p:nvPr>
        </p:nvSpPr>
        <p:spPr>
          <a:xfrm>
            <a:off x="4788000" y="2180618"/>
            <a:ext cx="3816000" cy="2700000"/>
          </a:xfrm>
        </p:spPr>
        <p:txBody>
          <a:bodyPr/>
          <a:lstStyle/>
          <a:p>
            <a:endParaRPr lang="en-US"/>
          </a:p>
        </p:txBody>
      </p:sp>
      <p:sp>
        <p:nvSpPr>
          <p:cNvPr id="11" name="Textplatzhalter 20"/>
          <p:cNvSpPr>
            <a:spLocks noGrp="1"/>
          </p:cNvSpPr>
          <p:nvPr>
            <p:ph type="body" sz="quarter" idx="14" hasCustomPrompt="1"/>
          </p:nvPr>
        </p:nvSpPr>
        <p:spPr>
          <a:xfrm>
            <a:off x="719137" y="5062888"/>
            <a:ext cx="7920000" cy="1165112"/>
          </a:xfrm>
        </p:spPr>
        <p:txBody>
          <a:bodyPr lIns="0" tIns="0" rIns="0" bIns="0">
            <a:noAutofit/>
          </a:bodyPr>
          <a:lstStyle>
            <a:lvl1pPr marL="0" indent="0" algn="l">
              <a:lnSpc>
                <a:spcPct val="110000"/>
              </a:lnSpc>
              <a:spcBef>
                <a:spcPts val="0"/>
              </a:spcBef>
              <a:buFont typeface="Franklin Gothic Demi" panose="020B0703020102020204" pitchFamily="34" charset="0"/>
              <a:buNone/>
              <a:defRPr sz="2000">
                <a:solidFill>
                  <a:schemeClr val="tx1"/>
                </a:solidFill>
                <a:latin typeface="Franklin Gothic Book" panose="020B0503020102020204" pitchFamily="34" charset="0"/>
              </a:defRPr>
            </a:lvl1pPr>
            <a:lvl2pPr marL="468000" indent="-180000">
              <a:lnSpc>
                <a:spcPct val="110000"/>
              </a:lnSpc>
              <a:spcBef>
                <a:spcPts val="0"/>
              </a:spcBef>
              <a:defRPr sz="2000">
                <a:latin typeface="Franklin Gothic Book" panose="020B0503020102020204" pitchFamily="34" charset="0"/>
              </a:defRPr>
            </a:lvl2pPr>
            <a:lvl3pPr marL="810900" indent="-342900">
              <a:spcBef>
                <a:spcPts val="0"/>
              </a:spcBef>
              <a:buSzPct val="100000"/>
              <a:buFont typeface="Arial" panose="020B0604020202020204" pitchFamily="34" charset="0"/>
              <a:buChar char="•"/>
              <a:defRPr>
                <a:latin typeface="Franklin Gothic Book" panose="020B0503020102020204" pitchFamily="34" charset="0"/>
              </a:defRPr>
            </a:lvl3pPr>
          </a:lstStyle>
          <a:p>
            <a:pPr lvl="0"/>
            <a:r>
              <a:rPr lang="de-DE"/>
              <a:t>Text</a:t>
            </a:r>
          </a:p>
        </p:txBody>
      </p:sp>
      <p:sp>
        <p:nvSpPr>
          <p:cNvPr id="13" name="Textplatzhalter 3"/>
          <p:cNvSpPr>
            <a:spLocks noGrp="1"/>
          </p:cNvSpPr>
          <p:nvPr>
            <p:ph type="body" sz="quarter" idx="11" hasCustomPrompt="1"/>
          </p:nvPr>
        </p:nvSpPr>
        <p:spPr>
          <a:xfrm>
            <a:off x="1142759" y="6417888"/>
            <a:ext cx="650875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Book" panose="020B0503020102020204" pitchFamily="34" charset="0"/>
              </a:defRPr>
            </a:lvl1pPr>
          </a:lstStyle>
          <a:p>
            <a:pPr lvl="0"/>
            <a:r>
              <a:rPr lang="de-DE"/>
              <a:t>Text</a:t>
            </a:r>
            <a:endParaRPr lang="en-US"/>
          </a:p>
        </p:txBody>
      </p:sp>
      <p:sp>
        <p:nvSpPr>
          <p:cNvPr id="14" name="Textplatzhalter 3"/>
          <p:cNvSpPr>
            <a:spLocks noGrp="1"/>
          </p:cNvSpPr>
          <p:nvPr>
            <p:ph type="body" sz="quarter" idx="15" hasCustomPrompt="1"/>
          </p:nvPr>
        </p:nvSpPr>
        <p:spPr>
          <a:xfrm>
            <a:off x="719137" y="6416892"/>
            <a:ext cx="396000" cy="138499"/>
          </a:xfrm>
        </p:spPr>
        <p:txBody>
          <a:bodyPr lIns="0" tIns="0" rIns="0" bIns="0" anchor="b" anchorCtr="0">
            <a:noAutofit/>
          </a:bodyPr>
          <a:lstStyle>
            <a:lvl1pPr marL="0" indent="0">
              <a:spcBef>
                <a:spcPts val="0"/>
              </a:spcBef>
              <a:buFont typeface="Arial" panose="020B0604020202020204" pitchFamily="34" charset="0"/>
              <a:buNone/>
              <a:defRPr sz="1000">
                <a:latin typeface="Franklin Gothic Demi" panose="020B0703020102020204" pitchFamily="34" charset="0"/>
              </a:defRPr>
            </a:lvl1pPr>
          </a:lstStyle>
          <a:p>
            <a:pPr lvl="0"/>
            <a:r>
              <a:rPr lang="de-DE"/>
              <a:t>Quelle:</a:t>
            </a:r>
            <a:endParaRPr lang="en-US"/>
          </a:p>
        </p:txBody>
      </p:sp>
    </p:spTree>
    <p:extLst>
      <p:ext uri="{BB962C8B-B14F-4D97-AF65-F5344CB8AC3E}">
        <p14:creationId xmlns:p14="http://schemas.microsoft.com/office/powerpoint/2010/main" val="844155641"/>
      </p:ext>
    </p:extLst>
  </p:cSld>
  <p:clrMapOvr>
    <a:masterClrMapping/>
  </p:clrMapOvr>
  <p:extLst>
    <p:ext uri="{DCECCB84-F9BA-43D5-87BE-67443E8EF086}">
      <p15:sldGuideLst xmlns:p15="http://schemas.microsoft.com/office/powerpoint/2012/main">
        <p15:guide id="2" orient="horz" pos="232">
          <p15:clr>
            <a:srgbClr val="FBAE40"/>
          </p15:clr>
        </p15:guide>
        <p15:guide id="3" orient="horz" pos="4110">
          <p15:clr>
            <a:srgbClr val="FBAE40"/>
          </p15:clr>
        </p15:guide>
        <p15:guide id="4" pos="542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Titelmasterformat durch Klicken bearbeiten</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986151-9866-4545-91C6-7A5A4E595342}" type="datetime1">
              <a:rPr lang="en-US" smtClean="0"/>
              <a:t>6/15/2026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67237E-35A5-4E1A-ACD8-3E83467D445D}" type="slidenum">
              <a:rPr lang="en-US" smtClean="0"/>
              <a:t>‹Nr.›</a:t>
            </a:fld>
            <a:endParaRPr lang="en-US"/>
          </a:p>
        </p:txBody>
      </p:sp>
    </p:spTree>
    <p:extLst>
      <p:ext uri="{BB962C8B-B14F-4D97-AF65-F5344CB8AC3E}">
        <p14:creationId xmlns:p14="http://schemas.microsoft.com/office/powerpoint/2010/main" val="560975150"/>
      </p:ext>
    </p:extLst>
  </p:cSld>
  <p:clrMap bg1="lt1" tx1="dk1" bg2="lt2" tx2="dk2" accent1="accent1" accent2="accent2" accent3="accent3" accent4="accent4" accent5="accent5" accent6="accent6" hlink="hlink" folHlink="folHlink"/>
  <p:sldLayoutIdLst>
    <p:sldLayoutId id="2147483661" r:id="rId1"/>
    <p:sldLayoutId id="2147483674" r:id="rId2"/>
    <p:sldLayoutId id="2147483662" r:id="rId3"/>
    <p:sldLayoutId id="2147483675" r:id="rId4"/>
    <p:sldLayoutId id="2147483678" r:id="rId5"/>
    <p:sldLayoutId id="2147483676" r:id="rId6"/>
    <p:sldLayoutId id="2147483679" r:id="rId7"/>
    <p:sldLayoutId id="2147483677" r:id="rId8"/>
    <p:sldLayoutId id="2147483680" r:id="rId9"/>
    <p:sldLayoutId id="2147483673" r:id="rId10"/>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830" userDrawn="1">
          <p15:clr>
            <a:srgbClr val="F26B43"/>
          </p15:clr>
        </p15:guide>
        <p15:guide id="2" orient="horz" pos="686" userDrawn="1">
          <p15:clr>
            <a:srgbClr val="F26B43"/>
          </p15:clr>
        </p15:guide>
        <p15:guide id="3" pos="45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US">
                <a:latin typeface="Franklin Gothic Book"/>
              </a:rPr>
              <a:t>Johanna Neuhauser, Ingrid Mairhuber, Bernadette Allinger</a:t>
            </a:r>
            <a:endParaRPr lang="en-US"/>
          </a:p>
        </p:txBody>
      </p:sp>
      <p:sp>
        <p:nvSpPr>
          <p:cNvPr id="3" name="Untertitel 2"/>
          <p:cNvSpPr>
            <a:spLocks noGrp="1"/>
          </p:cNvSpPr>
          <p:nvPr>
            <p:ph type="subTitle" idx="1"/>
          </p:nvPr>
        </p:nvSpPr>
        <p:spPr>
          <a:xfrm>
            <a:off x="1908172" y="2753032"/>
            <a:ext cx="6607865" cy="1922001"/>
          </a:xfrm>
        </p:spPr>
        <p:txBody>
          <a:bodyPr/>
          <a:lstStyle/>
          <a:p>
            <a:r>
              <a:rPr lang="de-DE"/>
              <a:t>Wie gelingt qualifikationsadäquate Beschäftigung von nach Österreich geflüchteten Menschen?</a:t>
            </a:r>
            <a:endParaRPr lang="de-AT"/>
          </a:p>
          <a:p>
            <a:endParaRPr lang="en-US"/>
          </a:p>
        </p:txBody>
      </p:sp>
      <p:sp>
        <p:nvSpPr>
          <p:cNvPr id="4" name="Inhaltsplatzhalter 3"/>
          <p:cNvSpPr>
            <a:spLocks noGrp="1"/>
          </p:cNvSpPr>
          <p:nvPr>
            <p:ph sz="quarter" idx="10"/>
          </p:nvPr>
        </p:nvSpPr>
        <p:spPr>
          <a:xfrm>
            <a:off x="1908172" y="4955458"/>
            <a:ext cx="6405318" cy="1087533"/>
          </a:xfrm>
        </p:spPr>
        <p:txBody>
          <a:bodyPr/>
          <a:lstStyle/>
          <a:p>
            <a:r>
              <a:rPr lang="de-DE" sz="1700" b="1"/>
              <a:t>Tagung AK Wien/WAFF: Berufliche Qualifizierung im Spannungsfeld von Struktur und Individuum</a:t>
            </a:r>
          </a:p>
          <a:p>
            <a:r>
              <a:rPr lang="de-AT" sz="1700" b="1"/>
              <a:t>18. Juni 2026</a:t>
            </a:r>
          </a:p>
          <a:p>
            <a:endParaRPr lang="de-AT" sz="1600"/>
          </a:p>
          <a:p>
            <a:endParaRPr lang="en-US" sz="1600"/>
          </a:p>
        </p:txBody>
      </p:sp>
    </p:spTree>
    <p:extLst>
      <p:ext uri="{BB962C8B-B14F-4D97-AF65-F5344CB8AC3E}">
        <p14:creationId xmlns:p14="http://schemas.microsoft.com/office/powerpoint/2010/main" val="4122362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EF7F3A-55ED-91B0-CD50-125D4C4153D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87A10FE-73FF-19C7-BAAB-3BE5B4A01619}"/>
              </a:ext>
            </a:extLst>
          </p:cNvPr>
          <p:cNvSpPr>
            <a:spLocks noGrp="1"/>
          </p:cNvSpPr>
          <p:nvPr>
            <p:ph type="title"/>
          </p:nvPr>
        </p:nvSpPr>
        <p:spPr>
          <a:xfrm>
            <a:off x="719136" y="424544"/>
            <a:ext cx="7920000" cy="1230086"/>
          </a:xfrm>
        </p:spPr>
        <p:txBody>
          <a:bodyPr/>
          <a:lstStyle/>
          <a:p>
            <a:r>
              <a:rPr lang="de-DE"/>
              <a:t>Problematiken der qualifikationsadäquaten Beschäftigung</a:t>
            </a:r>
          </a:p>
        </p:txBody>
      </p:sp>
      <p:sp>
        <p:nvSpPr>
          <p:cNvPr id="3" name="Textplatzhalter 2">
            <a:extLst>
              <a:ext uri="{FF2B5EF4-FFF2-40B4-BE49-F238E27FC236}">
                <a16:creationId xmlns:a16="http://schemas.microsoft.com/office/drawing/2014/main" id="{7F6C63A4-04CA-1A44-58A0-548D71CA4261}"/>
              </a:ext>
            </a:extLst>
          </p:cNvPr>
          <p:cNvSpPr>
            <a:spLocks noGrp="1"/>
          </p:cNvSpPr>
          <p:nvPr>
            <p:ph type="body" sz="quarter" idx="11"/>
          </p:nvPr>
        </p:nvSpPr>
        <p:spPr>
          <a:xfrm>
            <a:off x="719137" y="1665516"/>
            <a:ext cx="7920000" cy="4767940"/>
          </a:xfrm>
        </p:spPr>
        <p:txBody>
          <a:bodyPr vert="horz" lIns="0" tIns="0" rIns="0" bIns="0" rtlCol="0" anchor="t">
            <a:noAutofit/>
          </a:bodyPr>
          <a:lstStyle/>
          <a:p>
            <a:pPr>
              <a:spcBef>
                <a:spcPts val="1800"/>
              </a:spcBef>
              <a:spcAft>
                <a:spcPts val="600"/>
              </a:spcAft>
            </a:pPr>
            <a:r>
              <a:rPr lang="de-DE" sz="2200" b="1">
                <a:latin typeface="Franklin Gothic Book"/>
              </a:rPr>
              <a:t>(1) Aufenthaltsstatus und finanzielle Absicherung</a:t>
            </a:r>
            <a:endParaRPr lang="en-US"/>
          </a:p>
          <a:p>
            <a:pPr marL="342900" indent="-342900">
              <a:spcBef>
                <a:spcPts val="800"/>
              </a:spcBef>
              <a:spcAft>
                <a:spcPts val="600"/>
              </a:spcAft>
              <a:buFont typeface="Symbol" panose="05050102010706020507" pitchFamily="18" charset="2"/>
              <a:buChar char="-"/>
            </a:pPr>
            <a:r>
              <a:rPr lang="de-DE" b="1">
                <a:latin typeface="Franklin Gothic Book"/>
              </a:rPr>
              <a:t>Eingeschränkter Arbeitsmarktzugang </a:t>
            </a:r>
            <a:r>
              <a:rPr lang="de-DE">
                <a:latin typeface="Franklin Gothic Book"/>
              </a:rPr>
              <a:t>→ </a:t>
            </a:r>
            <a:r>
              <a:rPr lang="de-DE" err="1">
                <a:latin typeface="Franklin Gothic Book"/>
              </a:rPr>
              <a:t>Dequalifizierungsrisiko</a:t>
            </a:r>
            <a:endParaRPr lang="de-DE">
              <a:latin typeface="Franklin Gothic Book"/>
            </a:endParaRPr>
          </a:p>
          <a:p>
            <a:pPr marL="342900" indent="-342900">
              <a:spcBef>
                <a:spcPts val="800"/>
              </a:spcBef>
              <a:spcAft>
                <a:spcPts val="600"/>
              </a:spcAft>
              <a:buFont typeface="Symbol" panose="05050102010706020507" pitchFamily="18" charset="2"/>
              <a:buChar char="-"/>
            </a:pPr>
            <a:r>
              <a:rPr lang="de-DE" b="1">
                <a:latin typeface="Franklin Gothic Book"/>
              </a:rPr>
              <a:t>Unsicherer Aufenthaltsstatus </a:t>
            </a:r>
            <a:r>
              <a:rPr lang="de-DE">
                <a:latin typeface="Franklin Gothic Book"/>
              </a:rPr>
              <a:t>→ erschwerte Planung (für Geflüchtete und Unternehmen)</a:t>
            </a:r>
          </a:p>
          <a:p>
            <a:pPr marL="342900" indent="-342900">
              <a:spcBef>
                <a:spcPts val="800"/>
              </a:spcBef>
              <a:spcAft>
                <a:spcPts val="600"/>
              </a:spcAft>
              <a:buFont typeface="Symbol" panose="05050102010706020507" pitchFamily="18" charset="2"/>
              <a:buChar char="-"/>
            </a:pPr>
            <a:r>
              <a:rPr lang="de-DE" b="1">
                <a:latin typeface="Franklin Gothic Book"/>
              </a:rPr>
              <a:t>Grundversorgung: Leistungskürzungen bei Arbeitseintritt </a:t>
            </a:r>
            <a:r>
              <a:rPr lang="de-DE">
                <a:latin typeface="Franklin Gothic Book"/>
              </a:rPr>
              <a:t>→</a:t>
            </a:r>
            <a:r>
              <a:rPr lang="de-DE" b="1">
                <a:latin typeface="Franklin Gothic Book"/>
              </a:rPr>
              <a:t> </a:t>
            </a:r>
            <a:r>
              <a:rPr lang="de-DE">
                <a:latin typeface="Franklin Gothic Book"/>
              </a:rPr>
              <a:t>Risiko Unterkunft zu verlieren bei Beschäftigungsaufnahme)</a:t>
            </a:r>
          </a:p>
          <a:p>
            <a:pPr marL="342900" indent="-342900">
              <a:spcBef>
                <a:spcPts val="800"/>
              </a:spcBef>
              <a:spcAft>
                <a:spcPts val="600"/>
              </a:spcAft>
              <a:buFont typeface="Symbol" panose="05050102010706020507" pitchFamily="18" charset="2"/>
              <a:buChar char="-"/>
            </a:pPr>
            <a:r>
              <a:rPr lang="de-DE">
                <a:latin typeface="Franklin Gothic Book"/>
              </a:rPr>
              <a:t>Hohe </a:t>
            </a:r>
            <a:r>
              <a:rPr lang="de-DE" b="1">
                <a:latin typeface="Franklin Gothic Book"/>
              </a:rPr>
              <a:t>Voraussetzungen</a:t>
            </a:r>
            <a:r>
              <a:rPr lang="de-DE">
                <a:latin typeface="Franklin Gothic Book"/>
              </a:rPr>
              <a:t> für </a:t>
            </a:r>
            <a:r>
              <a:rPr lang="de-DE" b="1">
                <a:latin typeface="Franklin Gothic Book"/>
              </a:rPr>
              <a:t>Familienzusammenführung </a:t>
            </a:r>
            <a:r>
              <a:rPr lang="de-DE">
                <a:latin typeface="Franklin Gothic Book"/>
              </a:rPr>
              <a:t>und </a:t>
            </a:r>
            <a:r>
              <a:rPr lang="de-DE" b="1">
                <a:latin typeface="Franklin Gothic Book"/>
              </a:rPr>
              <a:t>Staatsbürgerschaft</a:t>
            </a:r>
            <a:r>
              <a:rPr lang="de-DE">
                <a:latin typeface="Franklin Gothic Book"/>
              </a:rPr>
              <a:t> →</a:t>
            </a:r>
            <a:r>
              <a:rPr lang="de-DE" b="1">
                <a:latin typeface="Franklin Gothic Book"/>
              </a:rPr>
              <a:t>  </a:t>
            </a:r>
            <a:r>
              <a:rPr lang="de-DE">
                <a:latin typeface="Franklin Gothic Book"/>
              </a:rPr>
              <a:t>Verbleib in nicht-qualifikationsadäquater Beschäftigung</a:t>
            </a:r>
          </a:p>
          <a:p>
            <a:endParaRPr lang="de-DE" sz="1800">
              <a:latin typeface="Franklin Gothic Book"/>
            </a:endParaRPr>
          </a:p>
          <a:p>
            <a:pPr marL="342900" indent="-342900">
              <a:buFontTx/>
              <a:buChar char="-"/>
            </a:pPr>
            <a:endParaRPr lang="de-AT" sz="2400" b="1"/>
          </a:p>
          <a:p>
            <a:endParaRPr lang="de-DE"/>
          </a:p>
        </p:txBody>
      </p:sp>
    </p:spTree>
    <p:extLst>
      <p:ext uri="{BB962C8B-B14F-4D97-AF65-F5344CB8AC3E}">
        <p14:creationId xmlns:p14="http://schemas.microsoft.com/office/powerpoint/2010/main" val="3727241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B1389-F7C4-BCE1-8586-89691F76C3C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BE52CBC-6CE0-406E-1DF1-BD0F15084530}"/>
              </a:ext>
            </a:extLst>
          </p:cNvPr>
          <p:cNvSpPr>
            <a:spLocks noGrp="1"/>
          </p:cNvSpPr>
          <p:nvPr>
            <p:ph type="title"/>
          </p:nvPr>
        </p:nvSpPr>
        <p:spPr>
          <a:xfrm>
            <a:off x="719136" y="424544"/>
            <a:ext cx="7920000" cy="1230086"/>
          </a:xfrm>
        </p:spPr>
        <p:txBody>
          <a:bodyPr/>
          <a:lstStyle/>
          <a:p>
            <a:r>
              <a:rPr lang="de-DE"/>
              <a:t>Problematiken der qualifikationsadäquaten Beschäftigung</a:t>
            </a:r>
          </a:p>
        </p:txBody>
      </p:sp>
      <p:sp>
        <p:nvSpPr>
          <p:cNvPr id="3" name="Textplatzhalter 2">
            <a:extLst>
              <a:ext uri="{FF2B5EF4-FFF2-40B4-BE49-F238E27FC236}">
                <a16:creationId xmlns:a16="http://schemas.microsoft.com/office/drawing/2014/main" id="{F8CA0290-7C42-A7EF-1E72-AEFE724EB706}"/>
              </a:ext>
            </a:extLst>
          </p:cNvPr>
          <p:cNvSpPr>
            <a:spLocks noGrp="1"/>
          </p:cNvSpPr>
          <p:nvPr>
            <p:ph type="body" sz="quarter" idx="11"/>
          </p:nvPr>
        </p:nvSpPr>
        <p:spPr>
          <a:xfrm>
            <a:off x="719136" y="1654630"/>
            <a:ext cx="7920000" cy="4609370"/>
          </a:xfrm>
        </p:spPr>
        <p:txBody>
          <a:bodyPr vert="horz" lIns="0" tIns="0" rIns="0" bIns="0" rtlCol="0" anchor="t">
            <a:noAutofit/>
          </a:bodyPr>
          <a:lstStyle/>
          <a:p>
            <a:pPr marL="288000" lvl="1" indent="0">
              <a:buNone/>
              <a:defRPr/>
            </a:pPr>
            <a:r>
              <a:rPr lang="de-DE" sz="2200" b="1">
                <a:latin typeface="Franklin Gothic Book"/>
              </a:rPr>
              <a:t>(1) Aufenthaltsstatus und finanzielle Absicherung</a:t>
            </a:r>
          </a:p>
          <a:p>
            <a:pPr marL="288000" marR="0" lvl="1" indent="0" algn="l" defTabSz="914400" rtl="0" eaLnBrk="1" fontAlgn="auto" latinLnBrk="0" hangingPunct="1">
              <a:lnSpc>
                <a:spcPct val="110000"/>
              </a:lnSpc>
              <a:spcBef>
                <a:spcPts val="0"/>
              </a:spcBef>
              <a:spcAft>
                <a:spcPts val="0"/>
              </a:spcAft>
              <a:buClrTx/>
              <a:buSzTx/>
              <a:buFont typeface="Arial" panose="020B0604020202020204" pitchFamily="34" charset="0"/>
              <a:buNone/>
              <a:tabLst/>
              <a:defRPr/>
            </a:pPr>
            <a:endParaRPr kumimoji="0" lang="de-DE" b="0" i="1" u="none" strike="noStrike" kern="1200" cap="none" spc="0" normalizeH="0" baseline="0" noProof="0">
              <a:ln>
                <a:noFill/>
              </a:ln>
              <a:solidFill>
                <a:prstClr val="black"/>
              </a:solidFill>
              <a:effectLst/>
              <a:uLnTx/>
              <a:uFillTx/>
              <a:latin typeface="Franklin Gothic Book"/>
              <a:ea typeface="+mn-ea"/>
              <a:cs typeface="+mn-cs"/>
            </a:endParaRPr>
          </a:p>
          <a:p>
            <a:pPr marL="288000" marR="0" lvl="1" indent="0" algn="l" defTabSz="914400" rtl="0" eaLnBrk="1" fontAlgn="auto" latinLnBrk="0" hangingPunct="1">
              <a:lnSpc>
                <a:spcPct val="110000"/>
              </a:lnSpc>
              <a:spcBef>
                <a:spcPts val="0"/>
              </a:spcBef>
              <a:spcAft>
                <a:spcPts val="0"/>
              </a:spcAft>
              <a:buClrTx/>
              <a:buSzTx/>
              <a:buFont typeface="Arial" panose="020B0604020202020204" pitchFamily="34" charset="0"/>
              <a:buNone/>
              <a:tabLst/>
              <a:defRPr/>
            </a:pPr>
            <a:r>
              <a:rPr kumimoji="0" lang="de-DE" b="0" i="1" u="none" strike="noStrike" kern="1200" cap="none" spc="0" normalizeH="0" baseline="0" noProof="0">
                <a:ln>
                  <a:noFill/>
                </a:ln>
                <a:solidFill>
                  <a:prstClr val="black"/>
                </a:solidFill>
                <a:effectLst/>
                <a:uLnTx/>
                <a:uFillTx/>
                <a:latin typeface="Franklin Gothic Book"/>
                <a:ea typeface="+mn-ea"/>
                <a:cs typeface="+mn-cs"/>
              </a:rPr>
              <a:t>„Ein syrischer Flüchtling, der hätte vielleicht Chancen auf qualifikationsadäquate Beschäftigung, wenn man ihn entsprechend fördern würde. Aber in der Phase des Förderns kriegt er Maximum Mindestsicherung (bzw. ALG/Notstandshilfe). [Sagen wir], </a:t>
            </a:r>
            <a:r>
              <a:rPr kumimoji="0" lang="de-DE" b="1" i="1" u="none" strike="noStrike" kern="1200" cap="none" spc="0" normalizeH="0" baseline="0" noProof="0">
                <a:ln>
                  <a:noFill/>
                </a:ln>
                <a:solidFill>
                  <a:prstClr val="black"/>
                </a:solidFill>
                <a:effectLst/>
                <a:uLnTx/>
                <a:uFillTx/>
                <a:latin typeface="Franklin Gothic Book"/>
                <a:ea typeface="+mn-ea"/>
                <a:cs typeface="+mn-cs"/>
              </a:rPr>
              <a:t>er möchte seine Frau und seine Kinder nachholen</a:t>
            </a:r>
            <a:r>
              <a:rPr kumimoji="0" lang="de-DE" b="0" i="1" u="none" strike="noStrike" kern="1200" cap="none" spc="0" normalizeH="0" baseline="0" noProof="0">
                <a:ln>
                  <a:noFill/>
                </a:ln>
                <a:solidFill>
                  <a:prstClr val="black"/>
                </a:solidFill>
                <a:effectLst/>
                <a:uLnTx/>
                <a:uFillTx/>
                <a:latin typeface="Franklin Gothic Book"/>
                <a:ea typeface="+mn-ea"/>
                <a:cs typeface="+mn-cs"/>
              </a:rPr>
              <a:t>. Er wird sich überlegen, nütze ich die Chance, die mir jetzt gerade gegeben wird, meine </a:t>
            </a:r>
            <a:r>
              <a:rPr kumimoji="0" lang="de-DE" b="1" i="1" u="none" strike="noStrike" kern="1200" cap="none" spc="0" normalizeH="0" baseline="0" noProof="0">
                <a:ln>
                  <a:noFill/>
                </a:ln>
                <a:solidFill>
                  <a:prstClr val="black"/>
                </a:solidFill>
                <a:effectLst/>
                <a:uLnTx/>
                <a:uFillTx/>
                <a:latin typeface="Franklin Gothic Book"/>
                <a:ea typeface="+mn-ea"/>
                <a:cs typeface="+mn-cs"/>
              </a:rPr>
              <a:t>Bildung in irgendeiner Form qualifikationsadäquat zu machen</a:t>
            </a:r>
            <a:r>
              <a:rPr kumimoji="0" lang="de-DE" b="0" i="1" u="none" strike="noStrike" kern="1200" cap="none" spc="0" normalizeH="0" baseline="0" noProof="0">
                <a:ln>
                  <a:noFill/>
                </a:ln>
                <a:solidFill>
                  <a:prstClr val="black"/>
                </a:solidFill>
                <a:effectLst/>
                <a:uLnTx/>
                <a:uFillTx/>
                <a:latin typeface="Franklin Gothic Book"/>
                <a:ea typeface="+mn-ea"/>
                <a:cs typeface="+mn-cs"/>
              </a:rPr>
              <a:t>, beziehungsweise die Chance auf einen B1, B2 </a:t>
            </a:r>
            <a:r>
              <a:rPr kumimoji="0" lang="de-DE" b="1" i="1" u="none" strike="noStrike" kern="1200" cap="none" spc="0" normalizeH="0" baseline="0" noProof="0">
                <a:ln>
                  <a:noFill/>
                </a:ln>
                <a:solidFill>
                  <a:prstClr val="black"/>
                </a:solidFill>
                <a:effectLst/>
                <a:uLnTx/>
                <a:uFillTx/>
                <a:latin typeface="Franklin Gothic Book"/>
                <a:ea typeface="+mn-ea"/>
                <a:cs typeface="+mn-cs"/>
              </a:rPr>
              <a:t>Deutschkurs</a:t>
            </a:r>
            <a:r>
              <a:rPr kumimoji="0" lang="de-DE" b="0" i="1" u="none" strike="noStrike" kern="1200" cap="none" spc="0" normalizeH="0" baseline="0" noProof="0">
                <a:ln>
                  <a:noFill/>
                </a:ln>
                <a:solidFill>
                  <a:prstClr val="black"/>
                </a:solidFill>
                <a:effectLst/>
                <a:uLnTx/>
                <a:uFillTx/>
                <a:latin typeface="Franklin Gothic Book"/>
                <a:ea typeface="+mn-ea"/>
                <a:cs typeface="+mn-cs"/>
              </a:rPr>
              <a:t> oder C1, oder gehe doch </a:t>
            </a:r>
            <a:r>
              <a:rPr kumimoji="0" lang="de-DE" b="1" i="1" u="none" strike="noStrike" kern="1200" cap="none" spc="0" normalizeH="0" baseline="0" noProof="0">
                <a:ln>
                  <a:noFill/>
                </a:ln>
                <a:solidFill>
                  <a:prstClr val="black"/>
                </a:solidFill>
                <a:effectLst/>
                <a:uLnTx/>
                <a:uFillTx/>
                <a:latin typeface="Franklin Gothic Book"/>
                <a:ea typeface="+mn-ea"/>
                <a:cs typeface="+mn-cs"/>
              </a:rPr>
              <a:t>zum Billa oder in die Gastro</a:t>
            </a:r>
            <a:r>
              <a:rPr kumimoji="0" lang="de-DE" b="0" i="1" u="none" strike="noStrike" kern="1200" cap="none" spc="0" normalizeH="0" baseline="0" noProof="0">
                <a:ln>
                  <a:noFill/>
                </a:ln>
                <a:solidFill>
                  <a:prstClr val="black"/>
                </a:solidFill>
                <a:effectLst/>
                <a:uLnTx/>
                <a:uFillTx/>
                <a:latin typeface="Franklin Gothic Book"/>
                <a:ea typeface="+mn-ea"/>
                <a:cs typeface="+mn-cs"/>
              </a:rPr>
              <a:t>. […] </a:t>
            </a:r>
            <a:r>
              <a:rPr kumimoji="0" lang="de-DE" b="1" i="1" u="none" strike="noStrike" kern="1200" cap="none" spc="0" normalizeH="0" baseline="0" noProof="0">
                <a:ln>
                  <a:noFill/>
                </a:ln>
                <a:solidFill>
                  <a:prstClr val="black"/>
                </a:solidFill>
                <a:effectLst/>
                <a:uLnTx/>
                <a:uFillTx/>
                <a:latin typeface="Franklin Gothic Book"/>
                <a:ea typeface="+mn-ea"/>
                <a:cs typeface="+mn-cs"/>
              </a:rPr>
              <a:t>Mehr als Notstandshilfe oder BMS</a:t>
            </a:r>
            <a:r>
              <a:rPr kumimoji="0" lang="de-DE" b="0" i="1" u="none" strike="noStrike" kern="1200" cap="none" spc="0" normalizeH="0" baseline="0" noProof="0">
                <a:ln>
                  <a:noFill/>
                </a:ln>
                <a:solidFill>
                  <a:prstClr val="black"/>
                </a:solidFill>
                <a:effectLst/>
                <a:uLnTx/>
                <a:uFillTx/>
                <a:latin typeface="Franklin Gothic Book"/>
                <a:ea typeface="+mn-ea"/>
                <a:cs typeface="+mn-cs"/>
              </a:rPr>
              <a:t>. Weil ich will meine Frau holen.“ (</a:t>
            </a:r>
            <a:r>
              <a:rPr kumimoji="0" lang="de-DE" b="0" i="1" u="none" strike="noStrike" kern="1200" cap="none" spc="0" normalizeH="0" baseline="0" noProof="0" err="1">
                <a:ln>
                  <a:noFill/>
                </a:ln>
                <a:solidFill>
                  <a:prstClr val="black"/>
                </a:solidFill>
                <a:effectLst/>
                <a:uLnTx/>
                <a:uFillTx/>
                <a:latin typeface="Franklin Gothic Book"/>
                <a:ea typeface="+mn-ea"/>
                <a:cs typeface="+mn-cs"/>
              </a:rPr>
              <a:t>Int_AST</a:t>
            </a:r>
            <a:r>
              <a:rPr kumimoji="0" lang="de-DE" b="0" i="1" u="none" strike="noStrike" kern="1200" cap="none" spc="0" normalizeH="0" baseline="0" noProof="0">
                <a:ln>
                  <a:noFill/>
                </a:ln>
                <a:solidFill>
                  <a:prstClr val="black"/>
                </a:solidFill>
                <a:effectLst/>
                <a:uLnTx/>
                <a:uFillTx/>
                <a:latin typeface="Franklin Gothic Book"/>
                <a:ea typeface="+mn-ea"/>
                <a:cs typeface="+mn-cs"/>
              </a:rPr>
              <a:t>)</a:t>
            </a:r>
          </a:p>
          <a:p>
            <a:pPr marL="285750" indent="-285750">
              <a:buFontTx/>
              <a:buChar char="-"/>
            </a:pPr>
            <a:endParaRPr lang="de-DE" sz="1800">
              <a:latin typeface="Franklin Gothic Book"/>
            </a:endParaRPr>
          </a:p>
          <a:p>
            <a:pPr marL="342900" indent="-342900">
              <a:buFontTx/>
              <a:buChar char="-"/>
            </a:pPr>
            <a:endParaRPr lang="de-AT" sz="2400" b="1"/>
          </a:p>
          <a:p>
            <a:endParaRPr lang="de-DE"/>
          </a:p>
        </p:txBody>
      </p:sp>
    </p:spTree>
    <p:extLst>
      <p:ext uri="{BB962C8B-B14F-4D97-AF65-F5344CB8AC3E}">
        <p14:creationId xmlns:p14="http://schemas.microsoft.com/office/powerpoint/2010/main" val="549306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E69B8-5947-2B27-795B-A602854F8E9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BE9C266-5AB3-FF82-ACC0-2701AD8A6D3D}"/>
              </a:ext>
            </a:extLst>
          </p:cNvPr>
          <p:cNvSpPr>
            <a:spLocks noGrp="1"/>
          </p:cNvSpPr>
          <p:nvPr>
            <p:ph type="title"/>
          </p:nvPr>
        </p:nvSpPr>
        <p:spPr>
          <a:xfrm>
            <a:off x="719136" y="256032"/>
            <a:ext cx="7920000" cy="1042416"/>
          </a:xfrm>
        </p:spPr>
        <p:txBody>
          <a:bodyPr/>
          <a:lstStyle/>
          <a:p>
            <a:r>
              <a:rPr lang="de-DE"/>
              <a:t>Problematiken der qualifikationsadäquaten Beschäftigung</a:t>
            </a:r>
          </a:p>
        </p:txBody>
      </p:sp>
      <p:sp>
        <p:nvSpPr>
          <p:cNvPr id="3" name="Textplatzhalter 2">
            <a:extLst>
              <a:ext uri="{FF2B5EF4-FFF2-40B4-BE49-F238E27FC236}">
                <a16:creationId xmlns:a16="http://schemas.microsoft.com/office/drawing/2014/main" id="{06AE1FC7-D6A4-391A-2DD9-52ACB5AB5997}"/>
              </a:ext>
            </a:extLst>
          </p:cNvPr>
          <p:cNvSpPr>
            <a:spLocks noGrp="1"/>
          </p:cNvSpPr>
          <p:nvPr>
            <p:ph type="body" sz="quarter" idx="11"/>
          </p:nvPr>
        </p:nvSpPr>
        <p:spPr>
          <a:xfrm>
            <a:off x="719137" y="1380744"/>
            <a:ext cx="7920000" cy="5221224"/>
          </a:xfrm>
        </p:spPr>
        <p:txBody>
          <a:bodyPr vert="horz" lIns="0" tIns="0" rIns="0" bIns="0" rtlCol="0" anchor="t">
            <a:noAutofit/>
          </a:bodyPr>
          <a:lstStyle/>
          <a:p>
            <a:pPr lvl="0">
              <a:spcBef>
                <a:spcPts val="800"/>
              </a:spcBef>
              <a:spcAft>
                <a:spcPts val="600"/>
              </a:spcAft>
              <a:defRPr/>
            </a:pPr>
            <a:r>
              <a:rPr lang="de-DE" sz="2200" b="1">
                <a:latin typeface="Franklin Gothic Book"/>
              </a:rPr>
              <a:t>(2) Anerkennung und Bewertung von Qualifikationen</a:t>
            </a:r>
          </a:p>
          <a:p>
            <a:pPr marL="285750" lvl="0" indent="-285750">
              <a:spcBef>
                <a:spcPts val="800"/>
              </a:spcBef>
              <a:buFont typeface="Symbol" panose="05050102010706020507" pitchFamily="18" charset="2"/>
              <a:buChar char="-"/>
              <a:defRPr/>
            </a:pPr>
            <a:r>
              <a:rPr kumimoji="0" lang="de-AT" sz="1900" b="1" i="0" u="none" strike="noStrike" kern="1200" cap="none" spc="0" normalizeH="0" baseline="0" noProof="0">
                <a:ln>
                  <a:noFill/>
                </a:ln>
                <a:solidFill>
                  <a:prstClr val="black"/>
                </a:solidFill>
                <a:effectLst/>
                <a:uLnTx/>
                <a:uFillTx/>
                <a:latin typeface="Franklin Gothic Book"/>
                <a:ea typeface="+mn-ea"/>
                <a:cs typeface="+mn-cs"/>
              </a:rPr>
              <a:t>Langwierige Verfahren</a:t>
            </a:r>
            <a:r>
              <a:rPr lang="de-AT" sz="1900" b="1">
                <a:solidFill>
                  <a:prstClr val="black"/>
                </a:solidFill>
                <a:latin typeface="Franklin Gothic Book"/>
              </a:rPr>
              <a:t> </a:t>
            </a:r>
            <a:r>
              <a:rPr lang="de-AT" sz="1900">
                <a:solidFill>
                  <a:prstClr val="black"/>
                </a:solidFill>
                <a:latin typeface="Franklin Gothic Book"/>
              </a:rPr>
              <a:t>(</a:t>
            </a:r>
            <a:r>
              <a:rPr kumimoji="0" lang="de-AT" sz="1900" i="0" u="none" strike="noStrike" kern="1200" cap="none" spc="0" normalizeH="0" baseline="0" noProof="0">
                <a:ln>
                  <a:noFill/>
                </a:ln>
                <a:solidFill>
                  <a:prstClr val="black"/>
                </a:solidFill>
                <a:effectLst/>
                <a:uLnTx/>
                <a:uFillTx/>
                <a:latin typeface="Franklin Gothic Book"/>
                <a:ea typeface="+mn-ea"/>
                <a:cs typeface="+mn-cs"/>
              </a:rPr>
              <a:t>i</a:t>
            </a:r>
            <a:r>
              <a:rPr kumimoji="0" lang="de-AT" sz="1900" b="0" i="0" u="none" strike="noStrike" kern="1200" cap="none" spc="0" normalizeH="0" baseline="0" noProof="0">
                <a:ln>
                  <a:noFill/>
                </a:ln>
                <a:solidFill>
                  <a:prstClr val="black"/>
                </a:solidFill>
                <a:effectLst/>
                <a:uLnTx/>
                <a:uFillTx/>
                <a:latin typeface="Franklin Gothic Book"/>
                <a:ea typeface="+mn-ea"/>
                <a:cs typeface="+mn-cs"/>
              </a:rPr>
              <a:t>nsbes. in </a:t>
            </a:r>
            <a:r>
              <a:rPr kumimoji="0" lang="de-AT" sz="1900" b="1" i="0" u="none" strike="noStrike" kern="1200" cap="none" spc="0" normalizeH="0" baseline="0" noProof="0">
                <a:ln>
                  <a:noFill/>
                </a:ln>
                <a:solidFill>
                  <a:prstClr val="black"/>
                </a:solidFill>
                <a:effectLst/>
                <a:uLnTx/>
                <a:uFillTx/>
                <a:latin typeface="Franklin Gothic Book"/>
                <a:ea typeface="+mn-ea"/>
                <a:cs typeface="+mn-cs"/>
              </a:rPr>
              <a:t>reglementierten</a:t>
            </a:r>
            <a:r>
              <a:rPr kumimoji="0" lang="de-AT" sz="1900" b="0" i="0" u="none" strike="noStrike" kern="1200" cap="none" spc="0" normalizeH="0" baseline="0" noProof="0">
                <a:ln>
                  <a:noFill/>
                </a:ln>
                <a:solidFill>
                  <a:prstClr val="black"/>
                </a:solidFill>
                <a:effectLst/>
                <a:uLnTx/>
                <a:uFillTx/>
                <a:latin typeface="Franklin Gothic Book"/>
                <a:ea typeface="+mn-ea"/>
                <a:cs typeface="+mn-cs"/>
              </a:rPr>
              <a:t> Berufen)</a:t>
            </a:r>
            <a:r>
              <a:rPr kumimoji="0" lang="de-AT" sz="1900" i="0" u="none" strike="noStrike" kern="1200" cap="none" spc="0" normalizeH="0" baseline="0" noProof="0">
                <a:ln>
                  <a:noFill/>
                </a:ln>
                <a:solidFill>
                  <a:prstClr val="black"/>
                </a:solidFill>
                <a:effectLst/>
                <a:uLnTx/>
                <a:uFillTx/>
                <a:latin typeface="Franklin Gothic Book"/>
                <a:ea typeface="+mn-ea"/>
                <a:cs typeface="+mn-cs"/>
              </a:rPr>
              <a:t> </a:t>
            </a:r>
            <a:endParaRPr lang="de-AT" sz="1900">
              <a:solidFill>
                <a:prstClr val="black"/>
              </a:solidFill>
              <a:latin typeface="Franklin Gothic Book"/>
            </a:endParaRPr>
          </a:p>
          <a:p>
            <a:pPr marL="285750" lvl="0" indent="-285750">
              <a:spcBef>
                <a:spcPts val="800"/>
              </a:spcBef>
              <a:buFont typeface="Symbol" panose="05050102010706020507" pitchFamily="18" charset="2"/>
              <a:buChar char="-"/>
              <a:defRPr/>
            </a:pPr>
            <a:r>
              <a:rPr kumimoji="0" lang="de-AT" sz="1900" b="1" i="0" u="none" strike="noStrike" kern="1200" cap="none" spc="0" normalizeH="0" baseline="0" noProof="0">
                <a:ln>
                  <a:noFill/>
                </a:ln>
                <a:solidFill>
                  <a:prstClr val="black"/>
                </a:solidFill>
                <a:effectLst/>
                <a:uLnTx/>
                <a:uFillTx/>
                <a:latin typeface="Franklin Gothic Book"/>
                <a:ea typeface="+mn-ea"/>
                <a:cs typeface="+mn-cs"/>
              </a:rPr>
              <a:t>unterschiedliche Ausbildungsniveaus</a:t>
            </a:r>
            <a:endParaRPr lang="de-AT" sz="1900" b="1">
              <a:solidFill>
                <a:prstClr val="black"/>
              </a:solidFill>
              <a:latin typeface="Franklin Gothic Book"/>
            </a:endParaRPr>
          </a:p>
          <a:p>
            <a:pPr marL="285750" lvl="0" indent="-285750">
              <a:spcBef>
                <a:spcPts val="800"/>
              </a:spcBef>
              <a:buFont typeface="Symbol" panose="05050102010706020507" pitchFamily="18" charset="2"/>
              <a:buChar char="-"/>
              <a:defRPr/>
            </a:pPr>
            <a:r>
              <a:rPr kumimoji="0" lang="de-DE" sz="1900" i="0" u="none" strike="noStrike" kern="1200" cap="none" spc="0" normalizeH="0" baseline="0" noProof="0">
                <a:ln>
                  <a:noFill/>
                </a:ln>
                <a:solidFill>
                  <a:prstClr val="black"/>
                </a:solidFill>
                <a:effectLst/>
                <a:uLnTx/>
                <a:uFillTx/>
                <a:latin typeface="Franklin Gothic Book"/>
                <a:ea typeface="+mn-ea"/>
                <a:cs typeface="+mn-cs"/>
              </a:rPr>
              <a:t>(</a:t>
            </a:r>
            <a:r>
              <a:rPr lang="de-DE" sz="1900">
                <a:solidFill>
                  <a:prstClr val="black"/>
                </a:solidFill>
                <a:latin typeface="Franklin Gothic Book"/>
              </a:rPr>
              <a:t>Z</a:t>
            </a:r>
            <a:r>
              <a:rPr kumimoji="0" lang="de-DE" sz="1900" i="0" u="none" strike="noStrike" kern="1200" cap="none" spc="0" normalizeH="0" baseline="0" noProof="0">
                <a:ln>
                  <a:noFill/>
                </a:ln>
                <a:solidFill>
                  <a:prstClr val="black"/>
                </a:solidFill>
                <a:effectLst/>
                <a:uLnTx/>
                <a:uFillTx/>
                <a:latin typeface="Franklin Gothic Book"/>
                <a:ea typeface="+mn-ea"/>
                <a:cs typeface="+mn-cs"/>
              </a:rPr>
              <a:t>u) hohe </a:t>
            </a:r>
            <a:r>
              <a:rPr kumimoji="0" lang="de-DE" sz="1900" b="1" i="0" u="none" strike="noStrike" kern="1200" cap="none" spc="0" normalizeH="0" baseline="0" noProof="0">
                <a:ln>
                  <a:noFill/>
                </a:ln>
                <a:solidFill>
                  <a:prstClr val="black"/>
                </a:solidFill>
                <a:effectLst/>
                <a:uLnTx/>
                <a:uFillTx/>
                <a:latin typeface="Franklin Gothic Book"/>
                <a:ea typeface="+mn-ea"/>
                <a:cs typeface="+mn-cs"/>
              </a:rPr>
              <a:t>Anforderungen</a:t>
            </a:r>
            <a:r>
              <a:rPr kumimoji="0" lang="de-DE" sz="1900" i="0" u="none" strike="noStrike" kern="1200" cap="none" spc="0" normalizeH="0" baseline="0" noProof="0">
                <a:ln>
                  <a:noFill/>
                </a:ln>
                <a:solidFill>
                  <a:prstClr val="black"/>
                </a:solidFill>
                <a:effectLst/>
                <a:uLnTx/>
                <a:uFillTx/>
                <a:latin typeface="Franklin Gothic Book"/>
                <a:ea typeface="+mn-ea"/>
                <a:cs typeface="+mn-cs"/>
              </a:rPr>
              <a:t> </a:t>
            </a:r>
            <a:r>
              <a:rPr kumimoji="0" lang="de-DE" sz="1900" b="1" i="0" u="none" strike="noStrike" kern="1200" cap="none" spc="0" normalizeH="0" baseline="0" noProof="0">
                <a:ln>
                  <a:noFill/>
                </a:ln>
                <a:solidFill>
                  <a:prstClr val="black"/>
                </a:solidFill>
                <a:effectLst/>
                <a:uLnTx/>
                <a:uFillTx/>
                <a:latin typeface="Franklin Gothic Book"/>
                <a:ea typeface="+mn-ea"/>
                <a:cs typeface="+mn-cs"/>
              </a:rPr>
              <a:t>an Deutschkenntnisse </a:t>
            </a:r>
            <a:r>
              <a:rPr kumimoji="0" lang="de-DE" sz="1900" i="0" u="none" strike="noStrike" kern="1200" cap="none" spc="0" normalizeH="0" baseline="0" noProof="0">
                <a:ln>
                  <a:noFill/>
                </a:ln>
                <a:solidFill>
                  <a:prstClr val="black"/>
                </a:solidFill>
                <a:effectLst/>
                <a:uLnTx/>
                <a:uFillTx/>
                <a:latin typeface="Franklin Gothic Book"/>
                <a:ea typeface="+mn-ea"/>
                <a:cs typeface="+mn-cs"/>
              </a:rPr>
              <a:t>(</a:t>
            </a:r>
            <a:r>
              <a:rPr kumimoji="0" lang="de-DE" sz="1900" i="0" u="none" strike="noStrike" kern="1200" cap="none" spc="0" normalizeH="0" baseline="0" noProof="0" err="1">
                <a:ln>
                  <a:noFill/>
                </a:ln>
                <a:solidFill>
                  <a:prstClr val="black"/>
                </a:solidFill>
                <a:effectLst/>
                <a:uLnTx/>
                <a:uFillTx/>
                <a:latin typeface="Franklin Gothic Book"/>
                <a:ea typeface="+mn-ea"/>
                <a:cs typeface="+mn-cs"/>
              </a:rPr>
              <a:t>tw</a:t>
            </a:r>
            <a:r>
              <a:rPr kumimoji="0" lang="de-DE" sz="1900" i="0" u="none" strike="noStrike" kern="1200" cap="none" spc="0" normalizeH="0" baseline="0" noProof="0">
                <a:ln>
                  <a:noFill/>
                </a:ln>
                <a:solidFill>
                  <a:prstClr val="black"/>
                </a:solidFill>
                <a:effectLst/>
                <a:uLnTx/>
                <a:uFillTx/>
                <a:latin typeface="Franklin Gothic Book"/>
                <a:ea typeface="+mn-ea"/>
                <a:cs typeface="+mn-cs"/>
              </a:rPr>
              <a:t>. als Voraussetzung)</a:t>
            </a:r>
          </a:p>
          <a:p>
            <a:pPr marL="285750" lvl="0" indent="-285750">
              <a:spcBef>
                <a:spcPts val="800"/>
              </a:spcBef>
              <a:buFont typeface="Symbol" panose="05050102010706020507" pitchFamily="18" charset="2"/>
              <a:buChar char="-"/>
              <a:defRPr/>
            </a:pPr>
            <a:r>
              <a:rPr lang="de-AT" sz="1900" b="1">
                <a:solidFill>
                  <a:prstClr val="black"/>
                </a:solidFill>
                <a:latin typeface="Franklin Gothic Book"/>
              </a:rPr>
              <a:t>Arbeitserfahrungen kaum berücksichtigt </a:t>
            </a:r>
            <a:r>
              <a:rPr lang="de-AT" sz="1900">
                <a:solidFill>
                  <a:prstClr val="black"/>
                </a:solidFill>
                <a:latin typeface="Franklin Gothic Book"/>
              </a:rPr>
              <a:t>(</a:t>
            </a:r>
            <a:r>
              <a:rPr lang="de-AT" sz="1900">
                <a:solidFill>
                  <a:prstClr val="black"/>
                </a:solidFill>
                <a:latin typeface="Franklin Gothic Book"/>
                <a:sym typeface="Wingdings" panose="05000000000000000000" pitchFamily="2" charset="2"/>
              </a:rPr>
              <a:t> Benachteiligung Älterer)</a:t>
            </a:r>
            <a:endParaRPr lang="de-AT" sz="1900" b="1">
              <a:solidFill>
                <a:prstClr val="black"/>
              </a:solidFill>
              <a:latin typeface="Franklin Gothic Book"/>
            </a:endParaRPr>
          </a:p>
          <a:p>
            <a:pPr marL="285750" lvl="0" indent="-285750">
              <a:spcBef>
                <a:spcPts val="800"/>
              </a:spcBef>
              <a:buFont typeface="Symbol" panose="05050102010706020507" pitchFamily="18" charset="2"/>
              <a:buChar char="-"/>
              <a:defRPr/>
            </a:pPr>
            <a:r>
              <a:rPr kumimoji="0" lang="de-DE" sz="1900" b="1" i="0" u="none" strike="noStrike" kern="1200" cap="none" spc="0" normalizeH="0" baseline="0" noProof="0">
                <a:ln>
                  <a:noFill/>
                </a:ln>
                <a:solidFill>
                  <a:prstClr val="black"/>
                </a:solidFill>
                <a:effectLst/>
                <a:uLnTx/>
                <a:uFillTx/>
                <a:latin typeface="Franklin Gothic Book"/>
                <a:ea typeface="+mn-ea"/>
                <a:cs typeface="+mn-cs"/>
              </a:rPr>
              <a:t>Verlust fachlicher/praktischer Fähigkeiten </a:t>
            </a:r>
            <a:endParaRPr lang="de-DE" sz="1900" b="1" noProof="0">
              <a:solidFill>
                <a:prstClr val="black"/>
              </a:solidFill>
              <a:latin typeface="Franklin Gothic Book"/>
            </a:endParaRPr>
          </a:p>
          <a:p>
            <a:pPr lvl="1" indent="0">
              <a:spcBef>
                <a:spcPts val="800"/>
              </a:spcBef>
              <a:buNone/>
              <a:defRPr/>
            </a:pPr>
            <a:r>
              <a:rPr kumimoji="0" lang="de-DE" sz="1650" b="0" i="1" u="none" strike="noStrike" kern="1200" cap="none" spc="0" normalizeH="0" baseline="0" noProof="0">
                <a:ln>
                  <a:noFill/>
                </a:ln>
                <a:solidFill>
                  <a:prstClr val="black"/>
                </a:solidFill>
                <a:effectLst/>
                <a:uLnTx/>
                <a:uFillTx/>
                <a:latin typeface="Franklin Gothic Book"/>
                <a:ea typeface="+mn-ea"/>
                <a:cs typeface="+mn-cs"/>
              </a:rPr>
              <a:t>„Früher wollte ich sagen, bitte, ich kann [als Zahnarzt arbeiten] […] weil habe ich schon Erfahrung. Aber ich darf nicht. Jetzt haben meine Hände diese Fertigkeit schon vergessen. […] Wenn ich jetzt anfange, habe ich Angst, wie am Anfang.“ </a:t>
            </a:r>
            <a:r>
              <a:rPr kumimoji="0" lang="de-DE" sz="1650" b="0" i="0" u="none" strike="noStrike" kern="1200" cap="none" spc="0" normalizeH="0" baseline="0" noProof="0">
                <a:ln>
                  <a:noFill/>
                </a:ln>
                <a:solidFill>
                  <a:prstClr val="black"/>
                </a:solidFill>
                <a:effectLst/>
                <a:uLnTx/>
                <a:uFillTx/>
                <a:latin typeface="Franklin Gothic Book"/>
                <a:ea typeface="+mn-ea"/>
                <a:cs typeface="+mn-cs"/>
              </a:rPr>
              <a:t>(INT_SYR_3)</a:t>
            </a:r>
          </a:p>
          <a:p>
            <a:pPr marL="285750" lvl="0" indent="-285750">
              <a:spcBef>
                <a:spcPts val="800"/>
              </a:spcBef>
              <a:buFont typeface="Symbol" panose="05050102010706020507" pitchFamily="18" charset="2"/>
              <a:buChar char="-"/>
              <a:defRPr/>
            </a:pPr>
            <a:r>
              <a:rPr kumimoji="0" lang="de-AT" sz="1900" b="1" i="0" u="none" strike="noStrike" kern="1200" cap="none" spc="0" normalizeH="0" baseline="0" noProof="0">
                <a:ln>
                  <a:noFill/>
                </a:ln>
                <a:solidFill>
                  <a:prstClr val="black"/>
                </a:solidFill>
                <a:effectLst/>
                <a:uLnTx/>
                <a:uFillTx/>
                <a:latin typeface="Franklin Gothic Book"/>
                <a:ea typeface="+mn-ea"/>
                <a:cs typeface="+mn-cs"/>
              </a:rPr>
              <a:t>Hohe Bede</a:t>
            </a:r>
            <a:r>
              <a:rPr lang="de-AT" sz="1900" b="1" err="1">
                <a:solidFill>
                  <a:prstClr val="black"/>
                </a:solidFill>
                <a:latin typeface="Franklin Gothic Book"/>
              </a:rPr>
              <a:t>utung</a:t>
            </a:r>
            <a:r>
              <a:rPr lang="de-AT" sz="1900" b="1">
                <a:solidFill>
                  <a:prstClr val="black"/>
                </a:solidFill>
                <a:latin typeface="Franklin Gothic Book"/>
              </a:rPr>
              <a:t> </a:t>
            </a:r>
            <a:r>
              <a:rPr kumimoji="0" lang="de-AT" sz="1900" b="1" i="0" u="none" strike="noStrike" kern="1200" cap="none" spc="0" normalizeH="0" baseline="0" noProof="0">
                <a:ln>
                  <a:noFill/>
                </a:ln>
                <a:solidFill>
                  <a:prstClr val="black"/>
                </a:solidFill>
                <a:effectLst/>
                <a:uLnTx/>
                <a:uFillTx/>
                <a:latin typeface="Franklin Gothic Book"/>
                <a:ea typeface="+mn-ea"/>
                <a:cs typeface="+mn-cs"/>
              </a:rPr>
              <a:t>formaler Nachweise </a:t>
            </a:r>
          </a:p>
          <a:p>
            <a:pPr marL="285750" lvl="0" indent="-285750">
              <a:spcBef>
                <a:spcPts val="800"/>
              </a:spcBef>
              <a:buFont typeface="Symbol" panose="05050102010706020507" pitchFamily="18" charset="2"/>
              <a:buChar char="-"/>
              <a:defRPr/>
            </a:pPr>
            <a:r>
              <a:rPr kumimoji="0" lang="de-AT" sz="1900" b="1" i="0" u="none" strike="noStrike" kern="1200" cap="none" spc="0" normalizeH="0" baseline="0" noProof="0">
                <a:ln>
                  <a:noFill/>
                </a:ln>
                <a:solidFill>
                  <a:prstClr val="black"/>
                </a:solidFill>
                <a:effectLst/>
                <a:uLnTx/>
                <a:uFillTx/>
                <a:latin typeface="Franklin Gothic Book"/>
                <a:ea typeface="+mn-ea"/>
                <a:cs typeface="+mn-cs"/>
              </a:rPr>
              <a:t>Bewertungen des Bildungsministeriums </a:t>
            </a:r>
            <a:r>
              <a:rPr kumimoji="0" lang="de-AT" sz="1900" i="0" u="none" strike="noStrike" kern="1200" cap="none" spc="0" normalizeH="0" baseline="0" noProof="0">
                <a:ln>
                  <a:noFill/>
                </a:ln>
                <a:solidFill>
                  <a:prstClr val="black"/>
                </a:solidFill>
                <a:effectLst/>
                <a:uLnTx/>
                <a:uFillTx/>
                <a:latin typeface="Franklin Gothic Book"/>
                <a:ea typeface="+mn-ea"/>
                <a:cs typeface="+mn-cs"/>
              </a:rPr>
              <a:t>als positiv </a:t>
            </a:r>
          </a:p>
          <a:p>
            <a:pPr marR="0" lvl="0" algn="l" defTabSz="914400" rtl="0" eaLnBrk="1" fontAlgn="auto" latinLnBrk="0" hangingPunct="1">
              <a:lnSpc>
                <a:spcPct val="110000"/>
              </a:lnSpc>
              <a:spcBef>
                <a:spcPts val="0"/>
              </a:spcBef>
              <a:spcAft>
                <a:spcPts val="0"/>
              </a:spcAft>
              <a:buClrTx/>
              <a:buSzTx/>
              <a:tabLst/>
              <a:defRPr/>
            </a:pPr>
            <a:endParaRPr kumimoji="0" lang="de-AT" sz="1800" b="0" i="0" u="none" strike="noStrike" kern="1200" cap="none" spc="0" normalizeH="0" baseline="0" noProof="0">
              <a:ln>
                <a:noFill/>
              </a:ln>
              <a:solidFill>
                <a:prstClr val="black"/>
              </a:solidFill>
              <a:effectLst/>
              <a:uLnTx/>
              <a:uFillTx/>
              <a:latin typeface="Franklin Gothic Book"/>
              <a:ea typeface="+mn-ea"/>
              <a:cs typeface="+mn-cs"/>
            </a:endParaRPr>
          </a:p>
          <a:p>
            <a:pPr marL="285750" indent="-285750">
              <a:buFontTx/>
              <a:buChar char="-"/>
            </a:pPr>
            <a:endParaRPr lang="de-DE">
              <a:latin typeface="Franklin Gothic Book"/>
            </a:endParaRPr>
          </a:p>
          <a:p>
            <a:pPr marL="285750" indent="-285750">
              <a:buFontTx/>
              <a:buChar char="-"/>
            </a:pPr>
            <a:endParaRPr lang="de-DE" sz="1800">
              <a:latin typeface="Franklin Gothic Book"/>
            </a:endParaRPr>
          </a:p>
          <a:p>
            <a:pPr marL="342900" indent="-342900">
              <a:buFontTx/>
              <a:buChar char="-"/>
            </a:pPr>
            <a:endParaRPr lang="de-AT" sz="2400" b="1"/>
          </a:p>
          <a:p>
            <a:endParaRPr lang="de-DE"/>
          </a:p>
        </p:txBody>
      </p:sp>
    </p:spTree>
    <p:extLst>
      <p:ext uri="{BB962C8B-B14F-4D97-AF65-F5344CB8AC3E}">
        <p14:creationId xmlns:p14="http://schemas.microsoft.com/office/powerpoint/2010/main" val="3096598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C8C5C-D52C-1BA0-C8DA-FCBB42C1788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C64617F-F99F-0A3B-C374-0B2F0DA1AA46}"/>
              </a:ext>
            </a:extLst>
          </p:cNvPr>
          <p:cNvSpPr>
            <a:spLocks noGrp="1"/>
          </p:cNvSpPr>
          <p:nvPr>
            <p:ph type="title"/>
          </p:nvPr>
        </p:nvSpPr>
        <p:spPr>
          <a:xfrm>
            <a:off x="719136" y="424544"/>
            <a:ext cx="7920000" cy="1230086"/>
          </a:xfrm>
        </p:spPr>
        <p:txBody>
          <a:bodyPr/>
          <a:lstStyle/>
          <a:p>
            <a:r>
              <a:rPr lang="de-DE"/>
              <a:t>Problematiken der qualifikationsadäquaten Beschäftigung</a:t>
            </a:r>
          </a:p>
        </p:txBody>
      </p:sp>
      <p:sp>
        <p:nvSpPr>
          <p:cNvPr id="3" name="Textplatzhalter 2">
            <a:extLst>
              <a:ext uri="{FF2B5EF4-FFF2-40B4-BE49-F238E27FC236}">
                <a16:creationId xmlns:a16="http://schemas.microsoft.com/office/drawing/2014/main" id="{2DCD2B3E-E04B-DAEB-6DD3-0FB31F655284}"/>
              </a:ext>
            </a:extLst>
          </p:cNvPr>
          <p:cNvSpPr>
            <a:spLocks noGrp="1"/>
          </p:cNvSpPr>
          <p:nvPr>
            <p:ph type="body" sz="quarter" idx="11"/>
          </p:nvPr>
        </p:nvSpPr>
        <p:spPr>
          <a:xfrm>
            <a:off x="719137" y="1534885"/>
            <a:ext cx="8065634" cy="5148943"/>
          </a:xfrm>
        </p:spPr>
        <p:txBody>
          <a:bodyPr vert="horz" lIns="0" tIns="0" rIns="0" bIns="0" rtlCol="0" anchor="t">
            <a:noAutofit/>
          </a:bodyPr>
          <a:lstStyle/>
          <a:p>
            <a:pPr lvl="0">
              <a:spcBef>
                <a:spcPts val="800"/>
              </a:spcBef>
              <a:spcAft>
                <a:spcPts val="600"/>
              </a:spcAft>
              <a:defRPr/>
            </a:pPr>
            <a:r>
              <a:rPr lang="de-DE" sz="2200" b="1">
                <a:latin typeface="Franklin Gothic Book"/>
              </a:rPr>
              <a:t>(2) Anerkennung und Bewertung von Qualifikationen</a:t>
            </a:r>
          </a:p>
          <a:p>
            <a:pPr marL="285750" indent="-285750">
              <a:spcBef>
                <a:spcPts val="800"/>
              </a:spcBef>
              <a:buFont typeface="Symbol" panose="05050102010706020507" pitchFamily="18" charset="2"/>
              <a:buChar char="-"/>
            </a:pPr>
            <a:r>
              <a:rPr lang="de-AT" sz="1800" b="1">
                <a:latin typeface="Franklin Gothic Book"/>
              </a:rPr>
              <a:t>Hohe Kosten</a:t>
            </a:r>
            <a:r>
              <a:rPr lang="de-AT" sz="1800">
                <a:latin typeface="Franklin Gothic Book"/>
              </a:rPr>
              <a:t> für Nostrifizierung und Nachholen von (Teil-)Qualifikationen</a:t>
            </a:r>
          </a:p>
          <a:p>
            <a:pPr marL="285750" indent="-285750">
              <a:spcBef>
                <a:spcPts val="800"/>
              </a:spcBef>
              <a:buFont typeface="Symbol" panose="05050102010706020507" pitchFamily="18" charset="2"/>
              <a:buChar char="-"/>
            </a:pPr>
            <a:r>
              <a:rPr lang="de-AT" sz="1800" b="1">
                <a:latin typeface="Franklin Gothic Book"/>
              </a:rPr>
              <a:t>Informationsdefizite zu Fördermöglichkeiten</a:t>
            </a:r>
            <a:endParaRPr lang="de-AT" sz="1800" b="1"/>
          </a:p>
          <a:p>
            <a:pPr marL="285750" indent="-285750">
              <a:spcBef>
                <a:spcPts val="800"/>
              </a:spcBef>
              <a:spcAft>
                <a:spcPts val="600"/>
              </a:spcAft>
              <a:buFont typeface="Symbol" panose="05050102010706020507" pitchFamily="18" charset="2"/>
              <a:buChar char="-"/>
            </a:pPr>
            <a:r>
              <a:rPr lang="de-AT" sz="1800" b="1">
                <a:latin typeface="Franklin Gothic Book"/>
              </a:rPr>
              <a:t>Dequalifizierung </a:t>
            </a:r>
            <a:r>
              <a:rPr lang="de-AT" sz="1800">
                <a:latin typeface="Franklin Gothic Book"/>
              </a:rPr>
              <a:t>nach jahrelanger Flucht setzt sich in Österreich fort</a:t>
            </a:r>
          </a:p>
          <a:p>
            <a:pPr marL="285750" indent="-285750">
              <a:spcBef>
                <a:spcPts val="800"/>
              </a:spcBef>
              <a:spcAft>
                <a:spcPts val="600"/>
              </a:spcAft>
              <a:buFont typeface="Symbol" panose="05050102010706020507" pitchFamily="18" charset="2"/>
              <a:buChar char="-"/>
            </a:pPr>
            <a:r>
              <a:rPr lang="de-AT" sz="1800" i="1">
                <a:latin typeface="Franklin Gothic Book"/>
              </a:rPr>
              <a:t>„</a:t>
            </a:r>
            <a:r>
              <a:rPr lang="de-AT" sz="1800" b="1" i="1">
                <a:latin typeface="Franklin Gothic Book"/>
              </a:rPr>
              <a:t>Ich bin überqualifiziert, aber ich habe Angst, dass ich jedes Jahr </a:t>
            </a:r>
            <a:r>
              <a:rPr lang="de-AT" sz="1800" i="1">
                <a:latin typeface="Franklin Gothic Book"/>
              </a:rPr>
              <a:t>hier </a:t>
            </a:r>
            <a:r>
              <a:rPr lang="de-AT" sz="1800" b="1" i="1">
                <a:latin typeface="Franklin Gothic Book"/>
              </a:rPr>
              <a:t>meine Qualifikationen</a:t>
            </a:r>
            <a:r>
              <a:rPr lang="de-AT" sz="1800" i="1">
                <a:latin typeface="Franklin Gothic Book"/>
              </a:rPr>
              <a:t> für den IT-Produktmanagement Markt </a:t>
            </a:r>
            <a:r>
              <a:rPr lang="de-AT" sz="1800" b="1" i="1">
                <a:latin typeface="Franklin Gothic Book"/>
              </a:rPr>
              <a:t>verliere</a:t>
            </a:r>
            <a:r>
              <a:rPr lang="de-AT" sz="1800" i="1">
                <a:latin typeface="Franklin Gothic Book"/>
              </a:rPr>
              <a:t>. Das ist meine größte Sorge, dass ich bald nicht mehr wettbewerbsfähig bin.“ </a:t>
            </a:r>
            <a:r>
              <a:rPr lang="de-AT" sz="1800">
                <a:latin typeface="Franklin Gothic Book"/>
              </a:rPr>
              <a:t>(Int_UKR_2)</a:t>
            </a:r>
          </a:p>
          <a:p>
            <a:pPr marL="285750" indent="-285750">
              <a:spcBef>
                <a:spcPts val="800"/>
              </a:spcBef>
              <a:spcAft>
                <a:spcPts val="600"/>
              </a:spcAft>
              <a:buFont typeface="Symbol" panose="05050102010706020507" pitchFamily="18" charset="2"/>
              <a:buChar char="-"/>
            </a:pPr>
            <a:r>
              <a:rPr lang="de-AT" sz="1800" b="1">
                <a:latin typeface="Franklin Gothic Book"/>
              </a:rPr>
              <a:t>Finanzielle Absicherung Priorität </a:t>
            </a:r>
            <a:r>
              <a:rPr lang="de-AT" sz="1800">
                <a:latin typeface="Franklin Gothic Book"/>
              </a:rPr>
              <a:t>vor Anerkennung von Qualifikationen</a:t>
            </a:r>
          </a:p>
          <a:p>
            <a:pPr marL="288000" lvl="1" indent="0">
              <a:spcBef>
                <a:spcPts val="800"/>
              </a:spcBef>
              <a:buNone/>
            </a:pPr>
            <a:r>
              <a:rPr lang="de-AT" sz="1800" i="1">
                <a:latin typeface="Franklin Gothic Book"/>
              </a:rPr>
              <a:t>„Weißt du, nach dem Krieg, ich habe keinen Wunsch. Und mit meiner Situation [als alleinerziehende Mutter], </a:t>
            </a:r>
            <a:r>
              <a:rPr lang="de-AT" sz="1800" b="1" i="1">
                <a:latin typeface="Franklin Gothic Book"/>
              </a:rPr>
              <a:t>ich will arbeiten, egal welche Arbeit</a:t>
            </a:r>
            <a:r>
              <a:rPr lang="de-AT" sz="1800" i="1">
                <a:latin typeface="Franklin Gothic Book"/>
              </a:rPr>
              <a:t>. Weil </a:t>
            </a:r>
            <a:r>
              <a:rPr lang="de-AT" sz="1800" b="1" i="1">
                <a:latin typeface="Franklin Gothic Book"/>
              </a:rPr>
              <a:t>wir brauchen Geld</a:t>
            </a:r>
            <a:r>
              <a:rPr lang="de-AT" sz="1800" i="1">
                <a:latin typeface="Franklin Gothic Book"/>
              </a:rPr>
              <a:t> und wir brauchen Leben hier." (</a:t>
            </a:r>
            <a:r>
              <a:rPr lang="de-AT" sz="1800">
                <a:latin typeface="Franklin Gothic Book"/>
              </a:rPr>
              <a:t>INT_UKR_6)</a:t>
            </a:r>
          </a:p>
          <a:p>
            <a:pPr marL="342900" indent="-342900">
              <a:buFontTx/>
              <a:buChar char="-"/>
            </a:pPr>
            <a:endParaRPr lang="de-AT" b="1"/>
          </a:p>
          <a:p>
            <a:endParaRPr lang="de-DE"/>
          </a:p>
        </p:txBody>
      </p:sp>
      <p:sp>
        <p:nvSpPr>
          <p:cNvPr id="8" name="Textplatzhalter 7">
            <a:extLst>
              <a:ext uri="{FF2B5EF4-FFF2-40B4-BE49-F238E27FC236}">
                <a16:creationId xmlns:a16="http://schemas.microsoft.com/office/drawing/2014/main" id="{625D8179-7469-61D7-C9EF-AB22636D0082}"/>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EBDA440B-0856-4308-9F01-4AC4F94415DB}"/>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4052307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1208E-54EF-B23B-41AD-99D6CE0EEA8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030ACE4-B863-791E-B2D2-CF7751F9F6AA}"/>
              </a:ext>
            </a:extLst>
          </p:cNvPr>
          <p:cNvSpPr>
            <a:spLocks noGrp="1"/>
          </p:cNvSpPr>
          <p:nvPr>
            <p:ph type="title"/>
          </p:nvPr>
        </p:nvSpPr>
        <p:spPr>
          <a:xfrm>
            <a:off x="719136" y="424544"/>
            <a:ext cx="7920000" cy="1230086"/>
          </a:xfrm>
        </p:spPr>
        <p:txBody>
          <a:bodyPr/>
          <a:lstStyle/>
          <a:p>
            <a:r>
              <a:rPr lang="de-DE"/>
              <a:t>Problematiken der qualifikationsadäquaten Beschäftigung</a:t>
            </a:r>
          </a:p>
        </p:txBody>
      </p:sp>
      <p:sp>
        <p:nvSpPr>
          <p:cNvPr id="3" name="Textplatzhalter 2">
            <a:extLst>
              <a:ext uri="{FF2B5EF4-FFF2-40B4-BE49-F238E27FC236}">
                <a16:creationId xmlns:a16="http://schemas.microsoft.com/office/drawing/2014/main" id="{3F0C4520-9F30-50BF-DAA0-FA679473E159}"/>
              </a:ext>
            </a:extLst>
          </p:cNvPr>
          <p:cNvSpPr>
            <a:spLocks noGrp="1"/>
          </p:cNvSpPr>
          <p:nvPr>
            <p:ph type="body" sz="quarter" idx="11"/>
          </p:nvPr>
        </p:nvSpPr>
        <p:spPr>
          <a:xfrm>
            <a:off x="719137" y="1741714"/>
            <a:ext cx="7920000" cy="4522286"/>
          </a:xfrm>
        </p:spPr>
        <p:txBody>
          <a:bodyPr vert="horz" lIns="0" tIns="0" rIns="0" bIns="0" rtlCol="0" anchor="t">
            <a:noAutofit/>
          </a:bodyPr>
          <a:lstStyle/>
          <a:p>
            <a:pPr>
              <a:spcBef>
                <a:spcPts val="800"/>
              </a:spcBef>
              <a:spcAft>
                <a:spcPts val="600"/>
              </a:spcAft>
            </a:pPr>
            <a:r>
              <a:rPr lang="de-DE" sz="2200" b="1">
                <a:latin typeface="Franklin Gothic Book"/>
              </a:rPr>
              <a:t>(3) Fehlende Sprachpraxis, Anforderungen bzgl. Fachsprache</a:t>
            </a:r>
          </a:p>
          <a:p>
            <a:pPr marL="342900" indent="-342900">
              <a:spcBef>
                <a:spcPts val="800"/>
              </a:spcBef>
              <a:buFontTx/>
              <a:buChar char="-"/>
            </a:pPr>
            <a:r>
              <a:rPr lang="de-DE" sz="1800" b="1">
                <a:latin typeface="Franklin Gothic Book"/>
              </a:rPr>
              <a:t>Deutschkenntnisse </a:t>
            </a:r>
            <a:r>
              <a:rPr lang="de-DE" sz="1800">
                <a:latin typeface="Franklin Gothic Book"/>
              </a:rPr>
              <a:t>zentrale Voraussetzung qualifikationsadäquater Beschäftigung</a:t>
            </a:r>
          </a:p>
          <a:p>
            <a:pPr marL="342900" indent="-342900">
              <a:spcBef>
                <a:spcPts val="800"/>
              </a:spcBef>
              <a:buFontTx/>
              <a:buChar char="-"/>
            </a:pPr>
            <a:r>
              <a:rPr lang="de-DE" sz="1800" b="1">
                <a:latin typeface="Franklin Gothic Book"/>
              </a:rPr>
              <a:t>Sprache </a:t>
            </a:r>
            <a:r>
              <a:rPr lang="de-DE" sz="1800">
                <a:latin typeface="Franklin Gothic Book"/>
              </a:rPr>
              <a:t>als</a:t>
            </a:r>
            <a:r>
              <a:rPr lang="de-DE" sz="1800" b="1">
                <a:latin typeface="Franklin Gothic Book"/>
              </a:rPr>
              <a:t> </a:t>
            </a:r>
            <a:r>
              <a:rPr lang="de-DE" sz="1800">
                <a:latin typeface="Franklin Gothic Book"/>
              </a:rPr>
              <a:t>Schlüssel zur </a:t>
            </a:r>
            <a:r>
              <a:rPr lang="de-DE" sz="1800" b="1">
                <a:latin typeface="Franklin Gothic Book"/>
              </a:rPr>
              <a:t>gesellschaftlichen </a:t>
            </a:r>
            <a:r>
              <a:rPr lang="de-DE" sz="1800">
                <a:latin typeface="Franklin Gothic Book"/>
              </a:rPr>
              <a:t>und</a:t>
            </a:r>
            <a:r>
              <a:rPr lang="de-DE" sz="1800" b="1">
                <a:latin typeface="Franklin Gothic Book"/>
              </a:rPr>
              <a:t> beruflichen Teilhabe</a:t>
            </a:r>
            <a:endParaRPr lang="de-DE" sz="1800">
              <a:latin typeface="Franklin Gothic Book"/>
            </a:endParaRPr>
          </a:p>
          <a:p>
            <a:pPr marL="342900" indent="-342900">
              <a:spcBef>
                <a:spcPts val="800"/>
              </a:spcBef>
              <a:buFontTx/>
              <a:buChar char="-"/>
            </a:pPr>
            <a:r>
              <a:rPr lang="de-DE" sz="1800">
                <a:latin typeface="Franklin Gothic Book"/>
              </a:rPr>
              <a:t>Sprachkurse unzureichend</a:t>
            </a:r>
            <a:r>
              <a:rPr lang="de-DE" sz="1800">
                <a:latin typeface="Franklin Gothic Book"/>
                <a:sym typeface="Wingdings" panose="05000000000000000000" pitchFamily="2" charset="2"/>
              </a:rPr>
              <a:t> </a:t>
            </a:r>
            <a:r>
              <a:rPr lang="de-DE" sz="1800" b="1">
                <a:latin typeface="Franklin Gothic Book"/>
              </a:rPr>
              <a:t>Mangel Möglichkeiten praktischer Anwendung</a:t>
            </a:r>
          </a:p>
          <a:p>
            <a:pPr marL="342900" indent="-342900">
              <a:spcBef>
                <a:spcPts val="800"/>
              </a:spcBef>
              <a:buFontTx/>
              <a:buChar char="-"/>
            </a:pPr>
            <a:r>
              <a:rPr lang="de-DE" sz="1800" b="1">
                <a:latin typeface="Franklin Gothic Book"/>
              </a:rPr>
              <a:t>I</a:t>
            </a:r>
            <a:r>
              <a:rPr lang="de-AT" sz="1800" b="1" err="1">
                <a:latin typeface="Franklin Gothic Book"/>
              </a:rPr>
              <a:t>nstitutionelle</a:t>
            </a:r>
            <a:r>
              <a:rPr lang="de-AT" sz="1800" b="1">
                <a:latin typeface="Franklin Gothic Book"/>
              </a:rPr>
              <a:t> </a:t>
            </a:r>
            <a:r>
              <a:rPr lang="de-DE" sz="1800" b="1">
                <a:latin typeface="Franklin Gothic Book"/>
              </a:rPr>
              <a:t>Zugangsbarrieren</a:t>
            </a:r>
            <a:r>
              <a:rPr lang="de-DE" sz="1800">
                <a:latin typeface="Franklin Gothic Book"/>
              </a:rPr>
              <a:t>: Fehlende Integration sprachlicher und beruflicher Integration</a:t>
            </a:r>
          </a:p>
          <a:p>
            <a:pPr marL="342900" indent="-342900">
              <a:spcBef>
                <a:spcPts val="800"/>
              </a:spcBef>
              <a:buFontTx/>
              <a:buChar char="-"/>
            </a:pPr>
            <a:r>
              <a:rPr lang="de-DE" sz="1800">
                <a:latin typeface="Franklin Gothic Book"/>
              </a:rPr>
              <a:t>Sprache als </a:t>
            </a:r>
            <a:r>
              <a:rPr lang="de-DE" sz="1800" b="1">
                <a:latin typeface="Franklin Gothic Book"/>
              </a:rPr>
              <a:t>Ausschlusskriterium</a:t>
            </a:r>
            <a:r>
              <a:rPr lang="de-DE" sz="1800">
                <a:latin typeface="Franklin Gothic Book"/>
              </a:rPr>
              <a:t> in angespanntem Arbeitsmarkt</a:t>
            </a:r>
          </a:p>
        </p:txBody>
      </p:sp>
      <p:sp>
        <p:nvSpPr>
          <p:cNvPr id="8" name="Textplatzhalter 7">
            <a:extLst>
              <a:ext uri="{FF2B5EF4-FFF2-40B4-BE49-F238E27FC236}">
                <a16:creationId xmlns:a16="http://schemas.microsoft.com/office/drawing/2014/main" id="{82C6783F-2968-484F-A364-2B8717FFC307}"/>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DCD37256-D879-9117-87D9-8FF17EE42DF9}"/>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4245362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EE0E1-9877-30D3-F3D4-21AC71A1D55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7A27DF8-4DCC-122D-8B8B-CDE065D5EEF2}"/>
              </a:ext>
            </a:extLst>
          </p:cNvPr>
          <p:cNvSpPr>
            <a:spLocks noGrp="1"/>
          </p:cNvSpPr>
          <p:nvPr>
            <p:ph type="title"/>
          </p:nvPr>
        </p:nvSpPr>
        <p:spPr>
          <a:xfrm>
            <a:off x="719136" y="424544"/>
            <a:ext cx="7920000" cy="1230086"/>
          </a:xfrm>
        </p:spPr>
        <p:txBody>
          <a:bodyPr/>
          <a:lstStyle/>
          <a:p>
            <a:r>
              <a:rPr lang="de-DE"/>
              <a:t>Problematiken der qualifikationsadäquaten Beschäftigung</a:t>
            </a:r>
          </a:p>
        </p:txBody>
      </p:sp>
      <p:sp>
        <p:nvSpPr>
          <p:cNvPr id="3" name="Textplatzhalter 2">
            <a:extLst>
              <a:ext uri="{FF2B5EF4-FFF2-40B4-BE49-F238E27FC236}">
                <a16:creationId xmlns:a16="http://schemas.microsoft.com/office/drawing/2014/main" id="{C5202303-4E49-1091-56B8-E33A80292139}"/>
              </a:ext>
            </a:extLst>
          </p:cNvPr>
          <p:cNvSpPr>
            <a:spLocks noGrp="1"/>
          </p:cNvSpPr>
          <p:nvPr>
            <p:ph type="body" sz="quarter" idx="11"/>
          </p:nvPr>
        </p:nvSpPr>
        <p:spPr>
          <a:xfrm>
            <a:off x="719137" y="1741714"/>
            <a:ext cx="7920000" cy="4522286"/>
          </a:xfrm>
        </p:spPr>
        <p:txBody>
          <a:bodyPr vert="horz" lIns="0" tIns="0" rIns="0" bIns="0" rtlCol="0" anchor="t">
            <a:noAutofit/>
          </a:bodyPr>
          <a:lstStyle/>
          <a:p>
            <a:r>
              <a:rPr lang="de-DE" sz="2200" b="1">
                <a:latin typeface="Franklin Gothic Book"/>
              </a:rPr>
              <a:t>(4) Rolle von Unternehmen </a:t>
            </a:r>
            <a:endParaRPr lang="de-AT" sz="2200" b="1">
              <a:latin typeface="Franklin Gothic Book"/>
            </a:endParaRPr>
          </a:p>
          <a:p>
            <a:pPr marL="342900" indent="-342900">
              <a:spcBef>
                <a:spcPts val="800"/>
              </a:spcBef>
              <a:buFontTx/>
              <a:buChar char="-"/>
            </a:pPr>
            <a:r>
              <a:rPr lang="de-DE" sz="1800">
                <a:latin typeface="Franklin Gothic Book"/>
              </a:rPr>
              <a:t>Häufig geringe Bereitschaft aufgrund „</a:t>
            </a:r>
            <a:r>
              <a:rPr lang="de-DE" sz="1800" b="1">
                <a:latin typeface="Franklin Gothic Book"/>
              </a:rPr>
              <a:t>komplizierten</a:t>
            </a:r>
            <a:r>
              <a:rPr lang="de-DE" sz="1800">
                <a:latin typeface="Franklin Gothic Book"/>
              </a:rPr>
              <a:t> </a:t>
            </a:r>
            <a:r>
              <a:rPr lang="de-DE" sz="1800" b="1">
                <a:latin typeface="Franklin Gothic Book"/>
              </a:rPr>
              <a:t>Prozesses“</a:t>
            </a:r>
            <a:r>
              <a:rPr lang="de-DE" sz="1800">
                <a:latin typeface="Franklin Gothic Book"/>
              </a:rPr>
              <a:t> </a:t>
            </a:r>
          </a:p>
          <a:p>
            <a:pPr marL="287655" lvl="1" indent="0">
              <a:spcBef>
                <a:spcPts val="800"/>
              </a:spcBef>
              <a:buNone/>
            </a:pPr>
            <a:r>
              <a:rPr lang="de-AT" sz="1800" i="1">
                <a:latin typeface="Franklin Gothic Book"/>
              </a:rPr>
              <a:t>„[W]</a:t>
            </a:r>
            <a:r>
              <a:rPr lang="de-AT" sz="1800" i="1" err="1">
                <a:latin typeface="Franklin Gothic Book"/>
              </a:rPr>
              <a:t>as</a:t>
            </a:r>
            <a:r>
              <a:rPr lang="de-AT" sz="1800" i="1">
                <a:latin typeface="Franklin Gothic Book"/>
              </a:rPr>
              <a:t> gibt es denn für einen Anreiz, jemanden zu nehmen, die die Sprache vielleicht nicht so gut kann, die auch noch dazu ein Kopftuch trägt, und die ich vielleicht in manchen Sachen auch noch einschulen muss? Warum soll ich das machen? Wenn man sich die Frage stellt, wird es schwierig.“ </a:t>
            </a:r>
            <a:r>
              <a:rPr lang="de-AT" sz="1800">
                <a:latin typeface="Franklin Gothic Book"/>
              </a:rPr>
              <a:t>(</a:t>
            </a:r>
            <a:r>
              <a:rPr lang="de-AT" sz="1800" err="1">
                <a:latin typeface="Franklin Gothic Book"/>
              </a:rPr>
              <a:t>Int_ABZ</a:t>
            </a:r>
            <a:r>
              <a:rPr lang="de-AT" sz="1800">
                <a:latin typeface="Franklin Gothic Book"/>
              </a:rPr>
              <a:t>*)</a:t>
            </a:r>
          </a:p>
          <a:p>
            <a:pPr marL="342900" indent="-342900">
              <a:spcBef>
                <a:spcPts val="800"/>
              </a:spcBef>
              <a:buFontTx/>
              <a:buChar char="-"/>
            </a:pPr>
            <a:r>
              <a:rPr lang="de-DE" sz="1800" b="1">
                <a:latin typeface="Franklin Gothic Book"/>
              </a:rPr>
              <a:t>Unsicherheit Aufenthalt</a:t>
            </a:r>
          </a:p>
          <a:p>
            <a:pPr marL="342900" indent="-342900">
              <a:spcBef>
                <a:spcPts val="800"/>
              </a:spcBef>
              <a:buFontTx/>
              <a:buChar char="-"/>
            </a:pPr>
            <a:r>
              <a:rPr lang="de-DE" sz="1800">
                <a:latin typeface="Franklin Gothic Book"/>
              </a:rPr>
              <a:t>Starker</a:t>
            </a:r>
            <a:r>
              <a:rPr lang="de-DE" sz="1800" b="1">
                <a:latin typeface="Franklin Gothic Book"/>
              </a:rPr>
              <a:t> Fokus </a:t>
            </a:r>
            <a:r>
              <a:rPr lang="de-DE" sz="1800">
                <a:latin typeface="Franklin Gothic Book"/>
              </a:rPr>
              <a:t>auf</a:t>
            </a:r>
            <a:r>
              <a:rPr lang="de-DE" sz="1800" b="1">
                <a:latin typeface="Franklin Gothic Book"/>
              </a:rPr>
              <a:t> Arbeits- und Studienerfahrungen in Ö</a:t>
            </a:r>
          </a:p>
          <a:p>
            <a:pPr marL="342900" indent="-342900">
              <a:spcBef>
                <a:spcPts val="800"/>
              </a:spcBef>
              <a:buFontTx/>
              <a:buChar char="-"/>
            </a:pPr>
            <a:r>
              <a:rPr lang="de-DE" sz="1800">
                <a:latin typeface="Franklin Gothic Book"/>
              </a:rPr>
              <a:t>Erwartung sehr guter </a:t>
            </a:r>
            <a:r>
              <a:rPr lang="de-DE" sz="1800" b="1">
                <a:latin typeface="Franklin Gothic Book"/>
              </a:rPr>
              <a:t>Deutschkenntnisse</a:t>
            </a:r>
            <a:r>
              <a:rPr lang="de-DE" sz="1800">
                <a:latin typeface="Franklin Gothic Book"/>
              </a:rPr>
              <a:t> vor Jobeinstieg</a:t>
            </a:r>
          </a:p>
          <a:p>
            <a:pPr marL="342900" indent="-342900">
              <a:spcBef>
                <a:spcPts val="800"/>
              </a:spcBef>
              <a:buFontTx/>
              <a:buChar char="-"/>
            </a:pPr>
            <a:r>
              <a:rPr lang="de-DE" sz="1800" b="1">
                <a:latin typeface="Franklin Gothic Book"/>
              </a:rPr>
              <a:t>Englischkenntnisse </a:t>
            </a:r>
            <a:r>
              <a:rPr lang="de-DE" sz="1800">
                <a:latin typeface="Franklin Gothic Book"/>
              </a:rPr>
              <a:t>oft </a:t>
            </a:r>
            <a:r>
              <a:rPr lang="de-DE" sz="1800" b="1">
                <a:latin typeface="Franklin Gothic Book"/>
              </a:rPr>
              <a:t>nicht ausreichend, </a:t>
            </a:r>
            <a:r>
              <a:rPr lang="de-DE" sz="1800">
                <a:latin typeface="Franklin Gothic Book"/>
              </a:rPr>
              <a:t>v.a. wenn Unternehmenskultur deutschsprachig</a:t>
            </a:r>
          </a:p>
        </p:txBody>
      </p:sp>
      <p:sp>
        <p:nvSpPr>
          <p:cNvPr id="8" name="Textplatzhalter 7">
            <a:extLst>
              <a:ext uri="{FF2B5EF4-FFF2-40B4-BE49-F238E27FC236}">
                <a16:creationId xmlns:a16="http://schemas.microsoft.com/office/drawing/2014/main" id="{6AB1C8E4-440F-0551-9D49-91F65B5BD312}"/>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122F0113-638D-B5DE-A9C0-1C7C4E15878F}"/>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1658647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CB954-416B-11A4-9CB4-41BE044A3BD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AD8D5B4-3726-362F-433F-1C1A97172F70}"/>
              </a:ext>
            </a:extLst>
          </p:cNvPr>
          <p:cNvSpPr>
            <a:spLocks noGrp="1"/>
          </p:cNvSpPr>
          <p:nvPr>
            <p:ph type="title"/>
          </p:nvPr>
        </p:nvSpPr>
        <p:spPr>
          <a:xfrm>
            <a:off x="719136" y="424544"/>
            <a:ext cx="7920000" cy="1230086"/>
          </a:xfrm>
        </p:spPr>
        <p:txBody>
          <a:bodyPr/>
          <a:lstStyle/>
          <a:p>
            <a:r>
              <a:rPr lang="de-DE"/>
              <a:t>Problematiken der qualifikationsadäquaten Beschäftigung</a:t>
            </a:r>
          </a:p>
        </p:txBody>
      </p:sp>
      <p:sp>
        <p:nvSpPr>
          <p:cNvPr id="3" name="Textplatzhalter 2">
            <a:extLst>
              <a:ext uri="{FF2B5EF4-FFF2-40B4-BE49-F238E27FC236}">
                <a16:creationId xmlns:a16="http://schemas.microsoft.com/office/drawing/2014/main" id="{AFD7030E-F561-7EE9-7BB1-E0EA3F20AAB3}"/>
              </a:ext>
            </a:extLst>
          </p:cNvPr>
          <p:cNvSpPr>
            <a:spLocks noGrp="1"/>
          </p:cNvSpPr>
          <p:nvPr>
            <p:ph type="body" sz="quarter" idx="11"/>
          </p:nvPr>
        </p:nvSpPr>
        <p:spPr>
          <a:xfrm>
            <a:off x="719137" y="1565823"/>
            <a:ext cx="7920000" cy="5009620"/>
          </a:xfrm>
        </p:spPr>
        <p:txBody>
          <a:bodyPr vert="horz" lIns="0" tIns="0" rIns="0" bIns="0" rtlCol="0" anchor="t">
            <a:noAutofit/>
          </a:bodyPr>
          <a:lstStyle/>
          <a:p>
            <a:pPr>
              <a:spcBef>
                <a:spcPts val="800"/>
              </a:spcBef>
              <a:spcAft>
                <a:spcPts val="600"/>
              </a:spcAft>
            </a:pPr>
            <a:r>
              <a:rPr lang="de-DE" sz="2200" b="1">
                <a:latin typeface="Franklin Gothic Book"/>
              </a:rPr>
              <a:t>(5) Rolle des Arbeitsmarktservice</a:t>
            </a:r>
          </a:p>
          <a:p>
            <a:pPr marL="342900" indent="-342900">
              <a:spcBef>
                <a:spcPts val="800"/>
              </a:spcBef>
              <a:buFontTx/>
              <a:buChar char="-"/>
            </a:pPr>
            <a:r>
              <a:rPr lang="de-DE">
                <a:latin typeface="Franklin Gothic Book"/>
              </a:rPr>
              <a:t>Vielfach </a:t>
            </a:r>
            <a:r>
              <a:rPr lang="de-DE" b="1">
                <a:latin typeface="Franklin Gothic Book"/>
              </a:rPr>
              <a:t>Angebote</a:t>
            </a:r>
            <a:r>
              <a:rPr lang="de-DE">
                <a:latin typeface="Franklin Gothic Book"/>
              </a:rPr>
              <a:t> oft (weit) </a:t>
            </a:r>
            <a:r>
              <a:rPr lang="de-DE" b="1">
                <a:latin typeface="Franklin Gothic Book"/>
              </a:rPr>
              <a:t>unter Qualifikationsniveau</a:t>
            </a:r>
          </a:p>
          <a:p>
            <a:pPr marL="342900" indent="-342900">
              <a:spcBef>
                <a:spcPts val="800"/>
              </a:spcBef>
              <a:buFontTx/>
              <a:buChar char="-"/>
            </a:pPr>
            <a:r>
              <a:rPr lang="de-DE" b="1">
                <a:latin typeface="Franklin Gothic Book"/>
              </a:rPr>
              <a:t>Fokus schnelle Vermittlung statt Passung</a:t>
            </a:r>
          </a:p>
          <a:p>
            <a:pPr marL="342900" indent="-342900">
              <a:spcBef>
                <a:spcPts val="800"/>
              </a:spcBef>
              <a:buFontTx/>
              <a:buChar char="-"/>
            </a:pPr>
            <a:r>
              <a:rPr lang="de-DE" b="1">
                <a:latin typeface="Franklin Gothic Book"/>
              </a:rPr>
              <a:t>Verbesserte Vermittlung </a:t>
            </a:r>
            <a:r>
              <a:rPr lang="de-DE">
                <a:latin typeface="Franklin Gothic Book"/>
              </a:rPr>
              <a:t>bei Betreuung durch </a:t>
            </a:r>
            <a:r>
              <a:rPr lang="de-DE" b="1">
                <a:latin typeface="Franklin Gothic Book"/>
              </a:rPr>
              <a:t>NGOs (Bildungsplan)</a:t>
            </a:r>
          </a:p>
          <a:p>
            <a:pPr marL="342900" indent="-342900">
              <a:spcBef>
                <a:spcPts val="800"/>
              </a:spcBef>
              <a:buFontTx/>
              <a:buChar char="-"/>
            </a:pPr>
            <a:r>
              <a:rPr lang="de-DE">
                <a:latin typeface="Franklin Gothic Book"/>
              </a:rPr>
              <a:t>Wahrnehmung von </a:t>
            </a:r>
            <a:r>
              <a:rPr lang="de-DE" b="1">
                <a:latin typeface="Franklin Gothic Book"/>
              </a:rPr>
              <a:t>Diskriminierung</a:t>
            </a:r>
            <a:r>
              <a:rPr lang="de-DE">
                <a:latin typeface="Franklin Gothic Book"/>
              </a:rPr>
              <a:t> (aufgrund von Alter und Kopftuch) </a:t>
            </a:r>
          </a:p>
          <a:p>
            <a:pPr marL="342900" indent="-342900">
              <a:spcBef>
                <a:spcPts val="800"/>
              </a:spcBef>
              <a:buFontTx/>
              <a:buChar char="-"/>
            </a:pPr>
            <a:r>
              <a:rPr lang="de-DE">
                <a:latin typeface="Franklin Gothic Book"/>
              </a:rPr>
              <a:t>Vereinzelt auch </a:t>
            </a:r>
            <a:r>
              <a:rPr lang="de-DE" b="1">
                <a:latin typeface="Franklin Gothic Book"/>
              </a:rPr>
              <a:t>positive Erfahrungen</a:t>
            </a:r>
            <a:r>
              <a:rPr lang="de-DE">
                <a:latin typeface="Franklin Gothic Book"/>
              </a:rPr>
              <a:t> </a:t>
            </a:r>
          </a:p>
          <a:p>
            <a:pPr marL="342900" indent="-342900">
              <a:spcBef>
                <a:spcPts val="800"/>
              </a:spcBef>
              <a:buFontTx/>
              <a:buChar char="-"/>
            </a:pPr>
            <a:r>
              <a:rPr lang="de-DE" b="1">
                <a:latin typeface="Franklin Gothic Book"/>
              </a:rPr>
              <a:t>Abhängigkeit</a:t>
            </a:r>
            <a:r>
              <a:rPr lang="de-DE">
                <a:latin typeface="Franklin Gothic Book"/>
              </a:rPr>
              <a:t> von </a:t>
            </a:r>
            <a:r>
              <a:rPr lang="de-DE" b="1" err="1">
                <a:latin typeface="Franklin Gothic Book"/>
              </a:rPr>
              <a:t>Berater:in</a:t>
            </a:r>
            <a:r>
              <a:rPr lang="de-DE" b="1">
                <a:latin typeface="Franklin Gothic Book"/>
              </a:rPr>
              <a:t> </a:t>
            </a:r>
            <a:r>
              <a:rPr lang="de-DE">
                <a:latin typeface="Franklin Gothic Book"/>
              </a:rPr>
              <a:t>(große Unterschiede)</a:t>
            </a:r>
          </a:p>
          <a:p>
            <a:pPr>
              <a:spcBef>
                <a:spcPts val="800"/>
              </a:spcBef>
            </a:pPr>
            <a:endParaRPr lang="de-DE" sz="1800" b="1">
              <a:latin typeface="Franklin Gothic Book"/>
            </a:endParaRPr>
          </a:p>
          <a:p>
            <a:pPr marL="342900" indent="-342900">
              <a:buFontTx/>
              <a:buChar char="-"/>
            </a:pPr>
            <a:endParaRPr lang="de-DE"/>
          </a:p>
        </p:txBody>
      </p:sp>
      <p:sp>
        <p:nvSpPr>
          <p:cNvPr id="8" name="Textplatzhalter 7">
            <a:extLst>
              <a:ext uri="{FF2B5EF4-FFF2-40B4-BE49-F238E27FC236}">
                <a16:creationId xmlns:a16="http://schemas.microsoft.com/office/drawing/2014/main" id="{C8B3B629-D6D8-AC5E-B9A8-C364B2E4B613}"/>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41EE09B5-DB47-183B-5B3A-BCD505E84640}"/>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305097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78200-E4CD-FC99-EBAE-F3825DB77F6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61ED514-8A0E-00C1-80E5-A10302C73CAC}"/>
              </a:ext>
            </a:extLst>
          </p:cNvPr>
          <p:cNvSpPr>
            <a:spLocks noGrp="1"/>
          </p:cNvSpPr>
          <p:nvPr>
            <p:ph type="title"/>
          </p:nvPr>
        </p:nvSpPr>
        <p:spPr>
          <a:xfrm>
            <a:off x="719136" y="424544"/>
            <a:ext cx="7920000" cy="1230086"/>
          </a:xfrm>
        </p:spPr>
        <p:txBody>
          <a:bodyPr/>
          <a:lstStyle/>
          <a:p>
            <a:r>
              <a:rPr lang="de-DE"/>
              <a:t>Problematiken der qualifikationsadäquaten Beschäftigung</a:t>
            </a:r>
          </a:p>
        </p:txBody>
      </p:sp>
      <p:sp>
        <p:nvSpPr>
          <p:cNvPr id="3" name="Textplatzhalter 2">
            <a:extLst>
              <a:ext uri="{FF2B5EF4-FFF2-40B4-BE49-F238E27FC236}">
                <a16:creationId xmlns:a16="http://schemas.microsoft.com/office/drawing/2014/main" id="{FD6ABF66-FEE6-F042-AAEC-88F9B8708124}"/>
              </a:ext>
            </a:extLst>
          </p:cNvPr>
          <p:cNvSpPr>
            <a:spLocks noGrp="1"/>
          </p:cNvSpPr>
          <p:nvPr>
            <p:ph type="body" sz="quarter" idx="11"/>
          </p:nvPr>
        </p:nvSpPr>
        <p:spPr>
          <a:xfrm>
            <a:off x="719137" y="1708097"/>
            <a:ext cx="7920000" cy="4706926"/>
          </a:xfrm>
        </p:spPr>
        <p:txBody>
          <a:bodyPr vert="horz" lIns="0" tIns="0" rIns="0" bIns="0" rtlCol="0" anchor="t">
            <a:noAutofit/>
          </a:bodyPr>
          <a:lstStyle/>
          <a:p>
            <a:pPr>
              <a:spcBef>
                <a:spcPts val="800"/>
              </a:spcBef>
              <a:spcAft>
                <a:spcPts val="600"/>
              </a:spcAft>
            </a:pPr>
            <a:r>
              <a:rPr lang="de-DE" sz="2200" b="1">
                <a:latin typeface="Franklin Gothic Book"/>
              </a:rPr>
              <a:t>(5) Rolle des Arbeitsmarktservice</a:t>
            </a:r>
          </a:p>
          <a:p>
            <a:pPr>
              <a:spcBef>
                <a:spcPts val="800"/>
              </a:spcBef>
            </a:pPr>
            <a:r>
              <a:rPr lang="de-DE" sz="1800">
                <a:latin typeface="Franklin Gothic Book"/>
              </a:rPr>
              <a:t>Bsp. </a:t>
            </a:r>
            <a:r>
              <a:rPr lang="de-DE" sz="1800" b="1">
                <a:latin typeface="Franklin Gothic Book"/>
              </a:rPr>
              <a:t>syrische Grundschuldirektorin</a:t>
            </a:r>
            <a:r>
              <a:rPr lang="de-DE" sz="1800">
                <a:latin typeface="Franklin Gothic Book"/>
              </a:rPr>
              <a:t>: </a:t>
            </a:r>
          </a:p>
          <a:p>
            <a:pPr>
              <a:spcBef>
                <a:spcPts val="800"/>
              </a:spcBef>
            </a:pPr>
            <a:r>
              <a:rPr lang="de-AT" sz="1800" i="1">
                <a:latin typeface="Franklin Gothic Book"/>
              </a:rPr>
              <a:t>„Da war eine Mitarbeiterin und sie war sehr arrogant. Sie hat mich so angeschaut ‚Was wollen Sie arbeiten?‘ […] Da habe ich gesagt: ‚Ich wollte jetzt nicht arbeiten. Ich lerne </a:t>
            </a:r>
            <a:r>
              <a:rPr lang="de-AT" sz="1800" b="1" i="1">
                <a:latin typeface="Franklin Gothic Book"/>
              </a:rPr>
              <a:t>Deutsch</a:t>
            </a:r>
            <a:r>
              <a:rPr lang="de-AT" sz="1800" i="1">
                <a:latin typeface="Franklin Gothic Book"/>
              </a:rPr>
              <a:t> und ich möchte […] weiter lernen, […] damit ich […] </a:t>
            </a:r>
            <a:r>
              <a:rPr lang="de-AT" sz="1800" b="1" i="1">
                <a:latin typeface="Franklin Gothic Book"/>
              </a:rPr>
              <a:t>mit meinem Studium arbeiten kann</a:t>
            </a:r>
            <a:r>
              <a:rPr lang="de-AT" sz="1800" i="1">
                <a:latin typeface="Franklin Gothic Book"/>
              </a:rPr>
              <a:t>. […] Und sie hat gemeint: ‚Frau Al-Ahmad, du kannst einen Deutschkurs bekommen, wenn du arbeitest.‘ Dann habe ich gesagt: ‚Okay, ich arbeite, aber welche Arbeit […]?‘ Dann hat sie gesagt: ‚</a:t>
            </a:r>
            <a:r>
              <a:rPr lang="de-AT" sz="1800" b="1" i="1">
                <a:latin typeface="Franklin Gothic Book"/>
              </a:rPr>
              <a:t>Ja, putzen</a:t>
            </a:r>
            <a:r>
              <a:rPr lang="de-AT" sz="1800" i="1">
                <a:latin typeface="Franklin Gothic Book"/>
              </a:rPr>
              <a:t>.‘ Dann ich:  ‚Wenn ich das Angebot nicht annehme […]?‘ – ‚Dann bist du abgemeldet von AMS.‘ Dann habe ich gesagt. ‚Okay, ich bin abgemeldet. Tschüss.‘ Dann bin ich raus. </a:t>
            </a:r>
            <a:r>
              <a:rPr lang="de-DE" sz="1800" i="1">
                <a:latin typeface="Franklin Gothic Book"/>
              </a:rPr>
              <a:t>Ich habe das privat gemacht, B1.“</a:t>
            </a:r>
            <a:r>
              <a:rPr lang="de-DE" sz="1800">
                <a:latin typeface="Franklin Gothic Book"/>
              </a:rPr>
              <a:t> </a:t>
            </a:r>
            <a:r>
              <a:rPr lang="de-AT" sz="1800">
                <a:latin typeface="Franklin Gothic Book"/>
              </a:rPr>
              <a:t>(Int_SYR_1_IP_2)</a:t>
            </a:r>
          </a:p>
          <a:p>
            <a:pPr marL="342900" indent="-342900">
              <a:spcBef>
                <a:spcPts val="800"/>
              </a:spcBef>
              <a:buFontTx/>
              <a:buChar char="-"/>
            </a:pPr>
            <a:endParaRPr lang="de-DE" sz="1800">
              <a:latin typeface="Franklin Gothic Book"/>
            </a:endParaRPr>
          </a:p>
        </p:txBody>
      </p:sp>
      <p:sp>
        <p:nvSpPr>
          <p:cNvPr id="8" name="Textplatzhalter 7">
            <a:extLst>
              <a:ext uri="{FF2B5EF4-FFF2-40B4-BE49-F238E27FC236}">
                <a16:creationId xmlns:a16="http://schemas.microsoft.com/office/drawing/2014/main" id="{6825933D-0F31-9436-7EDB-FDDD25DE28EB}"/>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EF05109A-EBBC-A220-1057-256845E04F9D}"/>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2351086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4A544-262A-CA1B-F15A-D5D8F4BCB18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86C82FF-985B-A3A4-A901-B28F8FA0984C}"/>
              </a:ext>
            </a:extLst>
          </p:cNvPr>
          <p:cNvSpPr>
            <a:spLocks noGrp="1"/>
          </p:cNvSpPr>
          <p:nvPr>
            <p:ph type="title"/>
          </p:nvPr>
        </p:nvSpPr>
        <p:spPr>
          <a:xfrm>
            <a:off x="719136" y="424544"/>
            <a:ext cx="7920000" cy="1230086"/>
          </a:xfrm>
        </p:spPr>
        <p:txBody>
          <a:bodyPr/>
          <a:lstStyle/>
          <a:p>
            <a:r>
              <a:rPr lang="de-DE"/>
              <a:t>Problematiken der qualifikationsadäquaten Beschäftigung</a:t>
            </a:r>
          </a:p>
        </p:txBody>
      </p:sp>
      <p:sp>
        <p:nvSpPr>
          <p:cNvPr id="3" name="Textplatzhalter 2">
            <a:extLst>
              <a:ext uri="{FF2B5EF4-FFF2-40B4-BE49-F238E27FC236}">
                <a16:creationId xmlns:a16="http://schemas.microsoft.com/office/drawing/2014/main" id="{0025F4E6-3132-B396-E7AF-4D82F5E3312A}"/>
              </a:ext>
            </a:extLst>
          </p:cNvPr>
          <p:cNvSpPr>
            <a:spLocks noGrp="1"/>
          </p:cNvSpPr>
          <p:nvPr>
            <p:ph type="body" sz="quarter" idx="11"/>
          </p:nvPr>
        </p:nvSpPr>
        <p:spPr>
          <a:xfrm>
            <a:off x="719136" y="1654630"/>
            <a:ext cx="7687446" cy="4609370"/>
          </a:xfrm>
        </p:spPr>
        <p:txBody>
          <a:bodyPr vert="horz" lIns="0" tIns="0" rIns="0" bIns="0" rtlCol="0" anchor="t">
            <a:noAutofit/>
          </a:bodyPr>
          <a:lstStyle/>
          <a:p>
            <a:pPr>
              <a:spcBef>
                <a:spcPts val="800"/>
              </a:spcBef>
            </a:pPr>
            <a:r>
              <a:rPr lang="de-DE" sz="2200" b="1"/>
              <a:t>(6) Schwierigkeiten bei Kinderbetreuung &amp; Wohnen</a:t>
            </a:r>
          </a:p>
          <a:p>
            <a:pPr marL="342900" indent="-342900">
              <a:spcBef>
                <a:spcPts val="800"/>
              </a:spcBef>
              <a:buFontTx/>
              <a:buChar char="-"/>
            </a:pPr>
            <a:r>
              <a:rPr lang="de-DE" sz="1800" b="1">
                <a:latin typeface="Franklin Gothic Book"/>
              </a:rPr>
              <a:t>Häufig prekäre Wohnsituation</a:t>
            </a:r>
          </a:p>
          <a:p>
            <a:pPr marL="287655" lvl="1" indent="0">
              <a:spcBef>
                <a:spcPts val="800"/>
              </a:spcBef>
              <a:buNone/>
            </a:pPr>
            <a:r>
              <a:rPr lang="de-AT" sz="1800" i="1">
                <a:latin typeface="Franklin Gothic Book"/>
              </a:rPr>
              <a:t>„Also, die Leute haben kein Einkommen, finden sehr schlechten Wohnraum. Das ist dann natürlich für eine Alleinerziehende mit Kindern noch schwieriger, und dann kommt es zu ein bisschen seltsamen Mietverträgen, und […] dieser ganze Stress führt dazu, dass die Menschen oft gar nicht bereit sind wirklich gezielt nach einer Arbeit zu gucken, weil sie noch die ganzen anderen Sachen regeln müssen.“ </a:t>
            </a:r>
            <a:r>
              <a:rPr lang="de-AT" sz="1800">
                <a:latin typeface="Franklin Gothic Book"/>
              </a:rPr>
              <a:t>(</a:t>
            </a:r>
            <a:r>
              <a:rPr lang="de-AT" sz="1800" err="1">
                <a:latin typeface="Franklin Gothic Book"/>
              </a:rPr>
              <a:t>Int_Diakonie</a:t>
            </a:r>
            <a:r>
              <a:rPr lang="de-AT" sz="1800">
                <a:latin typeface="Franklin Gothic Book"/>
              </a:rPr>
              <a:t>).</a:t>
            </a:r>
          </a:p>
          <a:p>
            <a:pPr marL="342900" indent="-342900">
              <a:spcBef>
                <a:spcPts val="800"/>
              </a:spcBef>
              <a:buFont typeface="Symbol" panose="05050102010706020507" pitchFamily="18" charset="2"/>
              <a:buChar char="-"/>
            </a:pPr>
            <a:r>
              <a:rPr lang="de-DE" sz="1800" b="1">
                <a:latin typeface="Franklin Gothic Book"/>
              </a:rPr>
              <a:t>Mangelnde Kinderbetreuung als zentrale Hürde</a:t>
            </a:r>
          </a:p>
          <a:p>
            <a:pPr marL="810900" lvl="1" indent="-342900">
              <a:spcBef>
                <a:spcPts val="800"/>
              </a:spcBef>
              <a:buFont typeface="Symbol" panose="05050102010706020507" pitchFamily="18" charset="2"/>
              <a:buChar char="-"/>
            </a:pPr>
            <a:r>
              <a:rPr lang="de-DE" sz="1800">
                <a:latin typeface="Franklin Gothic Book"/>
              </a:rPr>
              <a:t>mangelnde Unterstützung durch Partner oder familiäre Netzwerke</a:t>
            </a:r>
          </a:p>
          <a:p>
            <a:pPr marL="810900" lvl="1" indent="-342900">
              <a:spcBef>
                <a:spcPts val="800"/>
              </a:spcBef>
              <a:buFont typeface="Symbol" panose="05050102010706020507" pitchFamily="18" charset="2"/>
              <a:buChar char="-"/>
            </a:pPr>
            <a:r>
              <a:rPr lang="de-DE" sz="1800" b="1">
                <a:latin typeface="Franklin Gothic Book"/>
              </a:rPr>
              <a:t>VZ-Beschäftigung </a:t>
            </a:r>
            <a:r>
              <a:rPr lang="de-DE" sz="1800">
                <a:latin typeface="Franklin Gothic Book"/>
              </a:rPr>
              <a:t>Voraussetzung für </a:t>
            </a:r>
            <a:r>
              <a:rPr lang="de-DE" sz="1800" b="1">
                <a:latin typeface="Franklin Gothic Book"/>
              </a:rPr>
              <a:t>Ganztagesbetreuung </a:t>
            </a:r>
            <a:r>
              <a:rPr lang="de-DE" sz="1800">
                <a:latin typeface="Franklin Gothic Book"/>
              </a:rPr>
              <a:t>(Stadt Wien)</a:t>
            </a:r>
          </a:p>
          <a:p>
            <a:pPr marL="285750" indent="-285750">
              <a:spcBef>
                <a:spcPts val="800"/>
              </a:spcBef>
              <a:buFont typeface="Symbol" panose="05050102010706020507" pitchFamily="18" charset="2"/>
              <a:buChar char="-"/>
            </a:pPr>
            <a:r>
              <a:rPr lang="de-DE" sz="1800" b="1">
                <a:latin typeface="Franklin Gothic Book"/>
              </a:rPr>
              <a:t>TZ</a:t>
            </a:r>
            <a:r>
              <a:rPr lang="de-DE" sz="1800">
                <a:latin typeface="Franklin Gothic Book"/>
              </a:rPr>
              <a:t>-Arbeit häufig im </a:t>
            </a:r>
            <a:r>
              <a:rPr lang="de-DE" sz="1800" b="1">
                <a:latin typeface="Franklin Gothic Book"/>
              </a:rPr>
              <a:t>niedrigqualifizierten</a:t>
            </a:r>
            <a:r>
              <a:rPr lang="de-DE" sz="1800">
                <a:latin typeface="Franklin Gothic Book"/>
              </a:rPr>
              <a:t> Bereich</a:t>
            </a:r>
            <a:endParaRPr lang="de-DE" sz="1800"/>
          </a:p>
        </p:txBody>
      </p:sp>
    </p:spTree>
    <p:extLst>
      <p:ext uri="{BB962C8B-B14F-4D97-AF65-F5344CB8AC3E}">
        <p14:creationId xmlns:p14="http://schemas.microsoft.com/office/powerpoint/2010/main" val="2279810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CCADB-524B-C1B6-26B3-85973D806FB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5AC1052-958C-5612-1CBE-C43694786959}"/>
              </a:ext>
            </a:extLst>
          </p:cNvPr>
          <p:cNvSpPr>
            <a:spLocks noGrp="1"/>
          </p:cNvSpPr>
          <p:nvPr>
            <p:ph type="title"/>
          </p:nvPr>
        </p:nvSpPr>
        <p:spPr>
          <a:xfrm>
            <a:off x="719136" y="424544"/>
            <a:ext cx="7920000" cy="1230086"/>
          </a:xfrm>
        </p:spPr>
        <p:txBody>
          <a:bodyPr/>
          <a:lstStyle/>
          <a:p>
            <a:r>
              <a:rPr lang="de-DE"/>
              <a:t>Problematiken der qualifikationsadäquaten Beschäftigung</a:t>
            </a:r>
          </a:p>
        </p:txBody>
      </p:sp>
      <p:sp>
        <p:nvSpPr>
          <p:cNvPr id="3" name="Textplatzhalter 2">
            <a:extLst>
              <a:ext uri="{FF2B5EF4-FFF2-40B4-BE49-F238E27FC236}">
                <a16:creationId xmlns:a16="http://schemas.microsoft.com/office/drawing/2014/main" id="{5B84C4A0-893F-FE15-6C5E-AE9CF4359D1F}"/>
              </a:ext>
            </a:extLst>
          </p:cNvPr>
          <p:cNvSpPr>
            <a:spLocks noGrp="1"/>
          </p:cNvSpPr>
          <p:nvPr>
            <p:ph type="body" sz="quarter" idx="11"/>
          </p:nvPr>
        </p:nvSpPr>
        <p:spPr>
          <a:xfrm>
            <a:off x="795337" y="1774120"/>
            <a:ext cx="7920000" cy="4522286"/>
          </a:xfrm>
        </p:spPr>
        <p:txBody>
          <a:bodyPr vert="horz" lIns="0" tIns="0" rIns="0" bIns="0" rtlCol="0" anchor="t">
            <a:noAutofit/>
          </a:bodyPr>
          <a:lstStyle/>
          <a:p>
            <a:pPr>
              <a:spcBef>
                <a:spcPts val="800"/>
              </a:spcBef>
              <a:spcAft>
                <a:spcPts val="600"/>
              </a:spcAft>
            </a:pPr>
            <a:r>
              <a:rPr lang="de-DE" sz="2200" b="1">
                <a:latin typeface="Franklin Gothic Book"/>
              </a:rPr>
              <a:t>(7) Rassismus und Diskriminierung als Barrieren</a:t>
            </a:r>
          </a:p>
          <a:p>
            <a:pPr marL="342900" indent="-342900">
              <a:spcBef>
                <a:spcPts val="800"/>
              </a:spcBef>
              <a:buFontTx/>
              <a:buChar char="-"/>
            </a:pPr>
            <a:r>
              <a:rPr lang="de-AT" sz="1900" b="1">
                <a:latin typeface="Franklin Gothic Book"/>
              </a:rPr>
              <a:t>Rassismus bzw. Diskriminierung</a:t>
            </a:r>
            <a:r>
              <a:rPr lang="de-AT" sz="1900">
                <a:latin typeface="Franklin Gothic Book"/>
              </a:rPr>
              <a:t> aufgrund von Herkunft, Hautfarbe oder religiöser Bekleidung </a:t>
            </a:r>
          </a:p>
          <a:p>
            <a:pPr marL="342900" indent="-342900">
              <a:spcBef>
                <a:spcPts val="800"/>
              </a:spcBef>
              <a:buFontTx/>
              <a:buChar char="-"/>
            </a:pPr>
            <a:r>
              <a:rPr lang="de-AT" sz="1900">
                <a:latin typeface="Franklin Gothic Book"/>
              </a:rPr>
              <a:t>Besonders betroffen: Frauen </a:t>
            </a:r>
            <a:r>
              <a:rPr lang="de-AT" sz="1900" b="1">
                <a:latin typeface="Franklin Gothic Book"/>
              </a:rPr>
              <a:t>mit Kopftuch </a:t>
            </a:r>
            <a:r>
              <a:rPr lang="de-AT" sz="1900">
                <a:latin typeface="Franklin Gothic Book"/>
              </a:rPr>
              <a:t>in sichtbaren Berufsfeldern (Gastronomie, Pflege, Bildung)</a:t>
            </a:r>
          </a:p>
          <a:p>
            <a:pPr marL="287655" lvl="1" indent="0">
              <a:spcBef>
                <a:spcPts val="800"/>
              </a:spcBef>
              <a:buNone/>
            </a:pPr>
            <a:r>
              <a:rPr lang="de-AT" sz="1900" i="1">
                <a:latin typeface="Franklin Gothic Book"/>
              </a:rPr>
              <a:t>„</a:t>
            </a:r>
            <a:r>
              <a:rPr lang="de-DE" sz="1900" i="1">
                <a:latin typeface="Franklin Gothic Book"/>
              </a:rPr>
              <a:t>Viele wollen halt dann doch lieber, von einer weißen Person gepflegt werden, das ist leider so.” </a:t>
            </a:r>
            <a:r>
              <a:rPr lang="de-DE" sz="1900">
                <a:latin typeface="Franklin Gothic Book"/>
              </a:rPr>
              <a:t>(</a:t>
            </a:r>
            <a:r>
              <a:rPr lang="de-DE" sz="1900" err="1">
                <a:latin typeface="Franklin Gothic Book"/>
              </a:rPr>
              <a:t>Int_Tralalobe</a:t>
            </a:r>
            <a:r>
              <a:rPr lang="de-DE" sz="1900">
                <a:latin typeface="Franklin Gothic Book"/>
              </a:rPr>
              <a:t>).</a:t>
            </a:r>
          </a:p>
          <a:p>
            <a:pPr marL="342900" indent="-342900">
              <a:spcBef>
                <a:spcPts val="800"/>
              </a:spcBef>
              <a:buFontTx/>
              <a:buChar char="-"/>
            </a:pPr>
            <a:r>
              <a:rPr lang="de-DE" sz="1900">
                <a:latin typeface="Franklin Gothic Book"/>
              </a:rPr>
              <a:t>Druck der </a:t>
            </a:r>
            <a:r>
              <a:rPr lang="de-DE" sz="1900" b="1">
                <a:latin typeface="Franklin Gothic Book"/>
              </a:rPr>
              <a:t>Anpassung an normative Erwartungen </a:t>
            </a:r>
            <a:r>
              <a:rPr lang="de-DE" sz="1900">
                <a:latin typeface="Franklin Gothic Book"/>
              </a:rPr>
              <a:t>z.B. bei Bewerbungen (Kleidung, Auftreten, Körpersprache)</a:t>
            </a:r>
          </a:p>
          <a:p>
            <a:pPr marL="342900" indent="-342900">
              <a:buFontTx/>
              <a:buChar char="-"/>
            </a:pPr>
            <a:endParaRPr lang="de-AT">
              <a:latin typeface="Franklin Gothic Book"/>
            </a:endParaRPr>
          </a:p>
          <a:p>
            <a:endParaRPr lang="de-DE">
              <a:latin typeface="Franklin Gothic Book"/>
            </a:endParaRPr>
          </a:p>
        </p:txBody>
      </p:sp>
      <p:sp>
        <p:nvSpPr>
          <p:cNvPr id="8" name="Textplatzhalter 7">
            <a:extLst>
              <a:ext uri="{FF2B5EF4-FFF2-40B4-BE49-F238E27FC236}">
                <a16:creationId xmlns:a16="http://schemas.microsoft.com/office/drawing/2014/main" id="{C7D0D5D7-D636-BF2C-7DDD-271A64F836B3}"/>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35CD8884-E82B-F6E0-686B-D0FFF330604D}"/>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2155754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9592A5-9D0D-4C3D-A9CC-EC7D1F7AB6DB}"/>
              </a:ext>
            </a:extLst>
          </p:cNvPr>
          <p:cNvSpPr>
            <a:spLocks noGrp="1"/>
          </p:cNvSpPr>
          <p:nvPr>
            <p:ph type="title"/>
          </p:nvPr>
        </p:nvSpPr>
        <p:spPr>
          <a:xfrm>
            <a:off x="719136" y="301613"/>
            <a:ext cx="7920000" cy="534129"/>
          </a:xfrm>
        </p:spPr>
        <p:txBody>
          <a:bodyPr/>
          <a:lstStyle/>
          <a:p>
            <a:r>
              <a:rPr lang="de-DE" b="1"/>
              <a:t>Inhalt</a:t>
            </a:r>
          </a:p>
        </p:txBody>
      </p:sp>
      <p:sp>
        <p:nvSpPr>
          <p:cNvPr id="3" name="Textplatzhalter 2">
            <a:extLst>
              <a:ext uri="{FF2B5EF4-FFF2-40B4-BE49-F238E27FC236}">
                <a16:creationId xmlns:a16="http://schemas.microsoft.com/office/drawing/2014/main" id="{1A86493D-9DD0-45B9-881F-8428C4611155}"/>
              </a:ext>
            </a:extLst>
          </p:cNvPr>
          <p:cNvSpPr>
            <a:spLocks noGrp="1"/>
          </p:cNvSpPr>
          <p:nvPr>
            <p:ph type="body" sz="quarter" idx="10"/>
          </p:nvPr>
        </p:nvSpPr>
        <p:spPr>
          <a:xfrm>
            <a:off x="719137" y="983226"/>
            <a:ext cx="8076520" cy="5268976"/>
          </a:xfrm>
        </p:spPr>
        <p:txBody>
          <a:bodyPr vert="horz" lIns="0" tIns="0" rIns="0" bIns="0" rtlCol="0" anchor="t">
            <a:noAutofit/>
          </a:bodyPr>
          <a:lstStyle/>
          <a:p>
            <a:pPr marL="287655" indent="-287655">
              <a:spcBef>
                <a:spcPts val="400"/>
              </a:spcBef>
              <a:defRPr/>
            </a:pPr>
            <a:r>
              <a:rPr lang="de-DE" sz="2000" b="1">
                <a:latin typeface="Franklin Gothic Book"/>
              </a:rPr>
              <a:t>Ziele der Studie</a:t>
            </a:r>
          </a:p>
          <a:p>
            <a:pPr marL="287655" indent="-287655">
              <a:spcBef>
                <a:spcPts val="400"/>
              </a:spcBef>
              <a:defRPr/>
            </a:pPr>
            <a:r>
              <a:rPr lang="de-DE" sz="2000" b="1">
                <a:latin typeface="Franklin Gothic Book"/>
              </a:rPr>
              <a:t>Forschungsfragen, empirische Vorgehensweise &amp; Interviewsample</a:t>
            </a:r>
          </a:p>
          <a:p>
            <a:pPr marL="287655" indent="-287655">
              <a:spcBef>
                <a:spcPts val="400"/>
              </a:spcBef>
              <a:defRPr/>
            </a:pPr>
            <a:r>
              <a:rPr lang="de-DE" sz="2000" b="1">
                <a:latin typeface="Franklin Gothic Book"/>
              </a:rPr>
              <a:t>Ergebnisse der Interviews mit </a:t>
            </a:r>
            <a:r>
              <a:rPr lang="de-DE" sz="2000" b="1" err="1">
                <a:latin typeface="Franklin Gothic Book"/>
              </a:rPr>
              <a:t>Expert:innen</a:t>
            </a:r>
            <a:r>
              <a:rPr lang="de-DE" sz="2000" b="1">
                <a:latin typeface="Franklin Gothic Book"/>
              </a:rPr>
              <a:t> und Geflüchteten</a:t>
            </a:r>
            <a:br>
              <a:rPr lang="de-DE" sz="1800" b="1">
                <a:latin typeface="Franklin Gothic Book"/>
              </a:rPr>
            </a:br>
            <a:r>
              <a:rPr lang="de-DE" sz="1800" b="1">
                <a:latin typeface="Franklin Gothic Book"/>
              </a:rPr>
              <a:t>* </a:t>
            </a:r>
            <a:r>
              <a:rPr lang="de-DE" sz="1800">
                <a:latin typeface="Franklin Gothic Book"/>
              </a:rPr>
              <a:t>Problematiken der qualifikationsadäquaten Beschäftigung</a:t>
            </a:r>
          </a:p>
          <a:p>
            <a:pPr marL="179705" lvl="1" indent="0">
              <a:spcBef>
                <a:spcPts val="400"/>
              </a:spcBef>
              <a:buNone/>
              <a:defRPr/>
            </a:pPr>
            <a:r>
              <a:rPr lang="de-DE" sz="800">
                <a:latin typeface="Franklin Gothic Book"/>
              </a:rPr>
              <a:t>	</a:t>
            </a:r>
            <a:r>
              <a:rPr lang="de-DE" sz="1400">
                <a:latin typeface="Franklin Gothic Book"/>
              </a:rPr>
              <a:t>*Aufenthaltsstatus &amp; finanzielle Absicherung, *Anerkennung &amp; Bewertung von 	Qualifikationen, *Rolle von Unternehmen, *Rolle des AMS, *Schwierigkeiten bei 	Kinderbetreuung &amp; Wohnen, *Rassismus &amp; Diskriminierung, *Psychosoziale Faktoren</a:t>
            </a:r>
            <a:endParaRPr lang="de-DE" sz="1400"/>
          </a:p>
          <a:p>
            <a:pPr marL="0" indent="0">
              <a:spcBef>
                <a:spcPts val="400"/>
              </a:spcBef>
              <a:buNone/>
              <a:defRPr/>
            </a:pPr>
            <a:r>
              <a:rPr lang="de-DE" sz="1800">
                <a:latin typeface="Franklin Gothic Book"/>
              </a:rPr>
              <a:t> * </a:t>
            </a:r>
            <a:r>
              <a:rPr lang="de-DE" sz="1800" err="1">
                <a:latin typeface="Franklin Gothic Book"/>
              </a:rPr>
              <a:t>Good</a:t>
            </a:r>
            <a:r>
              <a:rPr lang="de-DE" sz="1800">
                <a:latin typeface="Franklin Gothic Book"/>
              </a:rPr>
              <a:t> Practice Beispiele</a:t>
            </a:r>
            <a:endParaRPr lang="de-DE"/>
          </a:p>
          <a:p>
            <a:pPr marL="287655" indent="-287655">
              <a:spcBef>
                <a:spcPts val="400"/>
              </a:spcBef>
              <a:defRPr/>
            </a:pPr>
            <a:r>
              <a:rPr lang="de-DE" sz="2000" b="1">
                <a:latin typeface="Franklin Gothic Book"/>
              </a:rPr>
              <a:t>Ergebnisse der Interviews mit </a:t>
            </a:r>
            <a:r>
              <a:rPr lang="de-DE" sz="2000" b="1" err="1">
                <a:latin typeface="Franklin Gothic Book"/>
              </a:rPr>
              <a:t>Unternehmensvertreter:innen</a:t>
            </a:r>
            <a:br>
              <a:rPr lang="de-DE" sz="2000" b="1">
                <a:latin typeface="Franklin Gothic Book"/>
              </a:rPr>
            </a:br>
            <a:r>
              <a:rPr lang="de-DE" sz="2000">
                <a:latin typeface="Franklin Gothic Book"/>
              </a:rPr>
              <a:t>*</a:t>
            </a:r>
            <a:r>
              <a:rPr lang="de-DE" sz="2000" b="1">
                <a:latin typeface="Franklin Gothic Book"/>
              </a:rPr>
              <a:t> </a:t>
            </a:r>
            <a:r>
              <a:rPr lang="de-DE" sz="2000">
                <a:latin typeface="Franklin Gothic Book"/>
              </a:rPr>
              <a:t>Prävalenz, Motivation und Wege in qualifizierte Beschäftigung</a:t>
            </a:r>
            <a:br>
              <a:rPr lang="de-DE" sz="2000">
                <a:latin typeface="Franklin Gothic Book"/>
              </a:rPr>
            </a:br>
            <a:r>
              <a:rPr lang="de-DE" sz="2000">
                <a:latin typeface="Franklin Gothic Book"/>
              </a:rPr>
              <a:t>* Hindernisse</a:t>
            </a:r>
            <a:br>
              <a:rPr lang="de-DE" sz="2000">
                <a:latin typeface="Franklin Gothic Book"/>
              </a:rPr>
            </a:br>
            <a:r>
              <a:rPr lang="de-DE" sz="2000">
                <a:latin typeface="Franklin Gothic Book"/>
              </a:rPr>
              <a:t>* Wünsche aus Unternehmenssicht</a:t>
            </a:r>
            <a:endParaRPr lang="de-DE" sz="2000"/>
          </a:p>
          <a:p>
            <a:pPr marL="287655" indent="-287655">
              <a:spcBef>
                <a:spcPts val="400"/>
              </a:spcBef>
              <a:defRPr/>
            </a:pPr>
            <a:r>
              <a:rPr lang="de-DE" sz="2000" b="1">
                <a:latin typeface="Franklin Gothic Book"/>
              </a:rPr>
              <a:t>Handlungsempfehlungen </a:t>
            </a:r>
            <a:endParaRPr lang="de-DE" sz="2000" b="1"/>
          </a:p>
          <a:p>
            <a:pPr marL="287655" indent="-287655">
              <a:spcBef>
                <a:spcPts val="400"/>
              </a:spcBef>
              <a:defRPr/>
            </a:pPr>
            <a:r>
              <a:rPr lang="de-DE" sz="2000" b="1">
                <a:latin typeface="Franklin Gothic Book"/>
              </a:rPr>
              <a:t>Resümee</a:t>
            </a:r>
            <a:endParaRPr lang="de-DE" sz="2000"/>
          </a:p>
          <a:p>
            <a:pPr marL="287655" indent="-287655">
              <a:spcBef>
                <a:spcPts val="400"/>
              </a:spcBef>
              <a:defRPr/>
            </a:pPr>
            <a:r>
              <a:rPr lang="de-DE" sz="2000" b="1">
                <a:latin typeface="Franklin Gothic Book"/>
              </a:rPr>
              <a:t>Fragen, Diskussion</a:t>
            </a:r>
            <a:endParaRPr lang="de-DE" sz="2000"/>
          </a:p>
          <a:p>
            <a:pPr>
              <a:spcBef>
                <a:spcPts val="1200"/>
              </a:spcBef>
              <a:defRPr/>
            </a:pPr>
            <a:endParaRPr lang="de-DE"/>
          </a:p>
        </p:txBody>
      </p:sp>
      <p:sp>
        <p:nvSpPr>
          <p:cNvPr id="4" name="Textplatzhalter 3">
            <a:extLst>
              <a:ext uri="{FF2B5EF4-FFF2-40B4-BE49-F238E27FC236}">
                <a16:creationId xmlns:a16="http://schemas.microsoft.com/office/drawing/2014/main" id="{FD5C5E6D-04ED-43C7-86D6-F2479EA3C624}"/>
              </a:ext>
            </a:extLst>
          </p:cNvPr>
          <p:cNvSpPr>
            <a:spLocks noGrp="1"/>
          </p:cNvSpPr>
          <p:nvPr>
            <p:ph type="body" sz="quarter" idx="11"/>
          </p:nvPr>
        </p:nvSpPr>
        <p:spPr/>
        <p:txBody>
          <a:bodyPr/>
          <a:lstStyle/>
          <a:p>
            <a:endParaRPr lang="de-DE"/>
          </a:p>
        </p:txBody>
      </p:sp>
      <p:sp>
        <p:nvSpPr>
          <p:cNvPr id="5" name="Textplatzhalter 4">
            <a:extLst>
              <a:ext uri="{FF2B5EF4-FFF2-40B4-BE49-F238E27FC236}">
                <a16:creationId xmlns:a16="http://schemas.microsoft.com/office/drawing/2014/main" id="{EA988D51-AA91-44F8-B8D6-2DEDE9C29544}"/>
              </a:ext>
            </a:extLst>
          </p:cNvPr>
          <p:cNvSpPr>
            <a:spLocks noGrp="1"/>
          </p:cNvSpPr>
          <p:nvPr>
            <p:ph type="body" sz="quarter" idx="13"/>
          </p:nvPr>
        </p:nvSpPr>
        <p:spPr/>
        <p:txBody>
          <a:bodyPr/>
          <a:lstStyle/>
          <a:p>
            <a:endParaRPr lang="de-DE"/>
          </a:p>
        </p:txBody>
      </p:sp>
    </p:spTree>
    <p:extLst>
      <p:ext uri="{BB962C8B-B14F-4D97-AF65-F5344CB8AC3E}">
        <p14:creationId xmlns:p14="http://schemas.microsoft.com/office/powerpoint/2010/main" val="3422617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8BFA2-9C25-09FD-2A9B-2493535A506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CE14CA9-6DBE-E5E8-7E6D-764DDB7F26DF}"/>
              </a:ext>
            </a:extLst>
          </p:cNvPr>
          <p:cNvSpPr>
            <a:spLocks noGrp="1"/>
          </p:cNvSpPr>
          <p:nvPr>
            <p:ph type="title"/>
          </p:nvPr>
        </p:nvSpPr>
        <p:spPr>
          <a:xfrm>
            <a:off x="719136" y="301614"/>
            <a:ext cx="7920000" cy="947084"/>
          </a:xfrm>
        </p:spPr>
        <p:txBody>
          <a:bodyPr/>
          <a:lstStyle/>
          <a:p>
            <a:r>
              <a:rPr lang="de-DE"/>
              <a:t>Problematiken der qualifikationsadäquaten Beschäftigung</a:t>
            </a:r>
          </a:p>
        </p:txBody>
      </p:sp>
      <p:sp>
        <p:nvSpPr>
          <p:cNvPr id="3" name="Textplatzhalter 2">
            <a:extLst>
              <a:ext uri="{FF2B5EF4-FFF2-40B4-BE49-F238E27FC236}">
                <a16:creationId xmlns:a16="http://schemas.microsoft.com/office/drawing/2014/main" id="{076D6D90-6777-5428-2466-357341095741}"/>
              </a:ext>
            </a:extLst>
          </p:cNvPr>
          <p:cNvSpPr>
            <a:spLocks noGrp="1"/>
          </p:cNvSpPr>
          <p:nvPr>
            <p:ph type="body" sz="quarter" idx="11"/>
          </p:nvPr>
        </p:nvSpPr>
        <p:spPr>
          <a:xfrm>
            <a:off x="719137" y="1327355"/>
            <a:ext cx="7920000" cy="4936645"/>
          </a:xfrm>
        </p:spPr>
        <p:txBody>
          <a:bodyPr vert="horz" lIns="0" tIns="0" rIns="0" bIns="0" rtlCol="0" anchor="t">
            <a:noAutofit/>
          </a:bodyPr>
          <a:lstStyle/>
          <a:p>
            <a:pPr>
              <a:spcBef>
                <a:spcPts val="800"/>
              </a:spcBef>
            </a:pPr>
            <a:r>
              <a:rPr lang="de-DE" sz="2200" b="1">
                <a:latin typeface="Franklin Gothic Book"/>
              </a:rPr>
              <a:t>(8) </a:t>
            </a:r>
            <a:r>
              <a:rPr lang="de-AT" sz="2200" b="1">
                <a:latin typeface="Franklin Gothic Book"/>
              </a:rPr>
              <a:t>Psychosoziale Faktoren</a:t>
            </a:r>
          </a:p>
          <a:p>
            <a:pPr marL="342900" indent="-342900">
              <a:spcBef>
                <a:spcPts val="800"/>
              </a:spcBef>
              <a:buFontTx/>
              <a:buChar char="-"/>
            </a:pPr>
            <a:r>
              <a:rPr lang="de-DE" sz="1800" b="1">
                <a:latin typeface="Franklin Gothic Book"/>
              </a:rPr>
              <a:t>Frustration durch Statusverlust </a:t>
            </a:r>
            <a:r>
              <a:rPr lang="de-DE" sz="1800">
                <a:latin typeface="Franklin Gothic Book"/>
              </a:rPr>
              <a:t>(insbesondere bei Männern)</a:t>
            </a:r>
            <a:endParaRPr lang="de-DE" sz="1800"/>
          </a:p>
          <a:p>
            <a:pPr marL="287655" lvl="1" indent="0">
              <a:spcBef>
                <a:spcPts val="800"/>
              </a:spcBef>
              <a:buNone/>
            </a:pPr>
            <a:r>
              <a:rPr lang="de-AT" sz="1700" i="1">
                <a:latin typeface="Franklin Gothic Book"/>
              </a:rPr>
              <a:t>„Also aus der Erfahrung [in der Beratung] habe ich erlebt, dass es für viele Männer vor allem so eine </a:t>
            </a:r>
            <a:r>
              <a:rPr lang="de-AT" sz="1700" b="1" i="1">
                <a:latin typeface="Franklin Gothic Book"/>
              </a:rPr>
              <a:t>Art Schock </a:t>
            </a:r>
            <a:r>
              <a:rPr lang="de-AT" sz="1700" i="1">
                <a:latin typeface="Franklin Gothic Book"/>
              </a:rPr>
              <a:t>war, hierher zu kommen und ihre Position zu verlieren. Gerade bei syrischen Männern […], die sehr gut ausgebildet sind, Leitungspositionen hatten […] also irgendwie eine Position hatten, wo sie sehr anerkannt waren, und dann </a:t>
            </a:r>
            <a:r>
              <a:rPr lang="de-AT" sz="1700" b="1" i="1">
                <a:latin typeface="Franklin Gothic Book"/>
              </a:rPr>
              <a:t>hier bei null anfangen </a:t>
            </a:r>
            <a:r>
              <a:rPr lang="de-AT" sz="1700" i="1">
                <a:latin typeface="Franklin Gothic Book"/>
              </a:rPr>
              <a:t>mussten.“ </a:t>
            </a:r>
            <a:r>
              <a:rPr lang="de-AT" sz="1700">
                <a:latin typeface="Franklin Gothic Book"/>
              </a:rPr>
              <a:t>(</a:t>
            </a:r>
            <a:r>
              <a:rPr lang="de-AT" sz="1700" err="1">
                <a:latin typeface="Franklin Gothic Book"/>
              </a:rPr>
              <a:t>Int_Diakonie</a:t>
            </a:r>
            <a:r>
              <a:rPr lang="de-AT" sz="1700">
                <a:latin typeface="Franklin Gothic Book"/>
              </a:rPr>
              <a:t>)</a:t>
            </a:r>
            <a:endParaRPr lang="de-DE" sz="1700"/>
          </a:p>
          <a:p>
            <a:pPr marL="342900" indent="-342900">
              <a:spcBef>
                <a:spcPts val="800"/>
              </a:spcBef>
              <a:buFontTx/>
              <a:buChar char="-"/>
            </a:pPr>
            <a:r>
              <a:rPr lang="de-DE" sz="1800" b="1">
                <a:latin typeface="Franklin Gothic Book"/>
              </a:rPr>
              <a:t>Geringes Selbstvertrauen </a:t>
            </a:r>
            <a:r>
              <a:rPr lang="de-DE" sz="1800">
                <a:latin typeface="Franklin Gothic Book"/>
              </a:rPr>
              <a:t>(insbesondere bei Frauen)</a:t>
            </a:r>
          </a:p>
          <a:p>
            <a:pPr marL="342900" indent="-342900">
              <a:spcBef>
                <a:spcPts val="800"/>
              </a:spcBef>
              <a:buFontTx/>
              <a:buChar char="-"/>
            </a:pPr>
            <a:r>
              <a:rPr lang="de-DE" sz="1800" b="1">
                <a:latin typeface="Franklin Gothic Book"/>
              </a:rPr>
              <a:t>Hoch qualifizierte Frauen </a:t>
            </a:r>
            <a:r>
              <a:rPr lang="de-DE" sz="1800">
                <a:latin typeface="Franklin Gothic Book"/>
              </a:rPr>
              <a:t>oft weniger bereit, Tätigkeiten unterhalb ihres Ausbildungsniveaus anzunehmen </a:t>
            </a:r>
            <a:r>
              <a:rPr lang="de-DE" sz="1800">
                <a:latin typeface="Franklin Gothic Book"/>
                <a:sym typeface="Wingdings" panose="05000000000000000000" pitchFamily="2" charset="2"/>
              </a:rPr>
              <a:t> Ausweichen auf</a:t>
            </a:r>
            <a:r>
              <a:rPr lang="de-DE" sz="1800">
                <a:latin typeface="Franklin Gothic Book"/>
              </a:rPr>
              <a:t> andere Optionen (z.B. Kinderbetreuung) (</a:t>
            </a:r>
            <a:r>
              <a:rPr lang="de-DE" sz="1800" err="1">
                <a:latin typeface="Franklin Gothic Book"/>
              </a:rPr>
              <a:t>Int_ABZ</a:t>
            </a:r>
            <a:r>
              <a:rPr lang="de-DE" sz="1800">
                <a:latin typeface="Franklin Gothic Book"/>
              </a:rPr>
              <a:t>*)</a:t>
            </a:r>
          </a:p>
          <a:p>
            <a:pPr marL="342900" indent="-342900">
              <a:spcBef>
                <a:spcPts val="800"/>
              </a:spcBef>
              <a:buFontTx/>
              <a:buChar char="-"/>
            </a:pPr>
            <a:r>
              <a:rPr lang="de-AT" sz="1800" b="1">
                <a:latin typeface="Franklin Gothic Book"/>
              </a:rPr>
              <a:t>Traumatisierungen </a:t>
            </a:r>
            <a:r>
              <a:rPr lang="de-AT" sz="1800">
                <a:latin typeface="Franklin Gothic Book"/>
              </a:rPr>
              <a:t>durch Krieg und Flucht behindern Arbeitsplatzsuche </a:t>
            </a:r>
          </a:p>
          <a:p>
            <a:pPr marL="342900" indent="-342900">
              <a:spcBef>
                <a:spcPts val="800"/>
              </a:spcBef>
              <a:buFontTx/>
              <a:buChar char="-"/>
            </a:pPr>
            <a:r>
              <a:rPr lang="de-AT" sz="1800">
                <a:latin typeface="Franklin Gothic Book"/>
              </a:rPr>
              <a:t>Dilemma zwischen </a:t>
            </a:r>
            <a:r>
              <a:rPr lang="de-AT" sz="1800" b="1">
                <a:latin typeface="Franklin Gothic Book"/>
              </a:rPr>
              <a:t>Perspektivlosigkeit</a:t>
            </a:r>
            <a:r>
              <a:rPr lang="de-AT" sz="1800">
                <a:latin typeface="Franklin Gothic Book"/>
              </a:rPr>
              <a:t> im Aufnahmeland und der </a:t>
            </a:r>
            <a:r>
              <a:rPr lang="de-AT" sz="1800" b="1">
                <a:latin typeface="Franklin Gothic Book"/>
              </a:rPr>
              <a:t>Unmöglichkeit einer Rückkehr </a:t>
            </a:r>
            <a:r>
              <a:rPr lang="de-AT" sz="1800">
                <a:latin typeface="Franklin Gothic Book"/>
              </a:rPr>
              <a:t>in (ein vom Krieg gezeichnetes) Heimatland</a:t>
            </a:r>
          </a:p>
          <a:p>
            <a:pPr marL="342900" indent="-342900">
              <a:buFontTx/>
              <a:buChar char="-"/>
            </a:pPr>
            <a:endParaRPr lang="de-DE" sz="1800"/>
          </a:p>
        </p:txBody>
      </p:sp>
      <p:sp>
        <p:nvSpPr>
          <p:cNvPr id="8" name="Textplatzhalter 7">
            <a:extLst>
              <a:ext uri="{FF2B5EF4-FFF2-40B4-BE49-F238E27FC236}">
                <a16:creationId xmlns:a16="http://schemas.microsoft.com/office/drawing/2014/main" id="{CB1417CF-2E9B-5C36-D857-940CBDDD28F6}"/>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12B1A7CE-0A7F-F657-AEC1-C3B8B3900170}"/>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5950513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2F1CB-4539-0071-E040-E2004DC4354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B72F197-6614-DC59-EB98-B56F09BE1413}"/>
              </a:ext>
            </a:extLst>
          </p:cNvPr>
          <p:cNvSpPr>
            <a:spLocks noGrp="1"/>
          </p:cNvSpPr>
          <p:nvPr>
            <p:ph type="title"/>
          </p:nvPr>
        </p:nvSpPr>
        <p:spPr>
          <a:xfrm>
            <a:off x="719136" y="594000"/>
            <a:ext cx="7920000" cy="622153"/>
          </a:xfrm>
        </p:spPr>
        <p:txBody>
          <a:bodyPr/>
          <a:lstStyle/>
          <a:p>
            <a:r>
              <a:rPr lang="de-DE" err="1">
                <a:latin typeface="Franklin Gothic Demi"/>
              </a:rPr>
              <a:t>Good</a:t>
            </a:r>
            <a:r>
              <a:rPr lang="de-DE">
                <a:latin typeface="Franklin Gothic Demi"/>
              </a:rPr>
              <a:t> Practice Beispiele</a:t>
            </a:r>
          </a:p>
        </p:txBody>
      </p:sp>
      <p:sp>
        <p:nvSpPr>
          <p:cNvPr id="3" name="Textplatzhalter 2">
            <a:extLst>
              <a:ext uri="{FF2B5EF4-FFF2-40B4-BE49-F238E27FC236}">
                <a16:creationId xmlns:a16="http://schemas.microsoft.com/office/drawing/2014/main" id="{AB8A78A7-C453-3A82-4025-4DC335359E77}"/>
              </a:ext>
            </a:extLst>
          </p:cNvPr>
          <p:cNvSpPr>
            <a:spLocks noGrp="1"/>
          </p:cNvSpPr>
          <p:nvPr>
            <p:ph type="body" sz="quarter" idx="11"/>
          </p:nvPr>
        </p:nvSpPr>
        <p:spPr>
          <a:xfrm>
            <a:off x="719137" y="1325880"/>
            <a:ext cx="7920000" cy="4938120"/>
          </a:xfrm>
        </p:spPr>
        <p:txBody>
          <a:bodyPr vert="horz" lIns="0" tIns="0" rIns="0" bIns="0" rtlCol="0" anchor="t">
            <a:noAutofit/>
          </a:bodyPr>
          <a:lstStyle/>
          <a:p>
            <a:pPr marL="342900" indent="-342900">
              <a:spcBef>
                <a:spcPts val="900"/>
              </a:spcBef>
              <a:buFontTx/>
              <a:buChar char="-"/>
            </a:pPr>
            <a:r>
              <a:rPr lang="de-DE" sz="1800" b="1">
                <a:latin typeface="Franklin Gothic Book"/>
              </a:rPr>
              <a:t>Direkte Vermittlungsprojekte („Hands-on“) </a:t>
            </a:r>
            <a:r>
              <a:rPr lang="de-DE" sz="1800">
                <a:latin typeface="Franklin Gothic Book"/>
              </a:rPr>
              <a:t>von Geflüchteten mit Unternehmen</a:t>
            </a:r>
          </a:p>
          <a:p>
            <a:pPr marL="342900" indent="-342900">
              <a:spcBef>
                <a:spcPts val="900"/>
              </a:spcBef>
              <a:buFontTx/>
              <a:buChar char="-"/>
            </a:pPr>
            <a:r>
              <a:rPr lang="de-DE" sz="1800" b="1">
                <a:latin typeface="Franklin Gothic Book"/>
              </a:rPr>
              <a:t>Mentoring-Programme</a:t>
            </a:r>
            <a:r>
              <a:rPr lang="de-DE" sz="1800">
                <a:latin typeface="Franklin Gothic Book"/>
              </a:rPr>
              <a:t> für </a:t>
            </a:r>
            <a:r>
              <a:rPr lang="de-DE" sz="1800" err="1">
                <a:latin typeface="Franklin Gothic Book"/>
              </a:rPr>
              <a:t>Migrant:innen</a:t>
            </a:r>
            <a:r>
              <a:rPr lang="de-DE" sz="1800">
                <a:latin typeface="Franklin Gothic Book"/>
              </a:rPr>
              <a:t> als gute Vorbereitung für Jobsuche, Aufbau von Netzwerken &amp; Vermittlung Grundlagen Arbeitsmarkt Ö</a:t>
            </a:r>
          </a:p>
          <a:p>
            <a:pPr marL="342900" indent="-342900">
              <a:spcBef>
                <a:spcPts val="900"/>
              </a:spcBef>
              <a:buFontTx/>
              <a:buChar char="-"/>
            </a:pPr>
            <a:r>
              <a:rPr lang="de-DE" sz="1800" b="1">
                <a:latin typeface="Franklin Gothic Book"/>
              </a:rPr>
              <a:t>Arbeitstrainings</a:t>
            </a:r>
            <a:r>
              <a:rPr lang="de-DE" sz="1800">
                <a:latin typeface="Franklin Gothic Book"/>
              </a:rPr>
              <a:t> ermöglichen praktische Einblicke in Arbeit(</a:t>
            </a:r>
            <a:r>
              <a:rPr lang="de-DE" sz="1800" err="1">
                <a:latin typeface="Franklin Gothic Book"/>
              </a:rPr>
              <a:t>skultur</a:t>
            </a:r>
            <a:r>
              <a:rPr lang="de-DE" sz="1800">
                <a:latin typeface="Franklin Gothic Book"/>
              </a:rPr>
              <a:t>)</a:t>
            </a:r>
          </a:p>
          <a:p>
            <a:pPr marL="342900" indent="-342900">
              <a:spcBef>
                <a:spcPts val="900"/>
              </a:spcBef>
              <a:buFontTx/>
              <a:buChar char="-"/>
            </a:pPr>
            <a:r>
              <a:rPr lang="de-DE" sz="1800" b="1">
                <a:latin typeface="Franklin Gothic Book"/>
              </a:rPr>
              <a:t>Integrative Konzepte</a:t>
            </a:r>
            <a:r>
              <a:rPr lang="de-DE" sz="1800">
                <a:latin typeface="Franklin Gothic Book"/>
              </a:rPr>
              <a:t>: Verzahnung Sprach- und Berufsausbildung sowie sozialarbeiterische Begleitung (z.B. </a:t>
            </a:r>
            <a:r>
              <a:rPr lang="de-DE" sz="1800" err="1">
                <a:latin typeface="Franklin Gothic Book"/>
              </a:rPr>
              <a:t>Tralalobe</a:t>
            </a:r>
            <a:r>
              <a:rPr lang="de-DE" sz="1800">
                <a:latin typeface="Franklin Gothic Book"/>
              </a:rPr>
              <a:t>, Heimhilfen)</a:t>
            </a:r>
          </a:p>
          <a:p>
            <a:pPr marL="342900" indent="-342900">
              <a:spcBef>
                <a:spcPts val="900"/>
              </a:spcBef>
              <a:buFontTx/>
              <a:buChar char="-"/>
            </a:pPr>
            <a:r>
              <a:rPr lang="de-DE" sz="1800">
                <a:latin typeface="Franklin Gothic Book"/>
              </a:rPr>
              <a:t>Spezifische </a:t>
            </a:r>
            <a:r>
              <a:rPr lang="de-DE" sz="1800" b="1">
                <a:latin typeface="Franklin Gothic Book"/>
              </a:rPr>
              <a:t>Programme für geflüchtete Frauen </a:t>
            </a:r>
            <a:r>
              <a:rPr lang="de-DE" sz="1800">
                <a:latin typeface="Franklin Gothic Book"/>
              </a:rPr>
              <a:t>(ABZ*Austria, früher Kompetenzchecks, Startraum)</a:t>
            </a:r>
          </a:p>
          <a:p>
            <a:pPr marL="342900" indent="-342900">
              <a:spcBef>
                <a:spcPts val="900"/>
              </a:spcBef>
              <a:buFontTx/>
              <a:buChar char="-"/>
            </a:pPr>
            <a:r>
              <a:rPr lang="de-DE" sz="1800">
                <a:latin typeface="Franklin Gothic Book"/>
              </a:rPr>
              <a:t>Erstellung individueller </a:t>
            </a:r>
            <a:r>
              <a:rPr lang="de-DE" sz="1800" b="1">
                <a:latin typeface="Franklin Gothic Book"/>
              </a:rPr>
              <a:t>Bildungspläne</a:t>
            </a:r>
            <a:r>
              <a:rPr lang="de-DE" sz="1800">
                <a:latin typeface="Franklin Gothic Book"/>
              </a:rPr>
              <a:t> (z.B. Check In Plus)</a:t>
            </a:r>
          </a:p>
          <a:p>
            <a:pPr marL="342900" indent="-342900">
              <a:spcBef>
                <a:spcPts val="900"/>
              </a:spcBef>
              <a:buFontTx/>
              <a:buChar char="-"/>
            </a:pPr>
            <a:r>
              <a:rPr lang="de-DE" sz="1800">
                <a:latin typeface="Franklin Gothic Book"/>
              </a:rPr>
              <a:t>Weitere </a:t>
            </a:r>
            <a:r>
              <a:rPr lang="de-DE" sz="1800" b="1">
                <a:latin typeface="Franklin Gothic Book"/>
              </a:rPr>
              <a:t>positive Beispiele</a:t>
            </a:r>
            <a:r>
              <a:rPr lang="de-DE" sz="1800">
                <a:latin typeface="Franklin Gothic Book"/>
              </a:rPr>
              <a:t>: More </a:t>
            </a:r>
            <a:r>
              <a:rPr lang="de-DE" sz="1800" err="1">
                <a:latin typeface="Franklin Gothic Book"/>
              </a:rPr>
              <a:t>Than</a:t>
            </a:r>
            <a:r>
              <a:rPr lang="de-DE" sz="1800">
                <a:latin typeface="Franklin Gothic Book"/>
              </a:rPr>
              <a:t> </a:t>
            </a:r>
            <a:r>
              <a:rPr lang="de-DE" sz="1800" err="1">
                <a:latin typeface="Franklin Gothic Book"/>
              </a:rPr>
              <a:t>One</a:t>
            </a:r>
            <a:r>
              <a:rPr lang="de-DE" sz="1800">
                <a:latin typeface="Franklin Gothic Book"/>
              </a:rPr>
              <a:t> </a:t>
            </a:r>
            <a:r>
              <a:rPr lang="de-DE" sz="1800" err="1">
                <a:latin typeface="Franklin Gothic Book"/>
              </a:rPr>
              <a:t>Perspective</a:t>
            </a:r>
            <a:r>
              <a:rPr lang="de-DE" sz="1800">
                <a:latin typeface="Franklin Gothic Book"/>
              </a:rPr>
              <a:t> (MTOP), „100 Frauen, 100 Chancen“, „Professional Integration Hub“, Initiativen im Pflegebereich</a:t>
            </a:r>
          </a:p>
        </p:txBody>
      </p:sp>
      <p:sp>
        <p:nvSpPr>
          <p:cNvPr id="8" name="Textplatzhalter 7">
            <a:extLst>
              <a:ext uri="{FF2B5EF4-FFF2-40B4-BE49-F238E27FC236}">
                <a16:creationId xmlns:a16="http://schemas.microsoft.com/office/drawing/2014/main" id="{44F6951D-EA1F-F395-752C-55FCAC9DD179}"/>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B952637D-CA55-208F-E2D5-844C6CF3BED5}"/>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2900865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78F44-1BB0-DC17-0CFA-69C8C62BA2A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1E98488-E8F5-9482-85E4-076EBCCE5A01}"/>
              </a:ext>
            </a:extLst>
          </p:cNvPr>
          <p:cNvSpPr>
            <a:spLocks noGrp="1"/>
          </p:cNvSpPr>
          <p:nvPr>
            <p:ph type="title"/>
          </p:nvPr>
        </p:nvSpPr>
        <p:spPr>
          <a:xfrm>
            <a:off x="719136" y="1179870"/>
            <a:ext cx="7920000" cy="1091381"/>
          </a:xfrm>
        </p:spPr>
        <p:txBody>
          <a:bodyPr/>
          <a:lstStyle/>
          <a:p>
            <a:pPr algn="ctr"/>
            <a:r>
              <a:rPr lang="de-AT" sz="6000"/>
              <a:t>Ergebnisse</a:t>
            </a:r>
            <a:endParaRPr lang="de-DE" sz="6000"/>
          </a:p>
        </p:txBody>
      </p:sp>
      <p:sp>
        <p:nvSpPr>
          <p:cNvPr id="3" name="Textplatzhalter 2">
            <a:extLst>
              <a:ext uri="{FF2B5EF4-FFF2-40B4-BE49-F238E27FC236}">
                <a16:creationId xmlns:a16="http://schemas.microsoft.com/office/drawing/2014/main" id="{A54EB116-B2DC-3A73-2171-2E80F75CCBDE}"/>
              </a:ext>
            </a:extLst>
          </p:cNvPr>
          <p:cNvSpPr>
            <a:spLocks noGrp="1"/>
          </p:cNvSpPr>
          <p:nvPr>
            <p:ph type="body" sz="quarter" idx="10"/>
          </p:nvPr>
        </p:nvSpPr>
        <p:spPr>
          <a:xfrm>
            <a:off x="719137" y="1809135"/>
            <a:ext cx="7920000" cy="4443069"/>
          </a:xfrm>
        </p:spPr>
        <p:txBody>
          <a:bodyPr/>
          <a:lstStyle/>
          <a:p>
            <a:pPr marL="0" indent="0">
              <a:buNone/>
            </a:pPr>
            <a:endParaRPr lang="de-DE" b="1"/>
          </a:p>
          <a:p>
            <a:pPr marL="0" indent="0" algn="ctr">
              <a:buNone/>
            </a:pPr>
            <a:endParaRPr lang="de-AT" sz="3200" b="1">
              <a:solidFill>
                <a:srgbClr val="FF0000"/>
              </a:solidFill>
            </a:endParaRPr>
          </a:p>
          <a:p>
            <a:pPr marL="0" indent="0" algn="ctr">
              <a:buNone/>
            </a:pPr>
            <a:r>
              <a:rPr lang="de-DE" sz="4800" b="1">
                <a:solidFill>
                  <a:srgbClr val="FF0000"/>
                </a:solidFill>
              </a:rPr>
              <a:t>Interviews mit </a:t>
            </a:r>
            <a:r>
              <a:rPr lang="de-DE" sz="4800" b="1" err="1">
                <a:solidFill>
                  <a:srgbClr val="FF0000"/>
                </a:solidFill>
              </a:rPr>
              <a:t>Unternehmensvertreter:innen</a:t>
            </a:r>
            <a:endParaRPr lang="de-DE" sz="4800" b="1">
              <a:solidFill>
                <a:srgbClr val="FF0000"/>
              </a:solidFill>
            </a:endParaRPr>
          </a:p>
          <a:p>
            <a:endParaRPr lang="de-DE"/>
          </a:p>
        </p:txBody>
      </p:sp>
      <p:sp>
        <p:nvSpPr>
          <p:cNvPr id="4" name="Textplatzhalter 3">
            <a:extLst>
              <a:ext uri="{FF2B5EF4-FFF2-40B4-BE49-F238E27FC236}">
                <a16:creationId xmlns:a16="http://schemas.microsoft.com/office/drawing/2014/main" id="{880E76C2-79D1-5053-06FA-540941667486}"/>
              </a:ext>
            </a:extLst>
          </p:cNvPr>
          <p:cNvSpPr>
            <a:spLocks noGrp="1"/>
          </p:cNvSpPr>
          <p:nvPr>
            <p:ph type="body" sz="quarter" idx="11"/>
          </p:nvPr>
        </p:nvSpPr>
        <p:spPr/>
        <p:txBody>
          <a:bodyPr/>
          <a:lstStyle/>
          <a:p>
            <a:endParaRPr lang="de-DE"/>
          </a:p>
        </p:txBody>
      </p:sp>
      <p:sp>
        <p:nvSpPr>
          <p:cNvPr id="5" name="Textplatzhalter 4">
            <a:extLst>
              <a:ext uri="{FF2B5EF4-FFF2-40B4-BE49-F238E27FC236}">
                <a16:creationId xmlns:a16="http://schemas.microsoft.com/office/drawing/2014/main" id="{F3FC924C-EAB6-E581-F42A-4ACC9EC174CB}"/>
              </a:ext>
            </a:extLst>
          </p:cNvPr>
          <p:cNvSpPr>
            <a:spLocks noGrp="1"/>
          </p:cNvSpPr>
          <p:nvPr>
            <p:ph type="body" sz="quarter" idx="13"/>
          </p:nvPr>
        </p:nvSpPr>
        <p:spPr/>
        <p:txBody>
          <a:bodyPr/>
          <a:lstStyle/>
          <a:p>
            <a:endParaRPr lang="de-DE"/>
          </a:p>
        </p:txBody>
      </p:sp>
    </p:spTree>
    <p:extLst>
      <p:ext uri="{BB962C8B-B14F-4D97-AF65-F5344CB8AC3E}">
        <p14:creationId xmlns:p14="http://schemas.microsoft.com/office/powerpoint/2010/main" val="10015292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5DA97-F3C9-ED40-7BB7-A99964B3FF9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F7FB88E-71D5-0829-206D-F6B99FF465F7}"/>
              </a:ext>
            </a:extLst>
          </p:cNvPr>
          <p:cNvSpPr>
            <a:spLocks noGrp="1"/>
          </p:cNvSpPr>
          <p:nvPr>
            <p:ph type="title"/>
          </p:nvPr>
        </p:nvSpPr>
        <p:spPr>
          <a:xfrm>
            <a:off x="719136" y="493776"/>
            <a:ext cx="7920000" cy="997567"/>
          </a:xfrm>
        </p:spPr>
        <p:txBody>
          <a:bodyPr/>
          <a:lstStyle/>
          <a:p>
            <a:r>
              <a:rPr lang="de-DE">
                <a:latin typeface="Franklin Gothic Demi"/>
              </a:rPr>
              <a:t>Prävalenz von Geflüchteten in Unternehmen</a:t>
            </a:r>
          </a:p>
        </p:txBody>
      </p:sp>
      <p:sp>
        <p:nvSpPr>
          <p:cNvPr id="3" name="Textplatzhalter 2">
            <a:extLst>
              <a:ext uri="{FF2B5EF4-FFF2-40B4-BE49-F238E27FC236}">
                <a16:creationId xmlns:a16="http://schemas.microsoft.com/office/drawing/2014/main" id="{E148DDBA-3FE0-EE95-0927-F13E11B291D4}"/>
              </a:ext>
            </a:extLst>
          </p:cNvPr>
          <p:cNvSpPr>
            <a:spLocks noGrp="1"/>
          </p:cNvSpPr>
          <p:nvPr>
            <p:ph type="body" sz="quarter" idx="11"/>
          </p:nvPr>
        </p:nvSpPr>
        <p:spPr>
          <a:xfrm>
            <a:off x="719137" y="1609344"/>
            <a:ext cx="7920000" cy="4654656"/>
          </a:xfrm>
        </p:spPr>
        <p:txBody>
          <a:bodyPr vert="horz" lIns="0" tIns="0" rIns="0" bIns="0" rtlCol="0" anchor="t">
            <a:noAutofit/>
          </a:bodyPr>
          <a:lstStyle/>
          <a:p>
            <a:pPr marL="342900" indent="-342900">
              <a:spcBef>
                <a:spcPts val="1000"/>
              </a:spcBef>
              <a:buFontTx/>
              <a:buChar char="-"/>
            </a:pPr>
            <a:r>
              <a:rPr lang="de-DE">
                <a:latin typeface="Franklin Gothic Book"/>
              </a:rPr>
              <a:t>Unternehmen </a:t>
            </a:r>
            <a:r>
              <a:rPr lang="de-DE" b="1">
                <a:latin typeface="Franklin Gothic Book"/>
              </a:rPr>
              <a:t>wenig Erfahrung </a:t>
            </a:r>
            <a:r>
              <a:rPr lang="de-DE">
                <a:latin typeface="Franklin Gothic Book"/>
              </a:rPr>
              <a:t>mit </a:t>
            </a:r>
            <a:r>
              <a:rPr lang="de-DE" b="1">
                <a:latin typeface="Franklin Gothic Book"/>
              </a:rPr>
              <a:t>qualifizierten Geflüchteten</a:t>
            </a:r>
          </a:p>
          <a:p>
            <a:pPr marL="342900" indent="-342900">
              <a:spcBef>
                <a:spcPts val="1000"/>
              </a:spcBef>
              <a:buFontTx/>
              <a:buChar char="-"/>
            </a:pPr>
            <a:r>
              <a:rPr lang="de-DE" b="1">
                <a:latin typeface="Franklin Gothic Book"/>
              </a:rPr>
              <a:t>Kaum systematische Erfassung </a:t>
            </a:r>
            <a:r>
              <a:rPr lang="de-DE">
                <a:latin typeface="Franklin Gothic Book"/>
              </a:rPr>
              <a:t>(z.B. nur Staatsbürgerschaft bekannt, meist keine Unterscheidung nach Aufenthaltsstatus)</a:t>
            </a:r>
          </a:p>
          <a:p>
            <a:pPr marL="342900" indent="-342900">
              <a:spcBef>
                <a:spcPts val="1000"/>
              </a:spcBef>
              <a:buFontTx/>
              <a:buChar char="-"/>
            </a:pPr>
            <a:r>
              <a:rPr lang="de-DE">
                <a:latin typeface="Franklin Gothic Book"/>
              </a:rPr>
              <a:t>Fokus auf </a:t>
            </a:r>
            <a:r>
              <a:rPr lang="de-DE" b="1">
                <a:latin typeface="Franklin Gothic Book"/>
              </a:rPr>
              <a:t>geflüchtete Lehrlinge statt erwachsener Fachkräfte </a:t>
            </a:r>
            <a:r>
              <a:rPr lang="de-DE">
                <a:latin typeface="Franklin Gothic Book"/>
              </a:rPr>
              <a:t>(mit mitgebrachter Qualifikation)</a:t>
            </a:r>
          </a:p>
          <a:p>
            <a:pPr marL="342900" indent="-342900">
              <a:spcBef>
                <a:spcPts val="1000"/>
              </a:spcBef>
              <a:buFontTx/>
              <a:buChar char="-"/>
            </a:pPr>
            <a:r>
              <a:rPr lang="de-DE" b="1">
                <a:latin typeface="Franklin Gothic Book"/>
              </a:rPr>
              <a:t>Qualifikationsadäquate Integration </a:t>
            </a:r>
            <a:r>
              <a:rPr lang="de-DE">
                <a:latin typeface="Franklin Gothic Book"/>
              </a:rPr>
              <a:t>bleibt </a:t>
            </a:r>
            <a:r>
              <a:rPr lang="de-DE" b="1">
                <a:latin typeface="Franklin Gothic Book"/>
              </a:rPr>
              <a:t>Ausnahme </a:t>
            </a:r>
          </a:p>
          <a:p>
            <a:pPr marL="342900" indent="-342900">
              <a:spcBef>
                <a:spcPts val="1000"/>
              </a:spcBef>
              <a:buFontTx/>
              <a:buChar char="-"/>
            </a:pPr>
            <a:r>
              <a:rPr lang="de-DE" b="1">
                <a:latin typeface="Franklin Gothic Book"/>
              </a:rPr>
              <a:t>Geringe Bedeutung geflüchteter Menschen</a:t>
            </a:r>
            <a:r>
              <a:rPr lang="de-DE">
                <a:latin typeface="Franklin Gothic Book"/>
              </a:rPr>
              <a:t> als potenzielle </a:t>
            </a:r>
            <a:r>
              <a:rPr lang="de-DE" err="1">
                <a:latin typeface="Franklin Gothic Book"/>
              </a:rPr>
              <a:t>Mitarbeiter:innen</a:t>
            </a:r>
            <a:r>
              <a:rPr lang="de-DE">
                <a:latin typeface="Franklin Gothic Book"/>
              </a:rPr>
              <a:t> bzw. für Rekrutierung</a:t>
            </a:r>
          </a:p>
          <a:p>
            <a:pPr marL="342900" indent="-342900">
              <a:spcBef>
                <a:spcPts val="600"/>
              </a:spcBef>
              <a:buFontTx/>
              <a:buChar char="-"/>
            </a:pPr>
            <a:endParaRPr lang="de-DE">
              <a:latin typeface="Franklin Gothic Book"/>
            </a:endParaRPr>
          </a:p>
          <a:p>
            <a:pPr marL="342900" indent="-342900">
              <a:buFontTx/>
              <a:buChar char="-"/>
            </a:pPr>
            <a:endParaRPr lang="de-DE"/>
          </a:p>
        </p:txBody>
      </p:sp>
      <p:sp>
        <p:nvSpPr>
          <p:cNvPr id="8" name="Textplatzhalter 7">
            <a:extLst>
              <a:ext uri="{FF2B5EF4-FFF2-40B4-BE49-F238E27FC236}">
                <a16:creationId xmlns:a16="http://schemas.microsoft.com/office/drawing/2014/main" id="{BB70AA65-E128-9503-F296-F4C2EC99E03A}"/>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2B409779-6898-6080-87E2-61C83703CBEE}"/>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21700885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CD568-272E-D6C0-443F-37E107661A6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7D2DDD1-CDD9-F4EC-9362-81CF57B6CDF0}"/>
              </a:ext>
            </a:extLst>
          </p:cNvPr>
          <p:cNvSpPr>
            <a:spLocks noGrp="1"/>
          </p:cNvSpPr>
          <p:nvPr>
            <p:ph type="title"/>
          </p:nvPr>
        </p:nvSpPr>
        <p:spPr>
          <a:xfrm>
            <a:off x="719136" y="493776"/>
            <a:ext cx="7920000" cy="997567"/>
          </a:xfrm>
        </p:spPr>
        <p:txBody>
          <a:bodyPr/>
          <a:lstStyle/>
          <a:p>
            <a:r>
              <a:rPr lang="de-DE">
                <a:latin typeface="Franklin Gothic Demi"/>
              </a:rPr>
              <a:t>Motivation für die Beschäftigung von Geflüchteten</a:t>
            </a:r>
          </a:p>
        </p:txBody>
      </p:sp>
      <p:sp>
        <p:nvSpPr>
          <p:cNvPr id="3" name="Textplatzhalter 2">
            <a:extLst>
              <a:ext uri="{FF2B5EF4-FFF2-40B4-BE49-F238E27FC236}">
                <a16:creationId xmlns:a16="http://schemas.microsoft.com/office/drawing/2014/main" id="{060B5F7A-B5EA-E7C1-6DD9-3A4202DAEAAE}"/>
              </a:ext>
            </a:extLst>
          </p:cNvPr>
          <p:cNvSpPr>
            <a:spLocks noGrp="1"/>
          </p:cNvSpPr>
          <p:nvPr>
            <p:ph type="body" sz="quarter" idx="11"/>
          </p:nvPr>
        </p:nvSpPr>
        <p:spPr>
          <a:xfrm>
            <a:off x="719136" y="1609344"/>
            <a:ext cx="8031573" cy="4654656"/>
          </a:xfrm>
        </p:spPr>
        <p:txBody>
          <a:bodyPr vert="horz" lIns="0" tIns="0" rIns="0" bIns="0" rtlCol="0" anchor="t">
            <a:noAutofit/>
          </a:bodyPr>
          <a:lstStyle/>
          <a:p>
            <a:pPr marL="342900" indent="-342900">
              <a:spcBef>
                <a:spcPts val="800"/>
              </a:spcBef>
              <a:buFontTx/>
              <a:buChar char="-"/>
            </a:pPr>
            <a:r>
              <a:rPr lang="de-DE" b="1">
                <a:latin typeface="Franklin Gothic Book"/>
              </a:rPr>
              <a:t>Längerer Verbleib im Unternehmen</a:t>
            </a:r>
            <a:endParaRPr lang="de-DE">
              <a:latin typeface="Franklin Gothic Book"/>
            </a:endParaRPr>
          </a:p>
          <a:p>
            <a:pPr>
              <a:spcBef>
                <a:spcPts val="800"/>
              </a:spcBef>
            </a:pPr>
            <a:r>
              <a:rPr lang="de-DE" sz="1900" i="1">
                <a:latin typeface="Franklin Gothic Book"/>
              </a:rPr>
              <a:t>„Wir wissen auch aufgrund der Statistik, dass die Retentionsrate, sprich, wie lange bleibt jemand im Unternehmen, [bei den Geflüchteten] höher ist als bei anderen Gruppen.“ </a:t>
            </a:r>
            <a:r>
              <a:rPr lang="de-DE" sz="1900">
                <a:latin typeface="Franklin Gothic Book"/>
              </a:rPr>
              <a:t>(Int_UNT_1)</a:t>
            </a:r>
          </a:p>
          <a:p>
            <a:pPr marL="342900" indent="-342900">
              <a:spcBef>
                <a:spcPts val="800"/>
              </a:spcBef>
              <a:buFontTx/>
              <a:buChar char="-"/>
            </a:pPr>
            <a:r>
              <a:rPr lang="de-DE" b="1">
                <a:latin typeface="Franklin Gothic Book"/>
              </a:rPr>
              <a:t>Kundenorientierung </a:t>
            </a:r>
          </a:p>
          <a:p>
            <a:pPr>
              <a:spcBef>
                <a:spcPts val="800"/>
              </a:spcBef>
            </a:pPr>
            <a:r>
              <a:rPr lang="de-DE" sz="1900" i="1">
                <a:latin typeface="Franklin Gothic Book"/>
              </a:rPr>
              <a:t>„Wo gehe ich denn shoppen? Da wo ich Menschen finde, die meine Sprache sprechen, die so ausschauen wie ich […]. Also wir sind nicht selbstlos, [wie] eine NGO, nein, da ist beinhartes Business dahinter.“ </a:t>
            </a:r>
            <a:r>
              <a:rPr lang="de-DE" sz="1900">
                <a:latin typeface="Franklin Gothic Book"/>
              </a:rPr>
              <a:t>(Int_UNT_1)</a:t>
            </a:r>
          </a:p>
          <a:p>
            <a:pPr marL="342900" indent="-342900">
              <a:spcBef>
                <a:spcPts val="800"/>
              </a:spcBef>
              <a:buFontTx/>
              <a:buChar char="-"/>
            </a:pPr>
            <a:r>
              <a:rPr lang="de-DE" b="1">
                <a:latin typeface="Franklin Gothic Book"/>
              </a:rPr>
              <a:t>Fachkräftebedarf in Langzeitpflege</a:t>
            </a:r>
            <a:r>
              <a:rPr lang="de-DE">
                <a:latin typeface="Franklin Gothic Book"/>
              </a:rPr>
              <a:t>: Aufnahme geflüchteter Menschen mit Pflegeausbildung (bei gleichzeitig Rekrutierung im Ausland)</a:t>
            </a:r>
          </a:p>
        </p:txBody>
      </p:sp>
      <p:sp>
        <p:nvSpPr>
          <p:cNvPr id="8" name="Textplatzhalter 7">
            <a:extLst>
              <a:ext uri="{FF2B5EF4-FFF2-40B4-BE49-F238E27FC236}">
                <a16:creationId xmlns:a16="http://schemas.microsoft.com/office/drawing/2014/main" id="{3984AF73-A2D5-A0B1-AAF4-59D7B41237F4}"/>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717377F8-88FA-F1FE-D333-53AA01F5FC3F}"/>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1190107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A0F60-4FFA-F7AC-748F-9E48D032326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7A20803-CB18-BB4B-3CC4-D48581DF6270}"/>
              </a:ext>
            </a:extLst>
          </p:cNvPr>
          <p:cNvSpPr>
            <a:spLocks noGrp="1"/>
          </p:cNvSpPr>
          <p:nvPr>
            <p:ph type="title"/>
          </p:nvPr>
        </p:nvSpPr>
        <p:spPr>
          <a:xfrm>
            <a:off x="719136" y="493776"/>
            <a:ext cx="7920000" cy="744181"/>
          </a:xfrm>
        </p:spPr>
        <p:txBody>
          <a:bodyPr/>
          <a:lstStyle/>
          <a:p>
            <a:r>
              <a:rPr lang="de-DE">
                <a:latin typeface="Franklin Gothic Demi"/>
              </a:rPr>
              <a:t>Wege von Geflüchteten in Unternehmen</a:t>
            </a:r>
          </a:p>
        </p:txBody>
      </p:sp>
      <p:sp>
        <p:nvSpPr>
          <p:cNvPr id="3" name="Textplatzhalter 2">
            <a:extLst>
              <a:ext uri="{FF2B5EF4-FFF2-40B4-BE49-F238E27FC236}">
                <a16:creationId xmlns:a16="http://schemas.microsoft.com/office/drawing/2014/main" id="{59EAFC6B-DC6A-3BCD-90F9-8FF983A91C0D}"/>
              </a:ext>
            </a:extLst>
          </p:cNvPr>
          <p:cNvSpPr>
            <a:spLocks noGrp="1"/>
          </p:cNvSpPr>
          <p:nvPr>
            <p:ph type="body" sz="quarter" idx="11"/>
          </p:nvPr>
        </p:nvSpPr>
        <p:spPr>
          <a:xfrm>
            <a:off x="719137" y="1609344"/>
            <a:ext cx="7819737" cy="4654656"/>
          </a:xfrm>
        </p:spPr>
        <p:txBody>
          <a:bodyPr vert="horz" lIns="0" tIns="0" rIns="0" bIns="0" rtlCol="0" anchor="t">
            <a:noAutofit/>
          </a:bodyPr>
          <a:lstStyle/>
          <a:p>
            <a:pPr marL="342900" indent="-342900">
              <a:spcBef>
                <a:spcPts val="600"/>
              </a:spcBef>
              <a:buFontTx/>
              <a:buChar char="-"/>
            </a:pPr>
            <a:r>
              <a:rPr lang="de-DE" b="1">
                <a:latin typeface="Franklin Gothic Book"/>
              </a:rPr>
              <a:t>Keine</a:t>
            </a:r>
            <a:r>
              <a:rPr lang="de-DE">
                <a:latin typeface="Franklin Gothic Book"/>
              </a:rPr>
              <a:t> spezifischen </a:t>
            </a:r>
            <a:r>
              <a:rPr lang="de-DE" b="1">
                <a:latin typeface="Franklin Gothic Book"/>
              </a:rPr>
              <a:t>Strategien zur Rekrutierung </a:t>
            </a:r>
            <a:r>
              <a:rPr lang="de-DE">
                <a:latin typeface="Franklin Gothic Book"/>
              </a:rPr>
              <a:t>(qualifizierter) Geflüchtete – Fokus eher auf qualifizierte Fachkräfte aus Ausland (RWR-Karte)</a:t>
            </a:r>
          </a:p>
          <a:p>
            <a:pPr marL="342900" indent="-342900">
              <a:spcBef>
                <a:spcPts val="600"/>
              </a:spcBef>
              <a:buFontTx/>
              <a:buChar char="-"/>
            </a:pPr>
            <a:r>
              <a:rPr lang="de-DE" b="1">
                <a:latin typeface="Franklin Gothic Book"/>
              </a:rPr>
              <a:t>Gleiche Standards</a:t>
            </a:r>
            <a:r>
              <a:rPr lang="de-DE">
                <a:latin typeface="Franklin Gothic Book"/>
              </a:rPr>
              <a:t> für qualifizierte Geflüchtete wie für andere </a:t>
            </a:r>
            <a:r>
              <a:rPr lang="de-DE" err="1">
                <a:latin typeface="Franklin Gothic Book"/>
              </a:rPr>
              <a:t>Bewerber:innen</a:t>
            </a:r>
            <a:endParaRPr lang="de-DE" err="1"/>
          </a:p>
          <a:p>
            <a:pPr>
              <a:spcBef>
                <a:spcPts val="600"/>
              </a:spcBef>
            </a:pPr>
            <a:r>
              <a:rPr lang="de-DE" sz="1900">
                <a:latin typeface="Franklin Gothic Book"/>
              </a:rPr>
              <a:t> </a:t>
            </a:r>
            <a:r>
              <a:rPr lang="de-DE" sz="1900" i="1">
                <a:latin typeface="Franklin Gothic Book"/>
              </a:rPr>
              <a:t>„Es gibt keine besonderen Angebote für Geflüchtete bei der Bank, </a:t>
            </a:r>
            <a:r>
              <a:rPr lang="de-DE" sz="1900" i="1" err="1">
                <a:latin typeface="Franklin Gothic Book"/>
              </a:rPr>
              <a:t>Bewerber:innen</a:t>
            </a:r>
            <a:r>
              <a:rPr lang="de-DE" sz="1900" i="1">
                <a:latin typeface="Franklin Gothic Book"/>
              </a:rPr>
              <a:t> müssen den Anforderungen entsprechen – egal woher sie kommen.“ </a:t>
            </a:r>
            <a:r>
              <a:rPr lang="de-DE" sz="1900">
                <a:latin typeface="Franklin Gothic Book"/>
              </a:rPr>
              <a:t>(Int_UNT_3)</a:t>
            </a:r>
            <a:endParaRPr lang="de-DE" sz="1900"/>
          </a:p>
          <a:p>
            <a:pPr marL="342900" indent="-342900">
              <a:spcBef>
                <a:spcPts val="600"/>
              </a:spcBef>
              <a:buFontTx/>
              <a:buChar char="-"/>
            </a:pPr>
            <a:r>
              <a:rPr lang="de-DE" b="1">
                <a:latin typeface="Franklin Gothic Book"/>
              </a:rPr>
              <a:t>Gesundheit/Pflege</a:t>
            </a:r>
            <a:r>
              <a:rPr lang="de-DE">
                <a:latin typeface="Franklin Gothic Book"/>
              </a:rPr>
              <a:t>: unterschiedliche Zugänge: von </a:t>
            </a:r>
            <a:r>
              <a:rPr lang="de-DE" b="1">
                <a:latin typeface="Franklin Gothic Book"/>
              </a:rPr>
              <a:t>Unterstützung </a:t>
            </a:r>
            <a:r>
              <a:rPr lang="de-DE">
                <a:latin typeface="Franklin Gothic Book"/>
              </a:rPr>
              <a:t>bei </a:t>
            </a:r>
            <a:r>
              <a:rPr lang="de-DE" b="1">
                <a:latin typeface="Franklin Gothic Book"/>
              </a:rPr>
              <a:t>Nostrifizierung</a:t>
            </a:r>
            <a:r>
              <a:rPr lang="de-DE">
                <a:latin typeface="Franklin Gothic Book"/>
              </a:rPr>
              <a:t> zu Nostrifizierung als </a:t>
            </a:r>
            <a:r>
              <a:rPr lang="de-DE" b="1">
                <a:latin typeface="Franklin Gothic Book"/>
              </a:rPr>
              <a:t>Einstellungsvoraussetzung</a:t>
            </a:r>
            <a:endParaRPr lang="de-DE" b="1"/>
          </a:p>
        </p:txBody>
      </p:sp>
      <p:sp>
        <p:nvSpPr>
          <p:cNvPr id="8" name="Textplatzhalter 7">
            <a:extLst>
              <a:ext uri="{FF2B5EF4-FFF2-40B4-BE49-F238E27FC236}">
                <a16:creationId xmlns:a16="http://schemas.microsoft.com/office/drawing/2014/main" id="{66206C36-746A-D816-9817-9938D398B882}"/>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21D7B95D-9FD9-7D9B-6F18-7E66D7A628E6}"/>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36589345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E9628-9498-E8E6-EC48-30693387A5D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A367CFF-11EA-833E-F476-568C03D159EF}"/>
              </a:ext>
            </a:extLst>
          </p:cNvPr>
          <p:cNvSpPr>
            <a:spLocks noGrp="1"/>
          </p:cNvSpPr>
          <p:nvPr>
            <p:ph type="title"/>
          </p:nvPr>
        </p:nvSpPr>
        <p:spPr>
          <a:xfrm>
            <a:off x="719136" y="590842"/>
            <a:ext cx="7920000" cy="687351"/>
          </a:xfrm>
        </p:spPr>
        <p:txBody>
          <a:bodyPr/>
          <a:lstStyle/>
          <a:p>
            <a:r>
              <a:rPr lang="de-DE">
                <a:latin typeface="Franklin Gothic Demi"/>
              </a:rPr>
              <a:t>Hindernisse für die Einstellung Geflüchteter</a:t>
            </a:r>
          </a:p>
        </p:txBody>
      </p:sp>
      <p:sp>
        <p:nvSpPr>
          <p:cNvPr id="3" name="Textplatzhalter 2">
            <a:extLst>
              <a:ext uri="{FF2B5EF4-FFF2-40B4-BE49-F238E27FC236}">
                <a16:creationId xmlns:a16="http://schemas.microsoft.com/office/drawing/2014/main" id="{D9FBCEDA-B003-08AF-E6BF-6BA5AD10B06F}"/>
              </a:ext>
            </a:extLst>
          </p:cNvPr>
          <p:cNvSpPr>
            <a:spLocks noGrp="1"/>
          </p:cNvSpPr>
          <p:nvPr>
            <p:ph type="body" sz="quarter" idx="11"/>
          </p:nvPr>
        </p:nvSpPr>
        <p:spPr>
          <a:xfrm>
            <a:off x="719136" y="1366683"/>
            <a:ext cx="8208553" cy="5188707"/>
          </a:xfrm>
        </p:spPr>
        <p:txBody>
          <a:bodyPr vert="horz" lIns="0" tIns="0" rIns="0" bIns="0" rtlCol="0" anchor="t">
            <a:noAutofit/>
          </a:bodyPr>
          <a:lstStyle/>
          <a:p>
            <a:pPr marL="342900" indent="-342900">
              <a:spcBef>
                <a:spcPts val="800"/>
              </a:spcBef>
              <a:buFontTx/>
              <a:buChar char="-"/>
            </a:pPr>
            <a:r>
              <a:rPr lang="de-DE">
                <a:latin typeface="Franklin Gothic Book"/>
              </a:rPr>
              <a:t>Unsicherheit über </a:t>
            </a:r>
            <a:r>
              <a:rPr lang="de-DE" b="1">
                <a:latin typeface="Franklin Gothic Book"/>
              </a:rPr>
              <a:t>Aufenthaltsstatus</a:t>
            </a:r>
            <a:r>
              <a:rPr lang="de-DE">
                <a:latin typeface="Franklin Gothic Book"/>
              </a:rPr>
              <a:t> (-dauer): nur </a:t>
            </a:r>
            <a:r>
              <a:rPr lang="de-DE" err="1">
                <a:latin typeface="Franklin Gothic Book"/>
              </a:rPr>
              <a:t>tw</a:t>
            </a:r>
            <a:r>
              <a:rPr lang="de-DE">
                <a:latin typeface="Franklin Gothic Book"/>
              </a:rPr>
              <a:t>. Hindernis</a:t>
            </a:r>
          </a:p>
          <a:p>
            <a:pPr marL="342900" indent="-342900">
              <a:spcBef>
                <a:spcPts val="800"/>
              </a:spcBef>
              <a:buFontTx/>
              <a:buChar char="-"/>
            </a:pPr>
            <a:r>
              <a:rPr lang="de-DE" b="1">
                <a:latin typeface="Franklin Gothic Book"/>
              </a:rPr>
              <a:t>Unzureichende</a:t>
            </a:r>
            <a:r>
              <a:rPr lang="de-DE">
                <a:latin typeface="Franklin Gothic Book"/>
              </a:rPr>
              <a:t> </a:t>
            </a:r>
            <a:r>
              <a:rPr lang="de-DE" b="1">
                <a:latin typeface="Franklin Gothic Book"/>
              </a:rPr>
              <a:t>Deutschkenntnisse</a:t>
            </a:r>
            <a:r>
              <a:rPr lang="de-DE">
                <a:latin typeface="Franklin Gothic Book"/>
              </a:rPr>
              <a:t> (insbes. für </a:t>
            </a:r>
            <a:r>
              <a:rPr lang="de-DE" err="1">
                <a:latin typeface="Franklin Gothic Book"/>
              </a:rPr>
              <a:t>Kund:innenkontakt</a:t>
            </a:r>
            <a:r>
              <a:rPr lang="de-DE">
                <a:latin typeface="Franklin Gothic Book"/>
              </a:rPr>
              <a:t>, bzw. in sicherheitsrelevanten Bereichen)</a:t>
            </a:r>
          </a:p>
          <a:p>
            <a:pPr marL="342900" indent="-342900">
              <a:spcBef>
                <a:spcPts val="800"/>
              </a:spcBef>
              <a:buFontTx/>
              <a:buChar char="-"/>
            </a:pPr>
            <a:r>
              <a:rPr lang="de-DE" b="1" err="1">
                <a:latin typeface="Franklin Gothic Book"/>
              </a:rPr>
              <a:t>Know-How</a:t>
            </a:r>
            <a:r>
              <a:rPr lang="de-DE" b="1">
                <a:latin typeface="Franklin Gothic Book"/>
              </a:rPr>
              <a:t> </a:t>
            </a:r>
            <a:r>
              <a:rPr lang="de-DE">
                <a:latin typeface="Franklin Gothic Book"/>
              </a:rPr>
              <a:t>und</a:t>
            </a:r>
            <a:r>
              <a:rPr lang="de-DE" b="1">
                <a:latin typeface="Franklin Gothic Book"/>
              </a:rPr>
              <a:t> Arbeitserfahrung</a:t>
            </a:r>
            <a:r>
              <a:rPr lang="de-DE">
                <a:latin typeface="Franklin Gothic Book"/>
              </a:rPr>
              <a:t> </a:t>
            </a:r>
            <a:r>
              <a:rPr lang="de-DE" b="1">
                <a:latin typeface="Franklin Gothic Book"/>
              </a:rPr>
              <a:t>(auch im Herkunftsland) </a:t>
            </a:r>
            <a:r>
              <a:rPr lang="de-DE">
                <a:latin typeface="Franklin Gothic Book"/>
              </a:rPr>
              <a:t>wichtiger als Nachweis von Qualifikationen (</a:t>
            </a:r>
            <a:r>
              <a:rPr lang="de-DE" b="1">
                <a:latin typeface="Franklin Gothic Book"/>
              </a:rPr>
              <a:t>Widerspruch zu </a:t>
            </a:r>
            <a:r>
              <a:rPr lang="de-DE" b="1" err="1">
                <a:latin typeface="Franklin Gothic Book"/>
              </a:rPr>
              <a:t>Expert:innen</a:t>
            </a:r>
            <a:r>
              <a:rPr lang="de-DE">
                <a:latin typeface="Franklin Gothic Book"/>
              </a:rPr>
              <a:t>!)</a:t>
            </a:r>
          </a:p>
          <a:p>
            <a:pPr marL="342900" indent="-342900">
              <a:spcBef>
                <a:spcPts val="800"/>
              </a:spcBef>
              <a:buFontTx/>
              <a:buChar char="-"/>
            </a:pPr>
            <a:r>
              <a:rPr lang="de-DE">
                <a:latin typeface="Franklin Gothic Book"/>
              </a:rPr>
              <a:t>Qualifizierungsnachweise allerdings als hilfreich </a:t>
            </a:r>
            <a:r>
              <a:rPr lang="de-DE" b="1">
                <a:latin typeface="Franklin Gothic Book"/>
              </a:rPr>
              <a:t>bei Einstufung</a:t>
            </a:r>
          </a:p>
          <a:p>
            <a:pPr marL="342900" indent="-342900">
              <a:spcBef>
                <a:spcPts val="800"/>
              </a:spcBef>
              <a:buFontTx/>
              <a:buChar char="-"/>
            </a:pPr>
            <a:r>
              <a:rPr lang="de-DE">
                <a:latin typeface="Franklin Gothic Book"/>
              </a:rPr>
              <a:t>Rassismus &amp; Diskriminierung sowie Vereinbarkeit &amp; Traumata kaum thematisiert</a:t>
            </a:r>
          </a:p>
          <a:p>
            <a:pPr marL="342900" indent="-342900">
              <a:spcBef>
                <a:spcPts val="800"/>
              </a:spcBef>
              <a:buFontTx/>
              <a:buChar char="-"/>
            </a:pPr>
            <a:r>
              <a:rPr lang="de-DE">
                <a:latin typeface="Franklin Gothic Book"/>
              </a:rPr>
              <a:t>Bewusstsein über Dequalifizierung z.T. vorhanden (v.a. in IT)</a:t>
            </a:r>
            <a:endParaRPr lang="de-DE" b="1">
              <a:latin typeface="Franklin Gothic Book"/>
            </a:endParaRPr>
          </a:p>
          <a:p>
            <a:pPr>
              <a:spcBef>
                <a:spcPts val="800"/>
              </a:spcBef>
            </a:pPr>
            <a:r>
              <a:rPr lang="de-DE" sz="1800" i="1">
                <a:latin typeface="Franklin Gothic Book"/>
              </a:rPr>
              <a:t>„Also, wenn die Person sich bewirbt und im Bewerbungsgespräch sagt, aber eigentlich bin ich ausgebildete Was-weiß-ich-was, dann tendiert unser Unternehmen dazu, zu schauen, gibt es noch irgendwo anders einen Job. [Aber] es funktioniert nicht sehr oft…“ </a:t>
            </a:r>
            <a:r>
              <a:rPr lang="de-DE" sz="1800">
                <a:latin typeface="Franklin Gothic Book"/>
              </a:rPr>
              <a:t>(Int_UNT_4)</a:t>
            </a:r>
          </a:p>
        </p:txBody>
      </p:sp>
      <p:sp>
        <p:nvSpPr>
          <p:cNvPr id="8" name="Textplatzhalter 7">
            <a:extLst>
              <a:ext uri="{FF2B5EF4-FFF2-40B4-BE49-F238E27FC236}">
                <a16:creationId xmlns:a16="http://schemas.microsoft.com/office/drawing/2014/main" id="{0DFFEFDF-ADA7-CBEC-C42A-A5DB00E8957E}"/>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460E7B33-50EC-C665-B17D-0409A9229ACA}"/>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31460210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26117-3AD0-04EB-1D8A-8D2C52D0817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92B7D5B-1EA8-836F-F487-E817D58F9CA9}"/>
              </a:ext>
            </a:extLst>
          </p:cNvPr>
          <p:cNvSpPr>
            <a:spLocks noGrp="1"/>
          </p:cNvSpPr>
          <p:nvPr>
            <p:ph type="title"/>
          </p:nvPr>
        </p:nvSpPr>
        <p:spPr>
          <a:xfrm>
            <a:off x="719135" y="717452"/>
            <a:ext cx="8101307" cy="773891"/>
          </a:xfrm>
        </p:spPr>
        <p:txBody>
          <a:bodyPr/>
          <a:lstStyle/>
          <a:p>
            <a:r>
              <a:rPr lang="de-DE">
                <a:latin typeface="Franklin Gothic Demi"/>
              </a:rPr>
              <a:t>Maßnahmen für die Einstellung Geflüchteter</a:t>
            </a:r>
          </a:p>
        </p:txBody>
      </p:sp>
      <p:sp>
        <p:nvSpPr>
          <p:cNvPr id="3" name="Textplatzhalter 2">
            <a:extLst>
              <a:ext uri="{FF2B5EF4-FFF2-40B4-BE49-F238E27FC236}">
                <a16:creationId xmlns:a16="http://schemas.microsoft.com/office/drawing/2014/main" id="{03336E42-3D7C-ED0C-0F5F-A7D90F269126}"/>
              </a:ext>
            </a:extLst>
          </p:cNvPr>
          <p:cNvSpPr>
            <a:spLocks noGrp="1"/>
          </p:cNvSpPr>
          <p:nvPr>
            <p:ph type="body" sz="quarter" idx="11"/>
          </p:nvPr>
        </p:nvSpPr>
        <p:spPr>
          <a:xfrm>
            <a:off x="437134" y="1675441"/>
            <a:ext cx="7920000" cy="4654656"/>
          </a:xfrm>
        </p:spPr>
        <p:txBody>
          <a:bodyPr vert="horz" lIns="0" tIns="0" rIns="0" bIns="0" rtlCol="0" anchor="t">
            <a:noAutofit/>
          </a:bodyPr>
          <a:lstStyle/>
          <a:p>
            <a:pPr marL="342900" indent="-342900">
              <a:spcBef>
                <a:spcPts val="600"/>
              </a:spcBef>
              <a:spcAft>
                <a:spcPts val="800"/>
              </a:spcAft>
              <a:buFontTx/>
              <a:buChar char="-"/>
            </a:pPr>
            <a:r>
              <a:rPr lang="de-DE" b="1">
                <a:latin typeface="Franklin Gothic Book"/>
              </a:rPr>
              <a:t>Buddy-Systeme</a:t>
            </a:r>
          </a:p>
          <a:p>
            <a:pPr marL="342900" indent="-342900">
              <a:spcBef>
                <a:spcPts val="600"/>
              </a:spcBef>
              <a:spcAft>
                <a:spcPts val="800"/>
              </a:spcAft>
              <a:buFontTx/>
              <a:buChar char="-"/>
            </a:pPr>
            <a:r>
              <a:rPr lang="de-DE" b="1">
                <a:latin typeface="Franklin Gothic Book"/>
              </a:rPr>
              <a:t>Onboarding</a:t>
            </a:r>
            <a:r>
              <a:rPr lang="de-DE">
                <a:latin typeface="Franklin Gothic Book"/>
              </a:rPr>
              <a:t> mit </a:t>
            </a:r>
            <a:r>
              <a:rPr lang="de-DE" b="1">
                <a:latin typeface="Franklin Gothic Book"/>
              </a:rPr>
              <a:t>muttersprachlicher</a:t>
            </a:r>
            <a:r>
              <a:rPr lang="de-DE">
                <a:latin typeface="Franklin Gothic Book"/>
              </a:rPr>
              <a:t> Begleitung</a:t>
            </a:r>
          </a:p>
          <a:p>
            <a:pPr marL="342900" indent="-342900">
              <a:spcBef>
                <a:spcPts val="600"/>
              </a:spcBef>
              <a:spcAft>
                <a:spcPts val="800"/>
              </a:spcAft>
              <a:buFontTx/>
              <a:buChar char="-"/>
            </a:pPr>
            <a:r>
              <a:rPr lang="de-DE">
                <a:latin typeface="Franklin Gothic Book"/>
              </a:rPr>
              <a:t>Online </a:t>
            </a:r>
            <a:r>
              <a:rPr lang="de-DE" b="1">
                <a:latin typeface="Franklin Gothic Book"/>
              </a:rPr>
              <a:t>Deutschkursangebote </a:t>
            </a:r>
            <a:r>
              <a:rPr lang="de-DE">
                <a:latin typeface="Franklin Gothic Book"/>
              </a:rPr>
              <a:t>&amp; selbstorganisierte </a:t>
            </a:r>
            <a:r>
              <a:rPr lang="de-DE" b="1">
                <a:latin typeface="Franklin Gothic Book"/>
              </a:rPr>
              <a:t>Sprachlerngruppen</a:t>
            </a:r>
          </a:p>
          <a:p>
            <a:pPr marL="342900" indent="-342900">
              <a:spcBef>
                <a:spcPts val="600"/>
              </a:spcBef>
              <a:spcAft>
                <a:spcPts val="800"/>
              </a:spcAft>
              <a:buFontTx/>
              <a:buChar char="-"/>
            </a:pPr>
            <a:r>
              <a:rPr lang="de-DE" b="1">
                <a:latin typeface="Franklin Gothic Book"/>
              </a:rPr>
              <a:t>Unterstützung</a:t>
            </a:r>
            <a:r>
              <a:rPr lang="de-DE">
                <a:latin typeface="Franklin Gothic Book"/>
              </a:rPr>
              <a:t> bei </a:t>
            </a:r>
            <a:r>
              <a:rPr lang="de-DE" b="1">
                <a:latin typeface="Franklin Gothic Book"/>
              </a:rPr>
              <a:t>Nostrifizierung</a:t>
            </a:r>
            <a:r>
              <a:rPr lang="de-DE">
                <a:latin typeface="Franklin Gothic Book"/>
              </a:rPr>
              <a:t> (z.B. Langzeitpflege) und </a:t>
            </a:r>
            <a:r>
              <a:rPr lang="de-DE" b="1">
                <a:latin typeface="Franklin Gothic Book"/>
              </a:rPr>
              <a:t>Kinderbetreuung</a:t>
            </a:r>
            <a:r>
              <a:rPr lang="de-DE">
                <a:latin typeface="Franklin Gothic Book"/>
              </a:rPr>
              <a:t> (größere Unternehmen)</a:t>
            </a:r>
          </a:p>
        </p:txBody>
      </p:sp>
      <p:sp>
        <p:nvSpPr>
          <p:cNvPr id="8" name="Textplatzhalter 7">
            <a:extLst>
              <a:ext uri="{FF2B5EF4-FFF2-40B4-BE49-F238E27FC236}">
                <a16:creationId xmlns:a16="http://schemas.microsoft.com/office/drawing/2014/main" id="{8E3AB1F3-06BE-FBBF-9ED4-D0E49E8DC9E1}"/>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338CD6D2-8340-E2E1-68CD-F6F465EA9A25}"/>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3712539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7F895-AF61-EA0E-662F-74007B9D140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E536EED-CAA9-F732-580C-7DCE33330731}"/>
              </a:ext>
            </a:extLst>
          </p:cNvPr>
          <p:cNvSpPr>
            <a:spLocks noGrp="1"/>
          </p:cNvSpPr>
          <p:nvPr>
            <p:ph type="title"/>
          </p:nvPr>
        </p:nvSpPr>
        <p:spPr>
          <a:xfrm>
            <a:off x="719136" y="493776"/>
            <a:ext cx="7920000" cy="997567"/>
          </a:xfrm>
        </p:spPr>
        <p:txBody>
          <a:bodyPr/>
          <a:lstStyle/>
          <a:p>
            <a:r>
              <a:rPr lang="de-DE">
                <a:latin typeface="Franklin Gothic Demi"/>
              </a:rPr>
              <a:t>Wünsche aus Unternehmenssicht</a:t>
            </a:r>
          </a:p>
        </p:txBody>
      </p:sp>
      <p:sp>
        <p:nvSpPr>
          <p:cNvPr id="3" name="Textplatzhalter 2">
            <a:extLst>
              <a:ext uri="{FF2B5EF4-FFF2-40B4-BE49-F238E27FC236}">
                <a16:creationId xmlns:a16="http://schemas.microsoft.com/office/drawing/2014/main" id="{C485EC25-4CC3-0746-F5AB-60189D885D72}"/>
              </a:ext>
            </a:extLst>
          </p:cNvPr>
          <p:cNvSpPr>
            <a:spLocks noGrp="1"/>
          </p:cNvSpPr>
          <p:nvPr>
            <p:ph type="body" sz="quarter" idx="11"/>
          </p:nvPr>
        </p:nvSpPr>
        <p:spPr>
          <a:xfrm>
            <a:off x="612000" y="1342644"/>
            <a:ext cx="7920000" cy="4654656"/>
          </a:xfrm>
        </p:spPr>
        <p:txBody>
          <a:bodyPr vert="horz" lIns="0" tIns="0" rIns="0" bIns="0" rtlCol="0" anchor="t">
            <a:noAutofit/>
          </a:bodyPr>
          <a:lstStyle/>
          <a:p>
            <a:pPr marL="342900" indent="-342900">
              <a:spcBef>
                <a:spcPts val="600"/>
              </a:spcBef>
              <a:buFontTx/>
              <a:buChar char="-"/>
            </a:pPr>
            <a:r>
              <a:rPr lang="de-DE">
                <a:latin typeface="Franklin Gothic Book"/>
              </a:rPr>
              <a:t>Mehr </a:t>
            </a:r>
            <a:r>
              <a:rPr lang="de-DE" b="1">
                <a:latin typeface="Franklin Gothic Book"/>
              </a:rPr>
              <a:t>Unterstützung</a:t>
            </a:r>
            <a:r>
              <a:rPr lang="de-DE">
                <a:latin typeface="Franklin Gothic Book"/>
              </a:rPr>
              <a:t> beim </a:t>
            </a:r>
            <a:r>
              <a:rPr lang="de-DE" b="1">
                <a:latin typeface="Franklin Gothic Book"/>
              </a:rPr>
              <a:t>Deutscherwerb</a:t>
            </a:r>
            <a:r>
              <a:rPr lang="de-DE">
                <a:latin typeface="Franklin Gothic Book"/>
              </a:rPr>
              <a:t> durch öffentliche Hand</a:t>
            </a:r>
          </a:p>
          <a:p>
            <a:pPr marL="342900" indent="-342900">
              <a:spcBef>
                <a:spcPts val="600"/>
              </a:spcBef>
              <a:buFontTx/>
              <a:buChar char="-"/>
            </a:pPr>
            <a:r>
              <a:rPr lang="de-DE">
                <a:latin typeface="Franklin Gothic Book"/>
              </a:rPr>
              <a:t>Offenerer Zugang </a:t>
            </a:r>
            <a:r>
              <a:rPr lang="de-DE" b="1">
                <a:latin typeface="Franklin Gothic Book"/>
              </a:rPr>
              <a:t>staatlicher/halbstaatlicher Betriebe</a:t>
            </a:r>
          </a:p>
          <a:p>
            <a:pPr>
              <a:spcBef>
                <a:spcPts val="600"/>
              </a:spcBef>
            </a:pPr>
            <a:r>
              <a:rPr lang="de-DE" sz="1900">
                <a:latin typeface="Franklin Gothic Book"/>
              </a:rPr>
              <a:t> </a:t>
            </a:r>
            <a:r>
              <a:rPr lang="de-DE" sz="1900" i="1">
                <a:latin typeface="Franklin Gothic Book"/>
              </a:rPr>
              <a:t>„Gerade im staatlichen Sektor oder im halböffentlichen, öffentlichen, da ist das Sprachbarrieren-Thema ein riesengroßes mit nur Englisch, das reicht denen dort nicht.“</a:t>
            </a:r>
            <a:r>
              <a:rPr lang="de-DE" sz="1900">
                <a:latin typeface="Franklin Gothic Book"/>
              </a:rPr>
              <a:t> (Int_UNT_2) </a:t>
            </a:r>
          </a:p>
          <a:p>
            <a:pPr marL="342900" indent="-342900">
              <a:spcBef>
                <a:spcPts val="600"/>
              </a:spcBef>
              <a:buFontTx/>
              <a:buChar char="-"/>
            </a:pPr>
            <a:r>
              <a:rPr lang="de-DE" b="1">
                <a:latin typeface="Franklin Gothic Book"/>
              </a:rPr>
              <a:t>Früherer Arbeitsmarktzugang</a:t>
            </a:r>
          </a:p>
          <a:p>
            <a:pPr marL="342900" indent="-342900">
              <a:spcBef>
                <a:spcPts val="600"/>
              </a:spcBef>
              <a:buFontTx/>
              <a:buChar char="-"/>
            </a:pPr>
            <a:r>
              <a:rPr lang="de-DE" b="1">
                <a:latin typeface="Franklin Gothic Book"/>
              </a:rPr>
              <a:t>Einfachere</a:t>
            </a:r>
            <a:r>
              <a:rPr lang="de-DE">
                <a:latin typeface="Franklin Gothic Book"/>
              </a:rPr>
              <a:t> </a:t>
            </a:r>
            <a:r>
              <a:rPr lang="de-DE" b="1">
                <a:latin typeface="Franklin Gothic Book"/>
              </a:rPr>
              <a:t>Anerkennung </a:t>
            </a:r>
            <a:r>
              <a:rPr lang="de-DE">
                <a:latin typeface="Franklin Gothic Book"/>
              </a:rPr>
              <a:t>und</a:t>
            </a:r>
            <a:r>
              <a:rPr lang="de-DE" b="1">
                <a:latin typeface="Franklin Gothic Book"/>
              </a:rPr>
              <a:t> Zertifizierung </a:t>
            </a:r>
            <a:r>
              <a:rPr lang="de-DE">
                <a:latin typeface="Franklin Gothic Book"/>
              </a:rPr>
              <a:t>von Qualifikationen (z.B. beglaubigten Übersetzungen als überflüssig)</a:t>
            </a:r>
          </a:p>
          <a:p>
            <a:pPr marL="342900" indent="-342900">
              <a:spcBef>
                <a:spcPts val="600"/>
              </a:spcBef>
              <a:buFontTx/>
              <a:buChar char="-"/>
            </a:pPr>
            <a:r>
              <a:rPr lang="de-DE">
                <a:latin typeface="Franklin Gothic Book"/>
              </a:rPr>
              <a:t>Bessere </a:t>
            </a:r>
            <a:r>
              <a:rPr lang="de-DE" b="1">
                <a:latin typeface="Franklin Gothic Book"/>
              </a:rPr>
              <a:t>Zusammenarbeit</a:t>
            </a:r>
            <a:r>
              <a:rPr lang="de-DE">
                <a:latin typeface="Franklin Gothic Book"/>
              </a:rPr>
              <a:t> zwischen </a:t>
            </a:r>
            <a:r>
              <a:rPr lang="de-DE" b="1">
                <a:latin typeface="Franklin Gothic Book"/>
              </a:rPr>
              <a:t>AMS und Unternehmen</a:t>
            </a:r>
            <a:r>
              <a:rPr lang="de-DE">
                <a:latin typeface="Franklin Gothic Book"/>
              </a:rPr>
              <a:t> in Vermittlung bzw. bessere Kommunikation arbeitsmarktpolitischer Angebote des AMS</a:t>
            </a:r>
          </a:p>
        </p:txBody>
      </p:sp>
      <p:sp>
        <p:nvSpPr>
          <p:cNvPr id="8" name="Textplatzhalter 7">
            <a:extLst>
              <a:ext uri="{FF2B5EF4-FFF2-40B4-BE49-F238E27FC236}">
                <a16:creationId xmlns:a16="http://schemas.microsoft.com/office/drawing/2014/main" id="{0CDF3F62-4038-A331-F7F3-61721FC25E6E}"/>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EE1522E5-F943-5F05-6EB8-4A87684CEC35}"/>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34910386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C71BC-0FB5-88E7-8B36-80D2ABE4A6A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B5FCE61-6077-3928-677B-F46E08DF8BD0}"/>
              </a:ext>
            </a:extLst>
          </p:cNvPr>
          <p:cNvSpPr>
            <a:spLocks noGrp="1"/>
          </p:cNvSpPr>
          <p:nvPr>
            <p:ph type="title"/>
          </p:nvPr>
        </p:nvSpPr>
        <p:spPr>
          <a:xfrm>
            <a:off x="719136" y="973394"/>
            <a:ext cx="7920000" cy="1297857"/>
          </a:xfrm>
        </p:spPr>
        <p:txBody>
          <a:bodyPr/>
          <a:lstStyle/>
          <a:p>
            <a:pPr algn="ctr"/>
            <a:r>
              <a:rPr lang="de-AT" sz="5400"/>
              <a:t>Handlungsempfehlungen</a:t>
            </a:r>
            <a:endParaRPr lang="de-DE" sz="5400"/>
          </a:p>
        </p:txBody>
      </p:sp>
      <p:sp>
        <p:nvSpPr>
          <p:cNvPr id="3" name="Textplatzhalter 2">
            <a:extLst>
              <a:ext uri="{FF2B5EF4-FFF2-40B4-BE49-F238E27FC236}">
                <a16:creationId xmlns:a16="http://schemas.microsoft.com/office/drawing/2014/main" id="{04652514-B03E-F434-E873-4B4EF0BF3BAE}"/>
              </a:ext>
            </a:extLst>
          </p:cNvPr>
          <p:cNvSpPr>
            <a:spLocks noGrp="1"/>
          </p:cNvSpPr>
          <p:nvPr>
            <p:ph type="body" sz="quarter" idx="10"/>
          </p:nvPr>
        </p:nvSpPr>
        <p:spPr>
          <a:xfrm>
            <a:off x="719137" y="1448972"/>
            <a:ext cx="7920000" cy="4297135"/>
          </a:xfrm>
        </p:spPr>
        <p:txBody>
          <a:bodyPr/>
          <a:lstStyle/>
          <a:p>
            <a:pPr marL="0" indent="0">
              <a:buNone/>
            </a:pPr>
            <a:endParaRPr lang="de-DE" b="1"/>
          </a:p>
          <a:p>
            <a:pPr marL="0" indent="0" algn="ctr">
              <a:buNone/>
            </a:pPr>
            <a:endParaRPr lang="de-AT" sz="3200" b="1">
              <a:solidFill>
                <a:srgbClr val="FF0000"/>
              </a:solidFill>
            </a:endParaRPr>
          </a:p>
          <a:p>
            <a:pPr marL="0" indent="0" algn="ctr">
              <a:buNone/>
            </a:pPr>
            <a:r>
              <a:rPr lang="de-DE" sz="4800" b="1">
                <a:solidFill>
                  <a:srgbClr val="FF0000"/>
                </a:solidFill>
              </a:rPr>
              <a:t>Interviews mit </a:t>
            </a:r>
            <a:r>
              <a:rPr lang="de-DE" sz="4800" b="1" err="1">
                <a:solidFill>
                  <a:srgbClr val="FF0000"/>
                </a:solidFill>
              </a:rPr>
              <a:t>Expert:innen</a:t>
            </a:r>
            <a:r>
              <a:rPr lang="de-DE" sz="4800" b="1">
                <a:solidFill>
                  <a:srgbClr val="FF0000"/>
                </a:solidFill>
              </a:rPr>
              <a:t>, Geflüchteten und </a:t>
            </a:r>
            <a:r>
              <a:rPr lang="de-DE" sz="4800" b="1" err="1">
                <a:solidFill>
                  <a:srgbClr val="FF0000"/>
                </a:solidFill>
              </a:rPr>
              <a:t>Unternehmensvertreter:innen</a:t>
            </a:r>
            <a:endParaRPr lang="de-DE" sz="4800" b="1">
              <a:solidFill>
                <a:srgbClr val="FF0000"/>
              </a:solidFill>
            </a:endParaRPr>
          </a:p>
          <a:p>
            <a:endParaRPr lang="de-DE"/>
          </a:p>
        </p:txBody>
      </p:sp>
      <p:sp>
        <p:nvSpPr>
          <p:cNvPr id="4" name="Textplatzhalter 3">
            <a:extLst>
              <a:ext uri="{FF2B5EF4-FFF2-40B4-BE49-F238E27FC236}">
                <a16:creationId xmlns:a16="http://schemas.microsoft.com/office/drawing/2014/main" id="{24F08AB6-0879-6892-6757-7EBEB0F69535}"/>
              </a:ext>
            </a:extLst>
          </p:cNvPr>
          <p:cNvSpPr>
            <a:spLocks noGrp="1"/>
          </p:cNvSpPr>
          <p:nvPr>
            <p:ph type="body" sz="quarter" idx="11"/>
          </p:nvPr>
        </p:nvSpPr>
        <p:spPr/>
        <p:txBody>
          <a:bodyPr/>
          <a:lstStyle/>
          <a:p>
            <a:endParaRPr lang="de-DE"/>
          </a:p>
        </p:txBody>
      </p:sp>
      <p:sp>
        <p:nvSpPr>
          <p:cNvPr id="5" name="Textplatzhalter 4">
            <a:extLst>
              <a:ext uri="{FF2B5EF4-FFF2-40B4-BE49-F238E27FC236}">
                <a16:creationId xmlns:a16="http://schemas.microsoft.com/office/drawing/2014/main" id="{C3747607-130E-F690-B6A8-98C16A7C5E74}"/>
              </a:ext>
            </a:extLst>
          </p:cNvPr>
          <p:cNvSpPr>
            <a:spLocks noGrp="1"/>
          </p:cNvSpPr>
          <p:nvPr>
            <p:ph type="body" sz="quarter" idx="13"/>
          </p:nvPr>
        </p:nvSpPr>
        <p:spPr/>
        <p:txBody>
          <a:bodyPr/>
          <a:lstStyle/>
          <a:p>
            <a:endParaRPr lang="de-DE"/>
          </a:p>
        </p:txBody>
      </p:sp>
    </p:spTree>
    <p:extLst>
      <p:ext uri="{BB962C8B-B14F-4D97-AF65-F5344CB8AC3E}">
        <p14:creationId xmlns:p14="http://schemas.microsoft.com/office/powerpoint/2010/main" val="996655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53389-0AA4-64EA-EA9E-8AA080E46FC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5EBC59E-280D-519D-10CC-53EFBCBB66A3}"/>
              </a:ext>
            </a:extLst>
          </p:cNvPr>
          <p:cNvSpPr>
            <a:spLocks noGrp="1"/>
          </p:cNvSpPr>
          <p:nvPr>
            <p:ph type="title"/>
          </p:nvPr>
        </p:nvSpPr>
        <p:spPr>
          <a:xfrm>
            <a:off x="719136" y="365761"/>
            <a:ext cx="7920000" cy="576072"/>
          </a:xfrm>
        </p:spPr>
        <p:txBody>
          <a:bodyPr/>
          <a:lstStyle/>
          <a:p>
            <a:r>
              <a:rPr lang="de-DE">
                <a:latin typeface="Franklin Gothic Demi"/>
              </a:rPr>
              <a:t>Ziele der Studie</a:t>
            </a:r>
            <a:endParaRPr lang="de-DE"/>
          </a:p>
        </p:txBody>
      </p:sp>
      <p:sp>
        <p:nvSpPr>
          <p:cNvPr id="3" name="Textplatzhalter 2">
            <a:extLst>
              <a:ext uri="{FF2B5EF4-FFF2-40B4-BE49-F238E27FC236}">
                <a16:creationId xmlns:a16="http://schemas.microsoft.com/office/drawing/2014/main" id="{6CA8390C-1AE6-2C79-AC8E-C4CCFC6E2324}"/>
              </a:ext>
            </a:extLst>
          </p:cNvPr>
          <p:cNvSpPr>
            <a:spLocks noGrp="1"/>
          </p:cNvSpPr>
          <p:nvPr>
            <p:ph type="body" sz="quarter" idx="10"/>
          </p:nvPr>
        </p:nvSpPr>
        <p:spPr>
          <a:xfrm>
            <a:off x="719137" y="1161288"/>
            <a:ext cx="7920000" cy="5255604"/>
          </a:xfrm>
        </p:spPr>
        <p:txBody>
          <a:bodyPr vert="horz" lIns="0" tIns="0" rIns="0" bIns="0" rtlCol="0" anchor="t">
            <a:noAutofit/>
          </a:bodyPr>
          <a:lstStyle/>
          <a:p>
            <a:pPr marL="287655" marR="0" lvl="0" indent="-287655" algn="l" defTabSz="914400" rtl="0" eaLnBrk="1" fontAlgn="auto" latinLnBrk="0" hangingPunct="1">
              <a:lnSpc>
                <a:spcPct val="110000"/>
              </a:lnSpc>
              <a:spcBef>
                <a:spcPts val="1200"/>
              </a:spcBef>
              <a:spcAft>
                <a:spcPts val="0"/>
              </a:spcAft>
              <a:buClrTx/>
              <a:buSzTx/>
              <a:buFont typeface="Franklin Gothic Demi" panose="020B0703020102020204" pitchFamily="34" charset="0"/>
              <a:buChar char="−"/>
              <a:tabLst/>
              <a:defRPr/>
            </a:pPr>
            <a:r>
              <a:rPr lang="de-DE" sz="2300">
                <a:latin typeface="Franklin Gothic Book"/>
              </a:rPr>
              <a:t>Aufzeigen von </a:t>
            </a:r>
            <a:r>
              <a:rPr lang="de-DE" sz="2300" b="1">
                <a:latin typeface="Franklin Gothic Book"/>
              </a:rPr>
              <a:t>Hindernissen, Hürden und Potenzialen </a:t>
            </a:r>
            <a:r>
              <a:rPr lang="de-DE" sz="2300">
                <a:latin typeface="Franklin Gothic Book"/>
              </a:rPr>
              <a:t>für eine qualifikationsadäquate Beschäftigung von geflüchteten Menschen am österreichischen Arbeitsmarkt </a:t>
            </a:r>
            <a:endParaRPr lang="en-US">
              <a:latin typeface="Franklin Gothic Book"/>
            </a:endParaRPr>
          </a:p>
          <a:p>
            <a:pPr marL="287655" marR="0" lvl="0" indent="-287655" algn="l" defTabSz="914400" rtl="0" eaLnBrk="1" fontAlgn="auto" latinLnBrk="0" hangingPunct="1">
              <a:lnSpc>
                <a:spcPct val="110000"/>
              </a:lnSpc>
              <a:spcBef>
                <a:spcPts val="1200"/>
              </a:spcBef>
              <a:spcAft>
                <a:spcPts val="0"/>
              </a:spcAft>
              <a:buClrTx/>
              <a:buSzTx/>
              <a:buFont typeface="Franklin Gothic Demi" panose="020B0703020102020204" pitchFamily="34" charset="0"/>
              <a:buChar char="−"/>
              <a:tabLst/>
              <a:defRPr/>
            </a:pPr>
            <a:r>
              <a:rPr lang="de-DE" sz="2300">
                <a:latin typeface="Franklin Gothic Book"/>
              </a:rPr>
              <a:t>Fokus: geflüchtete </a:t>
            </a:r>
            <a:r>
              <a:rPr lang="de-DE" sz="2300" b="1">
                <a:latin typeface="Franklin Gothic Book"/>
              </a:rPr>
              <a:t>Frauen</a:t>
            </a:r>
            <a:r>
              <a:rPr lang="de-DE" sz="2300">
                <a:latin typeface="Franklin Gothic Book"/>
              </a:rPr>
              <a:t> (besonders von Dequalifizierung betroffen) </a:t>
            </a:r>
          </a:p>
          <a:p>
            <a:pPr lvl="0">
              <a:spcBef>
                <a:spcPts val="1200"/>
              </a:spcBef>
              <a:defRPr/>
            </a:pPr>
            <a:r>
              <a:rPr lang="de-DE" sz="2300" b="1"/>
              <a:t>Zielgruppen</a:t>
            </a:r>
            <a:r>
              <a:rPr lang="de-DE" sz="2300"/>
              <a:t>: </a:t>
            </a:r>
            <a:r>
              <a:rPr lang="de-AT" sz="2300"/>
              <a:t>Asylberechtigte, subsidiär Schutzberechtigte und Vertriebene aus der Ukraine, unterschiedliche </a:t>
            </a:r>
            <a:r>
              <a:rPr lang="de-AT" sz="2300" b="1"/>
              <a:t>Herkunfts- bzw. Fluchtkontexte</a:t>
            </a:r>
            <a:r>
              <a:rPr lang="de-AT" sz="2300"/>
              <a:t> </a:t>
            </a:r>
            <a:r>
              <a:rPr lang="de-DE" sz="2300"/>
              <a:t>(arabischsprachiger Raum, afrikanischer Fluchtkontext, Ukraine)</a:t>
            </a:r>
          </a:p>
          <a:p>
            <a:pPr marL="288000" marR="0" lvl="0" indent="-288000" algn="l" defTabSz="914400" rtl="0" eaLnBrk="1" fontAlgn="auto" latinLnBrk="0" hangingPunct="1">
              <a:lnSpc>
                <a:spcPct val="110000"/>
              </a:lnSpc>
              <a:spcBef>
                <a:spcPts val="1200"/>
              </a:spcBef>
              <a:spcAft>
                <a:spcPts val="0"/>
              </a:spcAft>
              <a:buClrTx/>
              <a:buSzTx/>
              <a:buFont typeface="Franklin Gothic Demi" panose="020B0703020102020204" pitchFamily="34" charset="0"/>
              <a:buChar char="−"/>
              <a:tabLst/>
              <a:defRPr/>
            </a:pPr>
            <a:r>
              <a:rPr lang="de-DE" sz="2300"/>
              <a:t>Raum </a:t>
            </a:r>
            <a:r>
              <a:rPr lang="de-DE" sz="2300" b="1"/>
              <a:t>Wien</a:t>
            </a:r>
          </a:p>
        </p:txBody>
      </p:sp>
      <p:sp>
        <p:nvSpPr>
          <p:cNvPr id="4" name="Textplatzhalter 3">
            <a:extLst>
              <a:ext uri="{FF2B5EF4-FFF2-40B4-BE49-F238E27FC236}">
                <a16:creationId xmlns:a16="http://schemas.microsoft.com/office/drawing/2014/main" id="{FB522D2E-A6A0-F32B-0029-0B6C07758052}"/>
              </a:ext>
            </a:extLst>
          </p:cNvPr>
          <p:cNvSpPr>
            <a:spLocks noGrp="1"/>
          </p:cNvSpPr>
          <p:nvPr>
            <p:ph type="body" sz="quarter" idx="11"/>
          </p:nvPr>
        </p:nvSpPr>
        <p:spPr/>
        <p:txBody>
          <a:bodyPr/>
          <a:lstStyle/>
          <a:p>
            <a:endParaRPr lang="de-DE"/>
          </a:p>
        </p:txBody>
      </p:sp>
      <p:sp>
        <p:nvSpPr>
          <p:cNvPr id="5" name="Textplatzhalter 4">
            <a:extLst>
              <a:ext uri="{FF2B5EF4-FFF2-40B4-BE49-F238E27FC236}">
                <a16:creationId xmlns:a16="http://schemas.microsoft.com/office/drawing/2014/main" id="{07D923F2-3457-77AB-2AEA-8D6263349949}"/>
              </a:ext>
            </a:extLst>
          </p:cNvPr>
          <p:cNvSpPr>
            <a:spLocks noGrp="1"/>
          </p:cNvSpPr>
          <p:nvPr>
            <p:ph type="body" sz="quarter" idx="13"/>
          </p:nvPr>
        </p:nvSpPr>
        <p:spPr/>
        <p:txBody>
          <a:bodyPr/>
          <a:lstStyle/>
          <a:p>
            <a:endParaRPr lang="de-DE"/>
          </a:p>
        </p:txBody>
      </p:sp>
    </p:spTree>
    <p:extLst>
      <p:ext uri="{BB962C8B-B14F-4D97-AF65-F5344CB8AC3E}">
        <p14:creationId xmlns:p14="http://schemas.microsoft.com/office/powerpoint/2010/main" val="29177445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8DF1A-A372-EF2A-D852-84047776EC2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AB597C4-C1BB-6530-4DFD-72D29DC4D461}"/>
              </a:ext>
            </a:extLst>
          </p:cNvPr>
          <p:cNvSpPr>
            <a:spLocks noGrp="1"/>
          </p:cNvSpPr>
          <p:nvPr>
            <p:ph type="title"/>
          </p:nvPr>
        </p:nvSpPr>
        <p:spPr>
          <a:xfrm>
            <a:off x="719136" y="182880"/>
            <a:ext cx="7920000" cy="996697"/>
          </a:xfrm>
        </p:spPr>
        <p:txBody>
          <a:bodyPr/>
          <a:lstStyle/>
          <a:p>
            <a:r>
              <a:rPr lang="de-DE">
                <a:latin typeface="Franklin Gothic Demi"/>
              </a:rPr>
              <a:t>Handlungsempfehlungen</a:t>
            </a:r>
          </a:p>
        </p:txBody>
      </p:sp>
      <p:sp>
        <p:nvSpPr>
          <p:cNvPr id="3" name="Textplatzhalter 2">
            <a:extLst>
              <a:ext uri="{FF2B5EF4-FFF2-40B4-BE49-F238E27FC236}">
                <a16:creationId xmlns:a16="http://schemas.microsoft.com/office/drawing/2014/main" id="{34D9D506-2C35-B805-30D0-8240923A4D26}"/>
              </a:ext>
            </a:extLst>
          </p:cNvPr>
          <p:cNvSpPr>
            <a:spLocks noGrp="1"/>
          </p:cNvSpPr>
          <p:nvPr>
            <p:ph type="body" sz="quarter" idx="11"/>
          </p:nvPr>
        </p:nvSpPr>
        <p:spPr>
          <a:xfrm>
            <a:off x="719136" y="900332"/>
            <a:ext cx="7920000" cy="5627077"/>
          </a:xfrm>
        </p:spPr>
        <p:txBody>
          <a:bodyPr vert="horz" lIns="0" tIns="0" rIns="0" bIns="0" rtlCol="0" anchor="t">
            <a:noAutofit/>
          </a:bodyPr>
          <a:lstStyle/>
          <a:p>
            <a:pPr>
              <a:spcAft>
                <a:spcPts val="400"/>
              </a:spcAft>
            </a:pPr>
            <a:r>
              <a:rPr lang="de-AT" sz="1600" b="1"/>
              <a:t>(1) Reform des Asyl- und Aufenthaltsrechts</a:t>
            </a:r>
          </a:p>
          <a:p>
            <a:pPr marL="810895" lvl="1" indent="-342900">
              <a:spcAft>
                <a:spcPts val="400"/>
              </a:spcAft>
              <a:buFontTx/>
              <a:buChar char="-"/>
            </a:pPr>
            <a:r>
              <a:rPr lang="de-AT" sz="1400" b="1"/>
              <a:t>s</a:t>
            </a:r>
            <a:r>
              <a:rPr lang="de-DE" sz="1400" b="1" err="1">
                <a:latin typeface="Franklin Gothic Book"/>
              </a:rPr>
              <a:t>ofortige</a:t>
            </a:r>
            <a:r>
              <a:rPr lang="de-DE" sz="1400" b="1">
                <a:latin typeface="Franklin Gothic Book"/>
              </a:rPr>
              <a:t> Arbeitserlaubnis </a:t>
            </a:r>
            <a:r>
              <a:rPr lang="de-DE" sz="1400">
                <a:latin typeface="Franklin Gothic Book"/>
              </a:rPr>
              <a:t>nach Zulassung des Asylantrags</a:t>
            </a:r>
          </a:p>
          <a:p>
            <a:pPr marL="810900" lvl="1" indent="-342900">
              <a:spcAft>
                <a:spcPts val="400"/>
              </a:spcAft>
              <a:buFontTx/>
              <a:buChar char="-"/>
            </a:pPr>
            <a:r>
              <a:rPr lang="de-DE" sz="1400" b="1">
                <a:latin typeface="Franklin Gothic Book"/>
              </a:rPr>
              <a:t>Reform der Grundversorgung</a:t>
            </a:r>
            <a:r>
              <a:rPr lang="de-DE" sz="1400">
                <a:latin typeface="Franklin Gothic Book"/>
              </a:rPr>
              <a:t>: bessere Übergänge zw. staatlicher Unterstützung und eigenständiger Existenzsicherung</a:t>
            </a:r>
          </a:p>
          <a:p>
            <a:pPr>
              <a:spcAft>
                <a:spcPts val="400"/>
              </a:spcAft>
            </a:pPr>
            <a:r>
              <a:rPr lang="de-AT" sz="1600" b="1">
                <a:latin typeface="Franklin Gothic Book"/>
              </a:rPr>
              <a:t>(2) Deutsche Sprachförderung</a:t>
            </a:r>
          </a:p>
          <a:p>
            <a:pPr marL="810895" lvl="1" indent="-342900">
              <a:spcAft>
                <a:spcPts val="400"/>
              </a:spcAft>
              <a:buFontTx/>
              <a:buChar char="-"/>
            </a:pPr>
            <a:r>
              <a:rPr lang="de-AT" sz="1400" b="1">
                <a:latin typeface="Franklin Gothic Book"/>
              </a:rPr>
              <a:t>p</a:t>
            </a:r>
            <a:r>
              <a:rPr lang="de-DE" sz="1400" b="1" err="1">
                <a:latin typeface="Franklin Gothic Book"/>
              </a:rPr>
              <a:t>raxisorientiert</a:t>
            </a:r>
            <a:r>
              <a:rPr lang="de-DE" sz="1400" b="1">
                <a:latin typeface="Franklin Gothic Book"/>
              </a:rPr>
              <a:t> </a:t>
            </a:r>
            <a:r>
              <a:rPr lang="de-DE" sz="1400">
                <a:latin typeface="Franklin Gothic Book"/>
              </a:rPr>
              <a:t>(Verzahnung Sprachkurse und berufliche Erfahrung)</a:t>
            </a:r>
          </a:p>
          <a:p>
            <a:pPr marL="810900" lvl="1" indent="-342900">
              <a:spcAft>
                <a:spcPts val="400"/>
              </a:spcAft>
              <a:buFontTx/>
              <a:buChar char="-"/>
            </a:pPr>
            <a:r>
              <a:rPr lang="de-DE" sz="1400" b="1">
                <a:latin typeface="Franklin Gothic Book"/>
              </a:rPr>
              <a:t>flexible Einstiegsmodelle in Unternehmen</a:t>
            </a:r>
            <a:r>
              <a:rPr lang="de-DE" sz="1400">
                <a:latin typeface="Franklin Gothic Book"/>
              </a:rPr>
              <a:t> (mehr Begleitung, Deutschkurse am Arbeitsplatz)</a:t>
            </a:r>
          </a:p>
          <a:p>
            <a:pPr marL="810900" lvl="1" indent="-342900">
              <a:spcAft>
                <a:spcPts val="400"/>
              </a:spcAft>
              <a:buFontTx/>
              <a:buChar char="-"/>
            </a:pPr>
            <a:r>
              <a:rPr lang="de-DE" sz="1400" b="1">
                <a:latin typeface="Franklin Gothic Book"/>
              </a:rPr>
              <a:t>fachspezifische Sprachangebote</a:t>
            </a:r>
          </a:p>
          <a:p>
            <a:pPr marL="810900" lvl="1" indent="-342900">
              <a:spcAft>
                <a:spcPts val="400"/>
              </a:spcAft>
              <a:buFontTx/>
              <a:buChar char="-"/>
            </a:pPr>
            <a:r>
              <a:rPr lang="de-DE" sz="1400" b="1">
                <a:latin typeface="Franklin Gothic Book"/>
              </a:rPr>
              <a:t>eigene Kurse für Frauen</a:t>
            </a:r>
            <a:r>
              <a:rPr lang="de-DE" sz="1400">
                <a:latin typeface="Franklin Gothic Book"/>
              </a:rPr>
              <a:t> (inkl. gleichstellungsrelevanter Inhalte)</a:t>
            </a:r>
          </a:p>
          <a:p>
            <a:pPr marL="810900" lvl="1" indent="-342900">
              <a:spcAft>
                <a:spcPts val="400"/>
              </a:spcAft>
              <a:buFontTx/>
              <a:buChar char="-"/>
            </a:pPr>
            <a:r>
              <a:rPr lang="de-DE" sz="1400" b="1">
                <a:latin typeface="Franklin Gothic Book"/>
              </a:rPr>
              <a:t>Verkürzung Wartezeiten</a:t>
            </a:r>
            <a:r>
              <a:rPr lang="de-DE" sz="1400">
                <a:latin typeface="Franklin Gothic Book"/>
              </a:rPr>
              <a:t> zw. </a:t>
            </a:r>
            <a:r>
              <a:rPr lang="de-DE" sz="1400" b="1">
                <a:latin typeface="Franklin Gothic Book"/>
              </a:rPr>
              <a:t>AMS-Sprachkursen</a:t>
            </a:r>
          </a:p>
          <a:p>
            <a:pPr>
              <a:spcAft>
                <a:spcPts val="400"/>
              </a:spcAft>
            </a:pPr>
            <a:r>
              <a:rPr lang="de-DE" sz="1600" b="1">
                <a:latin typeface="Franklin Gothic Book"/>
              </a:rPr>
              <a:t>(3) Anerkennung /Nachholen von (Teil-)Qualifikationen</a:t>
            </a:r>
          </a:p>
          <a:p>
            <a:pPr marL="810895" lvl="1" indent="-342900">
              <a:spcAft>
                <a:spcPts val="400"/>
              </a:spcAft>
              <a:buFontTx/>
              <a:buChar char="-"/>
            </a:pPr>
            <a:r>
              <a:rPr lang="de-DE" sz="1400">
                <a:latin typeface="Franklin Gothic Book"/>
              </a:rPr>
              <a:t>Beschleunigung von </a:t>
            </a:r>
            <a:r>
              <a:rPr lang="de-DE" sz="1400" b="1">
                <a:latin typeface="Franklin Gothic Book"/>
              </a:rPr>
              <a:t>Anerkennungs- und Bewertungsverfahren </a:t>
            </a:r>
          </a:p>
          <a:p>
            <a:pPr marL="810895" lvl="1" indent="-342900">
              <a:spcAft>
                <a:spcPts val="400"/>
              </a:spcAft>
              <a:buFontTx/>
              <a:buChar char="-"/>
            </a:pPr>
            <a:r>
              <a:rPr lang="de-DE" sz="1400">
                <a:latin typeface="Franklin Gothic Book"/>
              </a:rPr>
              <a:t>stärkere Berücksichtigung </a:t>
            </a:r>
            <a:r>
              <a:rPr lang="de-DE" sz="1400" b="1">
                <a:latin typeface="Franklin Gothic Book"/>
              </a:rPr>
              <a:t>praktischer</a:t>
            </a:r>
            <a:r>
              <a:rPr lang="de-DE" sz="1400">
                <a:latin typeface="Franklin Gothic Book"/>
              </a:rPr>
              <a:t> </a:t>
            </a:r>
            <a:r>
              <a:rPr lang="de-DE" sz="1400" b="1">
                <a:latin typeface="Franklin Gothic Book"/>
              </a:rPr>
              <a:t>Berufserfahrungen</a:t>
            </a:r>
            <a:r>
              <a:rPr lang="de-DE" sz="1400">
                <a:latin typeface="Franklin Gothic Book"/>
              </a:rPr>
              <a:t> &amp; alternative Kompetenzfeststellung</a:t>
            </a:r>
            <a:endParaRPr lang="de-DE"/>
          </a:p>
          <a:p>
            <a:pPr marL="810900" lvl="1" indent="-342900">
              <a:spcAft>
                <a:spcPts val="400"/>
              </a:spcAft>
              <a:buFontTx/>
              <a:buChar char="-"/>
            </a:pPr>
            <a:r>
              <a:rPr lang="de-DE" sz="1400">
                <a:latin typeface="Franklin Gothic Book"/>
              </a:rPr>
              <a:t>Anpassung Anerkennungsverfahren für </a:t>
            </a:r>
            <a:r>
              <a:rPr lang="de-DE" sz="1400" b="1">
                <a:latin typeface="Franklin Gothic Book"/>
              </a:rPr>
              <a:t>Drittstaatsangehörige</a:t>
            </a:r>
            <a:r>
              <a:rPr lang="de-DE" sz="1400">
                <a:latin typeface="Franklin Gothic Book"/>
              </a:rPr>
              <a:t> an EU-Regelungen</a:t>
            </a:r>
          </a:p>
          <a:p>
            <a:pPr marL="810895" lvl="1" indent="-342900">
              <a:spcAft>
                <a:spcPts val="400"/>
              </a:spcAft>
              <a:buFontTx/>
              <a:buChar char="-"/>
            </a:pPr>
            <a:r>
              <a:rPr lang="de-DE" sz="1400">
                <a:latin typeface="Franklin Gothic Book"/>
              </a:rPr>
              <a:t>mehr Unterstützung für </a:t>
            </a:r>
            <a:r>
              <a:rPr lang="de-DE" sz="1400" b="1" err="1">
                <a:latin typeface="Franklin Gothic Book"/>
              </a:rPr>
              <a:t>Asylwerber:innen</a:t>
            </a:r>
            <a:r>
              <a:rPr lang="de-DE" sz="1400" b="1">
                <a:latin typeface="Franklin Gothic Book"/>
              </a:rPr>
              <a:t> </a:t>
            </a:r>
            <a:r>
              <a:rPr lang="de-DE" sz="1400">
                <a:latin typeface="Franklin Gothic Book"/>
              </a:rPr>
              <a:t>und</a:t>
            </a:r>
            <a:r>
              <a:rPr lang="de-DE" sz="1400" b="1">
                <a:latin typeface="Franklin Gothic Book"/>
              </a:rPr>
              <a:t> ältere</a:t>
            </a:r>
            <a:r>
              <a:rPr lang="de-DE" sz="1400">
                <a:latin typeface="Franklin Gothic Book"/>
              </a:rPr>
              <a:t> </a:t>
            </a:r>
            <a:r>
              <a:rPr lang="de-DE" sz="1400" b="1">
                <a:latin typeface="Franklin Gothic Book"/>
              </a:rPr>
              <a:t>Geflüchtete</a:t>
            </a:r>
          </a:p>
          <a:p>
            <a:pPr marL="810895" lvl="1" indent="-342900">
              <a:spcAft>
                <a:spcPts val="400"/>
              </a:spcAft>
              <a:buFontTx/>
              <a:buChar char="-"/>
            </a:pPr>
            <a:r>
              <a:rPr lang="de-DE" sz="1400">
                <a:latin typeface="Franklin Gothic Book"/>
              </a:rPr>
              <a:t>Reduzierung der </a:t>
            </a:r>
            <a:r>
              <a:rPr lang="de-DE" sz="1400" b="1">
                <a:latin typeface="Franklin Gothic Book"/>
              </a:rPr>
              <a:t>finanziellen Belastungen </a:t>
            </a:r>
            <a:r>
              <a:rPr lang="de-DE" sz="1400">
                <a:latin typeface="Franklin Gothic Book"/>
              </a:rPr>
              <a:t>(Kurse, Gebühren)</a:t>
            </a:r>
          </a:p>
          <a:p>
            <a:pPr marL="810900" lvl="1" indent="-342900">
              <a:spcAft>
                <a:spcPts val="400"/>
              </a:spcAft>
              <a:buFontTx/>
              <a:buChar char="-"/>
            </a:pPr>
            <a:r>
              <a:rPr lang="de-DE" sz="1400">
                <a:latin typeface="Franklin Gothic Book"/>
              </a:rPr>
              <a:t>Erweiterung des </a:t>
            </a:r>
            <a:r>
              <a:rPr lang="de-DE" sz="1400" b="1">
                <a:latin typeface="Franklin Gothic Book"/>
              </a:rPr>
              <a:t>Kursangebots</a:t>
            </a:r>
            <a:r>
              <a:rPr lang="de-DE" sz="1400">
                <a:latin typeface="Franklin Gothic Book"/>
              </a:rPr>
              <a:t> (häufiger, flexibler, flächendeckend)</a:t>
            </a:r>
          </a:p>
          <a:p>
            <a:pPr marL="810900" lvl="1" indent="-342900">
              <a:spcAft>
                <a:spcPts val="400"/>
              </a:spcAft>
              <a:buFontTx/>
              <a:buChar char="-"/>
            </a:pPr>
            <a:r>
              <a:rPr lang="de-DE" sz="1400">
                <a:latin typeface="Franklin Gothic Book"/>
              </a:rPr>
              <a:t>Überprüfung der z.T. </a:t>
            </a:r>
            <a:r>
              <a:rPr lang="de-DE" sz="1400" b="1">
                <a:latin typeface="Franklin Gothic Book"/>
              </a:rPr>
              <a:t>hohen Deutschkenntnis-Anforderungen</a:t>
            </a:r>
          </a:p>
          <a:p>
            <a:pPr marL="810895" lvl="1" indent="-342900">
              <a:spcAft>
                <a:spcPts val="400"/>
              </a:spcAft>
              <a:buFontTx/>
              <a:buChar char="-"/>
            </a:pPr>
            <a:r>
              <a:rPr lang="de-DE" sz="1400">
                <a:latin typeface="Franklin Gothic Book"/>
              </a:rPr>
              <a:t>Angebot </a:t>
            </a:r>
            <a:r>
              <a:rPr lang="de-DE" sz="1400" b="1">
                <a:latin typeface="Franklin Gothic Book"/>
              </a:rPr>
              <a:t>kurzer</a:t>
            </a:r>
            <a:r>
              <a:rPr lang="de-DE" sz="1400">
                <a:latin typeface="Franklin Gothic Book"/>
              </a:rPr>
              <a:t>, qualifikationsadäquater Ausbildungen und </a:t>
            </a:r>
            <a:r>
              <a:rPr lang="de-DE" sz="1400" b="1" err="1">
                <a:latin typeface="Franklin Gothic Book"/>
              </a:rPr>
              <a:t>Aufqualifizierungen</a:t>
            </a:r>
            <a:endParaRPr lang="de-DE" sz="1400" b="1">
              <a:latin typeface="Franklin Gothic Book"/>
            </a:endParaRPr>
          </a:p>
          <a:p>
            <a:pPr marL="342900" indent="-342900">
              <a:spcAft>
                <a:spcPts val="600"/>
              </a:spcAft>
              <a:buFontTx/>
              <a:buChar char="-"/>
            </a:pPr>
            <a:endParaRPr lang="de-DE" sz="1800">
              <a:latin typeface="Franklin Gothic Book"/>
            </a:endParaRPr>
          </a:p>
        </p:txBody>
      </p:sp>
    </p:spTree>
    <p:extLst>
      <p:ext uri="{BB962C8B-B14F-4D97-AF65-F5344CB8AC3E}">
        <p14:creationId xmlns:p14="http://schemas.microsoft.com/office/powerpoint/2010/main" val="32427834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64DA8-2179-20C0-1247-3CD9745A675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07E8605-5E9F-8643-1287-E55D1BD7ED57}"/>
              </a:ext>
            </a:extLst>
          </p:cNvPr>
          <p:cNvSpPr>
            <a:spLocks noGrp="1"/>
          </p:cNvSpPr>
          <p:nvPr>
            <p:ph type="title"/>
          </p:nvPr>
        </p:nvSpPr>
        <p:spPr>
          <a:xfrm>
            <a:off x="719136" y="302610"/>
            <a:ext cx="7920000" cy="682128"/>
          </a:xfrm>
        </p:spPr>
        <p:txBody>
          <a:bodyPr/>
          <a:lstStyle/>
          <a:p>
            <a:r>
              <a:rPr lang="de-DE">
                <a:latin typeface="Franklin Gothic Demi"/>
              </a:rPr>
              <a:t>Handlungsempfehlungen</a:t>
            </a:r>
          </a:p>
        </p:txBody>
      </p:sp>
      <p:sp>
        <p:nvSpPr>
          <p:cNvPr id="3" name="Textplatzhalter 2">
            <a:extLst>
              <a:ext uri="{FF2B5EF4-FFF2-40B4-BE49-F238E27FC236}">
                <a16:creationId xmlns:a16="http://schemas.microsoft.com/office/drawing/2014/main" id="{7CBA7B6E-840A-19B6-E4FE-DF473D028BFF}"/>
              </a:ext>
            </a:extLst>
          </p:cNvPr>
          <p:cNvSpPr>
            <a:spLocks noGrp="1"/>
          </p:cNvSpPr>
          <p:nvPr>
            <p:ph type="body" sz="quarter" idx="11"/>
          </p:nvPr>
        </p:nvSpPr>
        <p:spPr>
          <a:xfrm>
            <a:off x="719136" y="1153551"/>
            <a:ext cx="7920000" cy="5091399"/>
          </a:xfrm>
        </p:spPr>
        <p:txBody>
          <a:bodyPr vert="horz" lIns="0" tIns="0" rIns="0" bIns="0" rtlCol="0" anchor="t">
            <a:noAutofit/>
          </a:bodyPr>
          <a:lstStyle/>
          <a:p>
            <a:pPr>
              <a:spcAft>
                <a:spcPts val="400"/>
              </a:spcAft>
            </a:pPr>
            <a:r>
              <a:rPr lang="de-DE" sz="1600" b="1">
                <a:latin typeface="Franklin Gothic Book"/>
              </a:rPr>
              <a:t>(4) </a:t>
            </a:r>
            <a:r>
              <a:rPr lang="de-AT" sz="1600" b="1">
                <a:latin typeface="Franklin Gothic Book"/>
              </a:rPr>
              <a:t>Unterstützung durch das AMS</a:t>
            </a:r>
          </a:p>
          <a:p>
            <a:pPr marL="810900" lvl="1" indent="-342900">
              <a:spcAft>
                <a:spcPts val="400"/>
              </a:spcAft>
              <a:buFontTx/>
              <a:buChar char="-"/>
            </a:pPr>
            <a:r>
              <a:rPr lang="de-DE" sz="1450">
                <a:latin typeface="Franklin Gothic Book"/>
              </a:rPr>
              <a:t>Weg vom Fokus möglichst </a:t>
            </a:r>
            <a:r>
              <a:rPr lang="de-AT" sz="1450">
                <a:latin typeface="Franklin Gothic Book"/>
              </a:rPr>
              <a:t>rascher</a:t>
            </a:r>
            <a:r>
              <a:rPr lang="de-AT" sz="1450" b="1">
                <a:latin typeface="Franklin Gothic Book"/>
              </a:rPr>
              <a:t> </a:t>
            </a:r>
            <a:r>
              <a:rPr lang="de-AT" sz="1450">
                <a:latin typeface="Franklin Gothic Book"/>
              </a:rPr>
              <a:t>Vermittlung  hinzu </a:t>
            </a:r>
            <a:r>
              <a:rPr lang="de-AT" sz="1450" b="1">
                <a:latin typeface="Franklin Gothic Book"/>
              </a:rPr>
              <a:t>qualifikationsadäquate Arbeitsmarktintegration</a:t>
            </a:r>
            <a:r>
              <a:rPr lang="de-AT" sz="1450">
                <a:latin typeface="Franklin Gothic Book"/>
              </a:rPr>
              <a:t> </a:t>
            </a:r>
            <a:r>
              <a:rPr lang="de-AT" sz="1450" b="1">
                <a:latin typeface="Franklin Gothic Book"/>
              </a:rPr>
              <a:t>von Geflüchteten</a:t>
            </a:r>
          </a:p>
          <a:p>
            <a:pPr marL="810895" lvl="1" indent="-342900">
              <a:spcAft>
                <a:spcPts val="400"/>
              </a:spcAft>
              <a:buFontTx/>
              <a:buChar char="-"/>
            </a:pPr>
            <a:r>
              <a:rPr lang="de-AT" sz="1450">
                <a:latin typeface="Franklin Gothic Book"/>
              </a:rPr>
              <a:t>Etablierung</a:t>
            </a:r>
            <a:r>
              <a:rPr lang="de-AT" sz="1450" b="1">
                <a:latin typeface="Franklin Gothic Book"/>
              </a:rPr>
              <a:t> Case-Management:</a:t>
            </a:r>
            <a:r>
              <a:rPr lang="de-AT" sz="1450">
                <a:latin typeface="Franklin Gothic Book"/>
              </a:rPr>
              <a:t> niederschwellige 1-zu-1 und face-</a:t>
            </a:r>
            <a:r>
              <a:rPr lang="de-AT" sz="1450" err="1">
                <a:latin typeface="Franklin Gothic Book"/>
              </a:rPr>
              <a:t>to</a:t>
            </a:r>
            <a:r>
              <a:rPr lang="de-AT" sz="1450">
                <a:latin typeface="Franklin Gothic Book"/>
              </a:rPr>
              <a:t>-face Begleitung</a:t>
            </a:r>
          </a:p>
          <a:p>
            <a:pPr marL="810900" lvl="1" indent="-342900">
              <a:spcAft>
                <a:spcPts val="400"/>
              </a:spcAft>
              <a:buFontTx/>
              <a:buChar char="-"/>
            </a:pPr>
            <a:r>
              <a:rPr lang="de-DE" sz="1450" b="1">
                <a:latin typeface="Franklin Gothic Book"/>
              </a:rPr>
              <a:t>Aufwertung des AMS </a:t>
            </a:r>
          </a:p>
          <a:p>
            <a:pPr marL="810895" lvl="1" indent="-342900">
              <a:spcAft>
                <a:spcPts val="400"/>
              </a:spcAft>
              <a:buFontTx/>
              <a:buChar char="-"/>
            </a:pPr>
            <a:r>
              <a:rPr lang="de-DE" sz="1450">
                <a:latin typeface="Franklin Gothic Book"/>
              </a:rPr>
              <a:t>Mehr </a:t>
            </a:r>
            <a:r>
              <a:rPr lang="de-DE" sz="1450" err="1">
                <a:latin typeface="Franklin Gothic Book"/>
              </a:rPr>
              <a:t>Mitarbeiter:innen</a:t>
            </a:r>
            <a:r>
              <a:rPr lang="de-DE" sz="1450">
                <a:latin typeface="Franklin Gothic Book"/>
              </a:rPr>
              <a:t> mit </a:t>
            </a:r>
            <a:r>
              <a:rPr lang="de-DE" sz="1450" b="1">
                <a:latin typeface="Franklin Gothic Book"/>
              </a:rPr>
              <a:t>Fremdsprachenkenntnis</a:t>
            </a:r>
          </a:p>
          <a:p>
            <a:pPr marL="810895" lvl="1" indent="-342900">
              <a:spcAft>
                <a:spcPts val="400"/>
              </a:spcAft>
              <a:buFontTx/>
              <a:buChar char="-"/>
            </a:pPr>
            <a:r>
              <a:rPr lang="de-DE" sz="1450">
                <a:latin typeface="Franklin Gothic Book"/>
              </a:rPr>
              <a:t>engere </a:t>
            </a:r>
            <a:r>
              <a:rPr lang="de-DE" sz="1450" b="1">
                <a:latin typeface="Franklin Gothic Book"/>
              </a:rPr>
              <a:t>Kooperation</a:t>
            </a:r>
            <a:r>
              <a:rPr lang="de-DE" sz="1450">
                <a:latin typeface="Franklin Gothic Book"/>
              </a:rPr>
              <a:t> mit </a:t>
            </a:r>
            <a:r>
              <a:rPr lang="de-DE" sz="1450" b="1" err="1">
                <a:latin typeface="Franklin Gothic Book"/>
              </a:rPr>
              <a:t>Arbeitgeber:innen</a:t>
            </a:r>
          </a:p>
          <a:p>
            <a:pPr marL="810900" lvl="1" indent="-342900">
              <a:spcAft>
                <a:spcPts val="400"/>
              </a:spcAft>
              <a:buFontTx/>
              <a:buChar char="-"/>
            </a:pPr>
            <a:r>
              <a:rPr lang="de-DE" sz="1450" b="1">
                <a:latin typeface="Franklin Gothic Book"/>
              </a:rPr>
              <a:t>dauerhafte Etablierung </a:t>
            </a:r>
            <a:r>
              <a:rPr lang="de-DE" sz="1450">
                <a:latin typeface="Franklin Gothic Book"/>
              </a:rPr>
              <a:t>spez. Beratungs- und </a:t>
            </a:r>
            <a:r>
              <a:rPr lang="de-DE" sz="1450" b="1">
                <a:latin typeface="Franklin Gothic Book"/>
              </a:rPr>
              <a:t>Unterstützungsangeboten </a:t>
            </a:r>
            <a:r>
              <a:rPr lang="de-DE" sz="1450">
                <a:latin typeface="Franklin Gothic Book"/>
              </a:rPr>
              <a:t>für Zielgruppe</a:t>
            </a:r>
          </a:p>
          <a:p>
            <a:pPr>
              <a:spcAft>
                <a:spcPts val="400"/>
              </a:spcAft>
            </a:pPr>
            <a:r>
              <a:rPr lang="de-AT" sz="1600" b="1"/>
              <a:t>(5) Psychosoziale Unterstützung</a:t>
            </a:r>
          </a:p>
          <a:p>
            <a:pPr marL="810900" lvl="1" indent="-342900">
              <a:spcAft>
                <a:spcPts val="400"/>
              </a:spcAft>
              <a:buFontTx/>
              <a:buChar char="-"/>
            </a:pPr>
            <a:r>
              <a:rPr lang="de-DE" sz="1450">
                <a:latin typeface="Franklin Gothic Book"/>
              </a:rPr>
              <a:t>Berücksichtigung der Ausnahmesituation Geflüchteter </a:t>
            </a:r>
            <a:r>
              <a:rPr lang="de-DE" sz="1450" b="1">
                <a:latin typeface="Franklin Gothic Book"/>
              </a:rPr>
              <a:t>(Traumatisierung, Stress, Gesundheit</a:t>
            </a:r>
            <a:r>
              <a:rPr lang="de-DE" sz="1450">
                <a:latin typeface="Franklin Gothic Book"/>
              </a:rPr>
              <a:t>)</a:t>
            </a:r>
          </a:p>
          <a:p>
            <a:pPr marL="810900" lvl="1" indent="-342900">
              <a:spcAft>
                <a:spcPts val="400"/>
              </a:spcAft>
              <a:buFontTx/>
              <a:buChar char="-"/>
            </a:pPr>
            <a:r>
              <a:rPr lang="de-DE" sz="1450">
                <a:latin typeface="Franklin Gothic Book"/>
              </a:rPr>
              <a:t>m</a:t>
            </a:r>
            <a:r>
              <a:rPr lang="de-DE" sz="1450"/>
              <a:t>ehr </a:t>
            </a:r>
            <a:r>
              <a:rPr lang="de-DE" sz="1450" b="1"/>
              <a:t>Zeit geben</a:t>
            </a:r>
            <a:r>
              <a:rPr lang="de-DE" sz="1450"/>
              <a:t> (bis Geflüchtete „bereit“ sind für Jobsuche, Anerkennung etc.)</a:t>
            </a:r>
            <a:endParaRPr lang="de-AT" sz="1450" b="1"/>
          </a:p>
          <a:p>
            <a:pPr>
              <a:spcAft>
                <a:spcPts val="400"/>
              </a:spcAft>
            </a:pPr>
            <a:r>
              <a:rPr lang="de-AT" sz="1600" b="1"/>
              <a:t>(6) Spezifische Maßnahmen für geflüchtete Frauen</a:t>
            </a:r>
          </a:p>
          <a:p>
            <a:pPr marL="810900" lvl="1" indent="-342900">
              <a:spcAft>
                <a:spcPts val="400"/>
              </a:spcAft>
              <a:buFontTx/>
              <a:buChar char="-"/>
            </a:pPr>
            <a:r>
              <a:rPr lang="de-DE" sz="1450"/>
              <a:t>Mehr </a:t>
            </a:r>
            <a:r>
              <a:rPr lang="de-DE" sz="1450" b="1"/>
              <a:t>Kinderbetreuungsangebote</a:t>
            </a:r>
            <a:r>
              <a:rPr lang="de-DE" sz="1450"/>
              <a:t>, flexiblere Gestaltung, Entkoppelung VZ-Beschäftigung und Ganztagesbetreuung</a:t>
            </a:r>
          </a:p>
          <a:p>
            <a:pPr marL="810900" lvl="1" indent="-342900">
              <a:spcAft>
                <a:spcPts val="400"/>
              </a:spcAft>
              <a:buFontTx/>
              <a:buChar char="-"/>
            </a:pPr>
            <a:r>
              <a:rPr lang="de-DE" sz="1450" b="1"/>
              <a:t>mehr TZ-Angebote </a:t>
            </a:r>
            <a:r>
              <a:rPr lang="de-DE" sz="1450"/>
              <a:t>im </a:t>
            </a:r>
            <a:r>
              <a:rPr lang="de-DE" sz="1450" b="1"/>
              <a:t>qualifizierten Bereich</a:t>
            </a:r>
          </a:p>
          <a:p>
            <a:pPr marL="810900" lvl="1" indent="-342900">
              <a:spcAft>
                <a:spcPts val="400"/>
              </a:spcAft>
              <a:buFontTx/>
              <a:buChar char="-"/>
            </a:pPr>
            <a:r>
              <a:rPr lang="de-DE" sz="1450" b="1"/>
              <a:t>Empowerment</a:t>
            </a:r>
            <a:r>
              <a:rPr lang="de-DE" sz="1450"/>
              <a:t>-Angebote, Ausweitung zielgruppenspezifischer Informationsangebote</a:t>
            </a:r>
          </a:p>
          <a:p>
            <a:pPr marL="810900" lvl="1" indent="-342900">
              <a:spcAft>
                <a:spcPts val="600"/>
              </a:spcAft>
              <a:buFontTx/>
              <a:buChar char="-"/>
            </a:pPr>
            <a:endParaRPr lang="de-DE" sz="1500"/>
          </a:p>
          <a:p>
            <a:pPr marL="342900" indent="-342900">
              <a:spcAft>
                <a:spcPts val="600"/>
              </a:spcAft>
              <a:buFontTx/>
              <a:buChar char="-"/>
            </a:pPr>
            <a:endParaRPr lang="de-DE" sz="1800" b="1">
              <a:latin typeface="Franklin Gothic Book"/>
            </a:endParaRPr>
          </a:p>
          <a:p>
            <a:pPr marL="342900" indent="-342900">
              <a:spcAft>
                <a:spcPts val="600"/>
              </a:spcAft>
              <a:buFontTx/>
              <a:buChar char="-"/>
            </a:pPr>
            <a:endParaRPr lang="de-DE">
              <a:latin typeface="Franklin Gothic Book"/>
            </a:endParaRPr>
          </a:p>
        </p:txBody>
      </p:sp>
      <p:sp>
        <p:nvSpPr>
          <p:cNvPr id="9" name="Textplatzhalter 8">
            <a:extLst>
              <a:ext uri="{FF2B5EF4-FFF2-40B4-BE49-F238E27FC236}">
                <a16:creationId xmlns:a16="http://schemas.microsoft.com/office/drawing/2014/main" id="{E9B9B56E-2D94-A1D8-FDF9-9C7CCE01267B}"/>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13904030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7C048-1A03-1695-B19F-1B7065B8169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DD68B64-EF1C-12B6-631A-564AD884FA78}"/>
              </a:ext>
            </a:extLst>
          </p:cNvPr>
          <p:cNvSpPr>
            <a:spLocks noGrp="1"/>
          </p:cNvSpPr>
          <p:nvPr>
            <p:ph type="title"/>
          </p:nvPr>
        </p:nvSpPr>
        <p:spPr>
          <a:xfrm>
            <a:off x="719136" y="301614"/>
            <a:ext cx="7920000" cy="781598"/>
          </a:xfrm>
        </p:spPr>
        <p:txBody>
          <a:bodyPr/>
          <a:lstStyle/>
          <a:p>
            <a:r>
              <a:rPr lang="de-DE">
                <a:latin typeface="Franklin Gothic Demi"/>
              </a:rPr>
              <a:t>Handlungsempfehlungen</a:t>
            </a:r>
          </a:p>
        </p:txBody>
      </p:sp>
      <p:sp>
        <p:nvSpPr>
          <p:cNvPr id="3" name="Textplatzhalter 2">
            <a:extLst>
              <a:ext uri="{FF2B5EF4-FFF2-40B4-BE49-F238E27FC236}">
                <a16:creationId xmlns:a16="http://schemas.microsoft.com/office/drawing/2014/main" id="{752FCA08-043F-79D1-086F-5496C0ED074C}"/>
              </a:ext>
            </a:extLst>
          </p:cNvPr>
          <p:cNvSpPr>
            <a:spLocks noGrp="1"/>
          </p:cNvSpPr>
          <p:nvPr>
            <p:ph type="body" sz="quarter" idx="11"/>
          </p:nvPr>
        </p:nvSpPr>
        <p:spPr>
          <a:xfrm>
            <a:off x="719137" y="1209822"/>
            <a:ext cx="7920000" cy="5054178"/>
          </a:xfrm>
        </p:spPr>
        <p:txBody>
          <a:bodyPr vert="horz" lIns="0" tIns="0" rIns="0" bIns="0" rtlCol="0" anchor="t">
            <a:noAutofit/>
          </a:bodyPr>
          <a:lstStyle/>
          <a:p>
            <a:pPr>
              <a:spcAft>
                <a:spcPts val="600"/>
              </a:spcAft>
            </a:pPr>
            <a:r>
              <a:rPr lang="de-DE" sz="1800" b="1">
                <a:latin typeface="Franklin Gothic Book"/>
              </a:rPr>
              <a:t>(7) Frühzeitigen &amp; facheinschlägigen Berufseinstieg ermöglichen </a:t>
            </a:r>
          </a:p>
          <a:p>
            <a:pPr marL="810900" lvl="1" indent="-342900">
              <a:spcAft>
                <a:spcPts val="600"/>
              </a:spcAft>
              <a:buFontTx/>
              <a:buChar char="-"/>
            </a:pPr>
            <a:r>
              <a:rPr lang="de-DE" sz="1700" b="1">
                <a:latin typeface="Franklin Gothic Book"/>
              </a:rPr>
              <a:t>frühzeitiger Spracherwerb </a:t>
            </a:r>
            <a:r>
              <a:rPr lang="de-DE" sz="1700">
                <a:latin typeface="Franklin Gothic Book"/>
              </a:rPr>
              <a:t>und </a:t>
            </a:r>
            <a:r>
              <a:rPr lang="de-DE" sz="1700" b="1">
                <a:latin typeface="Franklin Gothic Book"/>
              </a:rPr>
              <a:t>Nostrifizierung</a:t>
            </a:r>
            <a:r>
              <a:rPr lang="de-DE" sz="1700">
                <a:latin typeface="Franklin Gothic Book"/>
              </a:rPr>
              <a:t> zentrale für qualifikationsadäquate Beschäftigung</a:t>
            </a:r>
          </a:p>
          <a:p>
            <a:pPr marL="810900" lvl="1" indent="-342900">
              <a:spcAft>
                <a:spcPts val="600"/>
              </a:spcAft>
              <a:buFontTx/>
              <a:buChar char="-"/>
            </a:pPr>
            <a:r>
              <a:rPr lang="de-DE" sz="1700" b="1">
                <a:latin typeface="Franklin Gothic Book"/>
              </a:rPr>
              <a:t>facheinschlägige </a:t>
            </a:r>
            <a:r>
              <a:rPr lang="de-DE" sz="1700">
                <a:latin typeface="Franklin Gothic Book"/>
              </a:rPr>
              <a:t>aber nicht qualifikationsadäquate </a:t>
            </a:r>
            <a:r>
              <a:rPr lang="de-DE" sz="1700" b="1">
                <a:latin typeface="Franklin Gothic Book"/>
              </a:rPr>
              <a:t>Beschäftigung nur als Brücke</a:t>
            </a:r>
          </a:p>
          <a:p>
            <a:pPr marL="810900" lvl="1" indent="-342900">
              <a:spcAft>
                <a:spcPts val="600"/>
              </a:spcAft>
              <a:buFontTx/>
              <a:buChar char="-"/>
            </a:pPr>
            <a:r>
              <a:rPr lang="de-DE" sz="1700" b="1">
                <a:latin typeface="Franklin Gothic Book"/>
              </a:rPr>
              <a:t>Anreize für Unternehmen</a:t>
            </a:r>
            <a:r>
              <a:rPr lang="de-DE" sz="1700">
                <a:latin typeface="Franklin Gothic Book"/>
              </a:rPr>
              <a:t>, begleitende Unterstützung im Betrieb</a:t>
            </a:r>
          </a:p>
          <a:p>
            <a:pPr marL="810900" lvl="1" indent="-342900">
              <a:spcAft>
                <a:spcPts val="600"/>
              </a:spcAft>
              <a:buFontTx/>
              <a:buChar char="-"/>
            </a:pPr>
            <a:r>
              <a:rPr lang="de-DE" sz="1700" b="1">
                <a:latin typeface="Franklin Gothic Book"/>
              </a:rPr>
              <a:t>Förderung von Ausbildungen im Fachbereich </a:t>
            </a:r>
            <a:r>
              <a:rPr lang="de-DE" sz="1700">
                <a:latin typeface="Franklin Gothic Book"/>
              </a:rPr>
              <a:t>(z.B. Facharbeiter:innenintensivausbildung)</a:t>
            </a:r>
          </a:p>
          <a:p>
            <a:pPr marL="810900" lvl="1" indent="-342900">
              <a:spcAft>
                <a:spcPts val="600"/>
              </a:spcAft>
              <a:buFontTx/>
              <a:buChar char="-"/>
            </a:pPr>
            <a:r>
              <a:rPr lang="de-DE" sz="1700" b="1">
                <a:latin typeface="Franklin Gothic Book"/>
              </a:rPr>
              <a:t>Arbeitstrainings, Praktika</a:t>
            </a:r>
            <a:r>
              <a:rPr lang="de-DE" sz="1700">
                <a:latin typeface="Franklin Gothic Book"/>
              </a:rPr>
              <a:t> als strukturierte, begleitete Prozesse mit Qualifikationssicherung</a:t>
            </a:r>
          </a:p>
          <a:p>
            <a:pPr marL="810900" lvl="1" indent="-342900">
              <a:spcAft>
                <a:spcPts val="600"/>
              </a:spcAft>
              <a:buFontTx/>
              <a:buChar char="-"/>
            </a:pPr>
            <a:r>
              <a:rPr lang="de-DE" sz="1700">
                <a:latin typeface="Franklin Gothic Book"/>
              </a:rPr>
              <a:t>Trotzdem: </a:t>
            </a:r>
            <a:r>
              <a:rPr lang="de-DE" sz="1700" b="1">
                <a:latin typeface="Franklin Gothic Book"/>
              </a:rPr>
              <a:t>Geflüchteten Zeit geben</a:t>
            </a:r>
            <a:r>
              <a:rPr lang="de-DE" sz="1700">
                <a:latin typeface="Franklin Gothic Book"/>
              </a:rPr>
              <a:t> anzukommen!</a:t>
            </a:r>
          </a:p>
          <a:p>
            <a:pPr marL="0" lvl="1" indent="0">
              <a:spcAft>
                <a:spcPts val="600"/>
              </a:spcAft>
              <a:buNone/>
            </a:pPr>
            <a:endParaRPr lang="de-DE" sz="1800" b="1">
              <a:latin typeface="Franklin Gothic Book"/>
            </a:endParaRPr>
          </a:p>
          <a:p>
            <a:pPr marL="810900" lvl="1" indent="-342900">
              <a:spcAft>
                <a:spcPts val="600"/>
              </a:spcAft>
              <a:buFontTx/>
              <a:buChar char="-"/>
            </a:pPr>
            <a:endParaRPr lang="de-DE" sz="1700"/>
          </a:p>
          <a:p>
            <a:pPr marL="342900" indent="-342900">
              <a:spcAft>
                <a:spcPts val="600"/>
              </a:spcAft>
              <a:buFontTx/>
              <a:buChar char="-"/>
            </a:pPr>
            <a:endParaRPr lang="de-DE" sz="1800"/>
          </a:p>
          <a:p>
            <a:pPr marL="342900" indent="-342900">
              <a:spcAft>
                <a:spcPts val="600"/>
              </a:spcAft>
              <a:buFontTx/>
              <a:buChar char="-"/>
            </a:pPr>
            <a:endParaRPr lang="de-DE" sz="1800" b="1">
              <a:latin typeface="Franklin Gothic Book"/>
            </a:endParaRPr>
          </a:p>
          <a:p>
            <a:pPr marL="342900" indent="-342900">
              <a:spcAft>
                <a:spcPts val="600"/>
              </a:spcAft>
              <a:buFontTx/>
              <a:buChar char="-"/>
            </a:pPr>
            <a:endParaRPr lang="de-DE">
              <a:latin typeface="Franklin Gothic Book"/>
            </a:endParaRPr>
          </a:p>
        </p:txBody>
      </p:sp>
      <p:sp>
        <p:nvSpPr>
          <p:cNvPr id="8" name="Textplatzhalter 7">
            <a:extLst>
              <a:ext uri="{FF2B5EF4-FFF2-40B4-BE49-F238E27FC236}">
                <a16:creationId xmlns:a16="http://schemas.microsoft.com/office/drawing/2014/main" id="{8A74CB2C-4693-E66F-0DD5-D5EC0CC2532F}"/>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200AD61C-0083-6A80-F90E-C070A95FF036}"/>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16788940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7C3E1-C19C-B1D8-5685-9646F23E1DE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14D9867-D431-467B-6065-43921B070986}"/>
              </a:ext>
            </a:extLst>
          </p:cNvPr>
          <p:cNvSpPr>
            <a:spLocks noGrp="1"/>
          </p:cNvSpPr>
          <p:nvPr>
            <p:ph type="title"/>
          </p:nvPr>
        </p:nvSpPr>
        <p:spPr>
          <a:xfrm>
            <a:off x="719136" y="783770"/>
            <a:ext cx="7920000" cy="870859"/>
          </a:xfrm>
        </p:spPr>
        <p:txBody>
          <a:bodyPr/>
          <a:lstStyle/>
          <a:p>
            <a:r>
              <a:rPr lang="de-DE">
                <a:latin typeface="Franklin Gothic Demi"/>
              </a:rPr>
              <a:t>Handlungsempfehlungen</a:t>
            </a:r>
          </a:p>
        </p:txBody>
      </p:sp>
      <p:sp>
        <p:nvSpPr>
          <p:cNvPr id="3" name="Textplatzhalter 2">
            <a:extLst>
              <a:ext uri="{FF2B5EF4-FFF2-40B4-BE49-F238E27FC236}">
                <a16:creationId xmlns:a16="http://schemas.microsoft.com/office/drawing/2014/main" id="{A56AFEC3-31B1-E7D2-518D-E9AEFB1072CC}"/>
              </a:ext>
            </a:extLst>
          </p:cNvPr>
          <p:cNvSpPr>
            <a:spLocks noGrp="1"/>
          </p:cNvSpPr>
          <p:nvPr>
            <p:ph type="body" sz="quarter" idx="11"/>
          </p:nvPr>
        </p:nvSpPr>
        <p:spPr>
          <a:xfrm>
            <a:off x="719137" y="1517904"/>
            <a:ext cx="7920000" cy="4746096"/>
          </a:xfrm>
        </p:spPr>
        <p:txBody>
          <a:bodyPr vert="horz" lIns="0" tIns="0" rIns="0" bIns="0" rtlCol="0" anchor="t">
            <a:noAutofit/>
          </a:bodyPr>
          <a:lstStyle/>
          <a:p>
            <a:pPr>
              <a:spcAft>
                <a:spcPts val="600"/>
              </a:spcAft>
            </a:pPr>
            <a:r>
              <a:rPr lang="de-DE" sz="1800" b="1">
                <a:latin typeface="Franklin Gothic Book"/>
              </a:rPr>
              <a:t>(8) Veränderungen bei Unternehmen</a:t>
            </a:r>
          </a:p>
          <a:p>
            <a:pPr marL="810895" lvl="1" indent="-342900">
              <a:spcAft>
                <a:spcPts val="600"/>
              </a:spcAft>
              <a:buFontTx/>
              <a:buChar char="-"/>
            </a:pPr>
            <a:r>
              <a:rPr lang="de-DE" sz="1700" b="1">
                <a:latin typeface="Franklin Gothic Book"/>
              </a:rPr>
              <a:t>Öffnung</a:t>
            </a:r>
            <a:r>
              <a:rPr lang="de-DE" sz="1700">
                <a:latin typeface="Franklin Gothic Book"/>
              </a:rPr>
              <a:t> der </a:t>
            </a:r>
            <a:r>
              <a:rPr lang="de-DE" sz="1700" b="1">
                <a:latin typeface="Franklin Gothic Book"/>
              </a:rPr>
              <a:t>Einstellungspraxis</a:t>
            </a:r>
            <a:r>
              <a:rPr lang="de-DE" sz="1700">
                <a:latin typeface="Franklin Gothic Book"/>
              </a:rPr>
              <a:t>: gleichwertige Berücksichtigung von internationaler Berufserfahrung und anerkannten Qualifikationen</a:t>
            </a:r>
          </a:p>
          <a:p>
            <a:pPr marL="810895" lvl="1" indent="-342900">
              <a:spcAft>
                <a:spcPts val="600"/>
              </a:spcAft>
              <a:buFontTx/>
              <a:buChar char="-"/>
            </a:pPr>
            <a:r>
              <a:rPr lang="de-DE" sz="1700" b="1">
                <a:latin typeface="Franklin Gothic Book"/>
              </a:rPr>
              <a:t>Anpassung</a:t>
            </a:r>
            <a:r>
              <a:rPr lang="de-DE" sz="1700">
                <a:latin typeface="Franklin Gothic Book"/>
              </a:rPr>
              <a:t> Anforderungen an </a:t>
            </a:r>
            <a:r>
              <a:rPr lang="de-DE" sz="1700" b="1">
                <a:latin typeface="Franklin Gothic Book"/>
              </a:rPr>
              <a:t>Deutschkenntnisse</a:t>
            </a:r>
          </a:p>
          <a:p>
            <a:pPr marL="810895" lvl="1" indent="-342900">
              <a:spcAft>
                <a:spcPts val="600"/>
              </a:spcAft>
              <a:buFontTx/>
              <a:buChar char="-"/>
            </a:pPr>
            <a:r>
              <a:rPr lang="de-DE" sz="1700" b="1">
                <a:latin typeface="Franklin Gothic Book"/>
              </a:rPr>
              <a:t>Angebot</a:t>
            </a:r>
            <a:r>
              <a:rPr lang="de-DE" sz="1700">
                <a:latin typeface="Franklin Gothic Book"/>
              </a:rPr>
              <a:t> von Deutschkursen am </a:t>
            </a:r>
            <a:r>
              <a:rPr lang="de-DE" sz="1700" b="1">
                <a:latin typeface="Franklin Gothic Book"/>
              </a:rPr>
              <a:t>Arbeitsplatz</a:t>
            </a:r>
          </a:p>
          <a:p>
            <a:pPr marL="810895" lvl="1" indent="-342900">
              <a:spcAft>
                <a:spcPts val="600"/>
              </a:spcAft>
              <a:buFontTx/>
              <a:buChar char="-"/>
            </a:pPr>
            <a:r>
              <a:rPr lang="de-DE" sz="1700">
                <a:latin typeface="Franklin Gothic Book"/>
              </a:rPr>
              <a:t>Einführung von </a:t>
            </a:r>
            <a:r>
              <a:rPr lang="de-DE" sz="1700" b="1">
                <a:latin typeface="Franklin Gothic Book"/>
              </a:rPr>
              <a:t>Probephasen</a:t>
            </a:r>
            <a:r>
              <a:rPr lang="de-DE" sz="1700">
                <a:latin typeface="Franklin Gothic Book"/>
              </a:rPr>
              <a:t> &amp; </a:t>
            </a:r>
            <a:r>
              <a:rPr lang="de-DE" sz="1700" b="1">
                <a:latin typeface="Franklin Gothic Book"/>
              </a:rPr>
              <a:t>alternativen Kompetenznachweisen</a:t>
            </a:r>
          </a:p>
          <a:p>
            <a:pPr>
              <a:spcAft>
                <a:spcPts val="600"/>
              </a:spcAft>
            </a:pPr>
            <a:r>
              <a:rPr lang="de-DE" sz="1800" b="1">
                <a:latin typeface="Franklin Gothic Book"/>
              </a:rPr>
              <a:t>(9) Sensibilisierung und Informationsarbeit</a:t>
            </a:r>
            <a:r>
              <a:rPr lang="de-DE" sz="1800">
                <a:latin typeface="Franklin Gothic Book"/>
              </a:rPr>
              <a:t> </a:t>
            </a:r>
          </a:p>
          <a:p>
            <a:pPr marL="810895" lvl="1" indent="-342900">
              <a:spcAft>
                <a:spcPts val="600"/>
              </a:spcAft>
              <a:buFontTx/>
              <a:buChar char="-"/>
            </a:pPr>
            <a:r>
              <a:rPr lang="de-DE" sz="1700" b="1">
                <a:latin typeface="Franklin Gothic Book"/>
              </a:rPr>
              <a:t>gezielte Informationsarbeit</a:t>
            </a:r>
            <a:r>
              <a:rPr lang="de-DE" sz="1700">
                <a:latin typeface="Franklin Gothic Book"/>
              </a:rPr>
              <a:t>/Aufklärungskampagnen(u.a. zu Basiswissen über Anerkennung, Fördermöglichkeiten, Kostenerstattung),</a:t>
            </a:r>
          </a:p>
          <a:p>
            <a:pPr marL="810895" lvl="1" indent="-342900">
              <a:spcAft>
                <a:spcPts val="600"/>
              </a:spcAft>
              <a:buFontTx/>
              <a:buChar char="-"/>
            </a:pPr>
            <a:r>
              <a:rPr lang="de-DE" sz="1700" b="1">
                <a:latin typeface="Franklin Gothic Book"/>
              </a:rPr>
              <a:t>Informationsangebote</a:t>
            </a:r>
            <a:r>
              <a:rPr lang="de-DE" sz="1700">
                <a:latin typeface="Franklin Gothic Book"/>
              </a:rPr>
              <a:t> verständlich, zugänglich und zielgerichtet gestalten</a:t>
            </a:r>
          </a:p>
          <a:p>
            <a:pPr marL="810895" lvl="1" indent="-342900">
              <a:spcAft>
                <a:spcPts val="600"/>
              </a:spcAft>
              <a:buFontTx/>
              <a:buChar char="-"/>
            </a:pPr>
            <a:r>
              <a:rPr lang="de-DE" sz="1700" b="1">
                <a:latin typeface="Franklin Gothic Book"/>
              </a:rPr>
              <a:t>AMS: Leitlinien </a:t>
            </a:r>
            <a:r>
              <a:rPr lang="de-DE" sz="1700">
                <a:latin typeface="Franklin Gothic Book"/>
              </a:rPr>
              <a:t>für Vermittlung qualifizierter Geflüchteter &amp; </a:t>
            </a:r>
            <a:r>
              <a:rPr lang="de-DE" sz="1700" b="1">
                <a:latin typeface="Franklin Gothic Book"/>
              </a:rPr>
              <a:t>Schulungen</a:t>
            </a:r>
            <a:r>
              <a:rPr lang="de-DE" sz="1700">
                <a:latin typeface="Franklin Gothic Book"/>
              </a:rPr>
              <a:t> für </a:t>
            </a:r>
            <a:r>
              <a:rPr lang="de-DE" sz="1700" b="1" err="1">
                <a:latin typeface="Franklin Gothic Book"/>
              </a:rPr>
              <a:t>Berater:innen</a:t>
            </a:r>
            <a:endParaRPr lang="de-DE" sz="1700" b="1">
              <a:latin typeface="Franklin Gothic Book"/>
            </a:endParaRPr>
          </a:p>
          <a:p>
            <a:pPr marL="342900" indent="-342900">
              <a:spcAft>
                <a:spcPts val="600"/>
              </a:spcAft>
              <a:buFontTx/>
              <a:buChar char="-"/>
            </a:pPr>
            <a:endParaRPr lang="de-DE">
              <a:latin typeface="Franklin Gothic Book"/>
            </a:endParaRPr>
          </a:p>
        </p:txBody>
      </p:sp>
      <p:sp>
        <p:nvSpPr>
          <p:cNvPr id="8" name="Textplatzhalter 7">
            <a:extLst>
              <a:ext uri="{FF2B5EF4-FFF2-40B4-BE49-F238E27FC236}">
                <a16:creationId xmlns:a16="http://schemas.microsoft.com/office/drawing/2014/main" id="{9E9732F3-8EF6-6B33-C67E-1781CB5A70BC}"/>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5887A6F5-72CC-4795-4E8C-B25C10412146}"/>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20977451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63B09-20D0-C3F9-6594-47840868E04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2BDA231-7A42-404E-A435-A0467A9D59B9}"/>
              </a:ext>
            </a:extLst>
          </p:cNvPr>
          <p:cNvSpPr>
            <a:spLocks noGrp="1"/>
          </p:cNvSpPr>
          <p:nvPr>
            <p:ph type="title"/>
          </p:nvPr>
        </p:nvSpPr>
        <p:spPr>
          <a:xfrm>
            <a:off x="719136" y="452285"/>
            <a:ext cx="7920000" cy="609600"/>
          </a:xfrm>
        </p:spPr>
        <p:txBody>
          <a:bodyPr/>
          <a:lstStyle/>
          <a:p>
            <a:r>
              <a:rPr lang="de-DE">
                <a:latin typeface="Franklin Gothic Demi"/>
              </a:rPr>
              <a:t>Resümee</a:t>
            </a:r>
          </a:p>
        </p:txBody>
      </p:sp>
      <p:sp>
        <p:nvSpPr>
          <p:cNvPr id="3" name="Textplatzhalter 2">
            <a:extLst>
              <a:ext uri="{FF2B5EF4-FFF2-40B4-BE49-F238E27FC236}">
                <a16:creationId xmlns:a16="http://schemas.microsoft.com/office/drawing/2014/main" id="{3884FBC8-5AAF-43D5-2B2E-5D1B1FACC076}"/>
              </a:ext>
            </a:extLst>
          </p:cNvPr>
          <p:cNvSpPr>
            <a:spLocks noGrp="1"/>
          </p:cNvSpPr>
          <p:nvPr>
            <p:ph type="body" sz="quarter" idx="11"/>
          </p:nvPr>
        </p:nvSpPr>
        <p:spPr>
          <a:xfrm>
            <a:off x="719137" y="1327355"/>
            <a:ext cx="7749553" cy="4936645"/>
          </a:xfrm>
        </p:spPr>
        <p:txBody>
          <a:bodyPr vert="horz" lIns="0" tIns="0" rIns="0" bIns="0" rtlCol="0" anchor="t">
            <a:noAutofit/>
          </a:bodyPr>
          <a:lstStyle/>
          <a:p>
            <a:r>
              <a:rPr lang="de-DE" sz="1650" b="1">
                <a:latin typeface="Franklin Gothic Book"/>
                <a:cs typeface="Segoe UI"/>
              </a:rPr>
              <a:t>Qualifikationsadäquate Beschäftigung bleibt die Ausnahme</a:t>
            </a:r>
          </a:p>
          <a:p>
            <a:pPr marL="285750" indent="-285750">
              <a:buFont typeface="Arial" panose="020B0703020102020204" pitchFamily="34" charset="0"/>
              <a:buChar char="•"/>
            </a:pPr>
            <a:r>
              <a:rPr lang="de-DE" sz="1650">
                <a:latin typeface="Franklin Gothic Book"/>
                <a:cs typeface="Segoe UI"/>
              </a:rPr>
              <a:t>strukturelle Barrieren befördern Dequalifizierung und prekäre Erwerbsverläufe</a:t>
            </a:r>
            <a:endParaRPr lang="de-DE" sz="1650">
              <a:latin typeface="Franklin Gothic Book"/>
            </a:endParaRPr>
          </a:p>
          <a:p>
            <a:pPr marL="285750" indent="-285750">
              <a:buFont typeface="Arial"/>
              <a:buChar char="•"/>
            </a:pPr>
            <a:r>
              <a:rPr lang="de-DE" sz="1650">
                <a:latin typeface="Franklin Gothic Book"/>
                <a:cs typeface="Segoe UI"/>
              </a:rPr>
              <a:t>besonders betroffen: geflüchtete Frauen </a:t>
            </a:r>
          </a:p>
          <a:p>
            <a:endParaRPr lang="de-DE" sz="1000">
              <a:cs typeface="Segoe UI"/>
            </a:endParaRPr>
          </a:p>
          <a:p>
            <a:r>
              <a:rPr lang="de-DE" sz="1650" b="1">
                <a:latin typeface="Franklin Gothic Book"/>
                <a:cs typeface="Segoe UI"/>
              </a:rPr>
              <a:t>Zentrale Hürden sind systemisch, nicht individuell</a:t>
            </a:r>
            <a:endParaRPr lang="de-DE" sz="1650">
              <a:latin typeface="Franklin Gothic Book"/>
            </a:endParaRPr>
          </a:p>
          <a:p>
            <a:pPr marL="285750" indent="-285750">
              <a:buFont typeface="Arial,Sans-Serif"/>
              <a:buChar char="•"/>
            </a:pPr>
            <a:r>
              <a:rPr lang="de-DE" sz="1650" i="1">
                <a:latin typeface="Franklin Gothic Book"/>
                <a:cs typeface="Segoe UI"/>
              </a:rPr>
              <a:t>Sprache als Schlüsselfaktor &amp; Barriere: </a:t>
            </a:r>
            <a:r>
              <a:rPr lang="de-DE" sz="1650">
                <a:latin typeface="Franklin Gothic Book"/>
                <a:cs typeface="Segoe UI"/>
              </a:rPr>
              <a:t>hohe Anforderungen, fehlende Verknüpfung von Spracherwerb und beruflicher Integration</a:t>
            </a:r>
          </a:p>
          <a:p>
            <a:pPr marL="285750" indent="-285750">
              <a:buFont typeface="Arial"/>
              <a:buChar char="•"/>
            </a:pPr>
            <a:r>
              <a:rPr lang="de-DE" sz="1650" i="1">
                <a:latin typeface="Franklin Gothic Book"/>
                <a:cs typeface="Segoe UI"/>
              </a:rPr>
              <a:t>Anerkennung von Qualifikationen:</a:t>
            </a:r>
            <a:r>
              <a:rPr lang="de-DE" sz="1650">
                <a:latin typeface="Franklin Gothic Book"/>
                <a:cs typeface="Segoe UI"/>
              </a:rPr>
              <a:t> langwierig &amp; kostenintensiv → Risiko dauerhafter Dequalifizierung</a:t>
            </a:r>
          </a:p>
          <a:p>
            <a:pPr marL="285750" indent="-285750">
              <a:buFont typeface="Arial"/>
              <a:buChar char="•"/>
            </a:pPr>
            <a:r>
              <a:rPr lang="de-DE" sz="1650" i="1">
                <a:latin typeface="Franklin Gothic Book"/>
                <a:cs typeface="Segoe UI"/>
              </a:rPr>
              <a:t>Arbeitsmarktservice:</a:t>
            </a:r>
            <a:r>
              <a:rPr lang="de-DE" sz="1650">
                <a:latin typeface="Franklin Gothic Book"/>
                <a:cs typeface="Segoe UI"/>
              </a:rPr>
              <a:t> schnelle Vermittlung statt qualifikationsadäquater Integration</a:t>
            </a:r>
          </a:p>
          <a:p>
            <a:pPr marL="285750" indent="-285750">
              <a:buFont typeface="Arial"/>
              <a:buChar char="•"/>
            </a:pPr>
            <a:r>
              <a:rPr lang="de-DE" sz="1650" i="1">
                <a:latin typeface="Franklin Gothic Book"/>
                <a:cs typeface="Segoe UI"/>
              </a:rPr>
              <a:t>Unternehmen: </a:t>
            </a:r>
            <a:r>
              <a:rPr lang="de-DE" sz="1650">
                <a:latin typeface="Franklin Gothic Book"/>
                <a:cs typeface="Segoe UI"/>
              </a:rPr>
              <a:t>geringe Erfahrung, hohe Anforderungen, Potenziale wenig genutzt</a:t>
            </a:r>
          </a:p>
          <a:p>
            <a:pPr marL="285750" indent="-285750">
              <a:buFont typeface="Arial"/>
              <a:buChar char="•"/>
            </a:pPr>
            <a:r>
              <a:rPr lang="de-DE" sz="1650" i="1">
                <a:latin typeface="Franklin Gothic Book"/>
                <a:cs typeface="Segoe UI"/>
              </a:rPr>
              <a:t>Diskriminierung &amp; Rassismus </a:t>
            </a:r>
            <a:r>
              <a:rPr lang="de-DE" sz="1650">
                <a:latin typeface="Franklin Gothic Book"/>
                <a:cs typeface="Segoe UI"/>
              </a:rPr>
              <a:t>als querschnittliche Hürden</a:t>
            </a:r>
          </a:p>
          <a:p>
            <a:endParaRPr lang="de-DE" sz="1000" i="1">
              <a:cs typeface="Segoe UI"/>
            </a:endParaRPr>
          </a:p>
          <a:p>
            <a:r>
              <a:rPr lang="de-DE" sz="1650" b="1">
                <a:latin typeface="Franklin Gothic Book"/>
                <a:cs typeface="Segoe UI"/>
              </a:rPr>
              <a:t>Potenziale sind vorhanden – werden aber zu wenig genutzt</a:t>
            </a:r>
            <a:endParaRPr lang="de-DE" sz="1650">
              <a:latin typeface="Franklin Gothic Book"/>
            </a:endParaRPr>
          </a:p>
          <a:p>
            <a:pPr marL="285750" indent="-285750">
              <a:buFont typeface="Arial"/>
              <a:buChar char="•"/>
            </a:pPr>
            <a:r>
              <a:rPr lang="de-DE" sz="1650">
                <a:latin typeface="Franklin Gothic Book"/>
                <a:cs typeface="Segoe UI"/>
              </a:rPr>
              <a:t>hohe Qualifikationen und Motivation bei Geflüchteten</a:t>
            </a:r>
            <a:endParaRPr lang="de-DE" sz="1650">
              <a:latin typeface="Franklin Gothic Book"/>
            </a:endParaRPr>
          </a:p>
          <a:p>
            <a:pPr marL="285750" indent="-285750">
              <a:buFont typeface="Arial"/>
              <a:buChar char="•"/>
            </a:pPr>
            <a:r>
              <a:rPr lang="de-DE" sz="1650">
                <a:latin typeface="Franklin Gothic Book"/>
                <a:cs typeface="Segoe UI"/>
              </a:rPr>
              <a:t>Einzelne erfolgreiche </a:t>
            </a:r>
            <a:r>
              <a:rPr lang="de-DE" sz="1650" err="1">
                <a:latin typeface="Franklin Gothic Book"/>
                <a:cs typeface="Segoe UI"/>
              </a:rPr>
              <a:t>Good</a:t>
            </a:r>
            <a:r>
              <a:rPr lang="de-DE" sz="1650">
                <a:latin typeface="Franklin Gothic Book"/>
                <a:cs typeface="Segoe UI"/>
              </a:rPr>
              <a:t>-Practice-Ansätze </a:t>
            </a:r>
          </a:p>
          <a:p>
            <a:pPr marL="285750" indent="-285750">
              <a:buFont typeface="Arial"/>
              <a:buChar char="•"/>
            </a:pPr>
            <a:r>
              <a:rPr lang="de-DE" sz="1650">
                <a:latin typeface="Franklin Gothic Book"/>
                <a:cs typeface="Segoe UI"/>
              </a:rPr>
              <a:t>Unternehmen, Arbeitsmarkt &amp; Gesellschaft profitieren langfristig </a:t>
            </a:r>
          </a:p>
        </p:txBody>
      </p:sp>
      <p:sp>
        <p:nvSpPr>
          <p:cNvPr id="8" name="Textplatzhalter 7">
            <a:extLst>
              <a:ext uri="{FF2B5EF4-FFF2-40B4-BE49-F238E27FC236}">
                <a16:creationId xmlns:a16="http://schemas.microsoft.com/office/drawing/2014/main" id="{26AA93E3-971A-C0CE-85A1-D5C29421E983}"/>
              </a:ext>
            </a:extLst>
          </p:cNvPr>
          <p:cNvSpPr>
            <a:spLocks noGrp="1"/>
          </p:cNvSpPr>
          <p:nvPr>
            <p:ph type="body" sz="quarter" idx="12"/>
          </p:nvPr>
        </p:nvSpPr>
        <p:spPr/>
        <p:txBody>
          <a:bodyPr/>
          <a:lstStyle/>
          <a:p>
            <a:endParaRPr lang="de-AT"/>
          </a:p>
        </p:txBody>
      </p:sp>
      <p:sp>
        <p:nvSpPr>
          <p:cNvPr id="9" name="Textplatzhalter 8">
            <a:extLst>
              <a:ext uri="{FF2B5EF4-FFF2-40B4-BE49-F238E27FC236}">
                <a16:creationId xmlns:a16="http://schemas.microsoft.com/office/drawing/2014/main" id="{D09DE74C-0609-32B5-B65C-138E0FA381F6}"/>
              </a:ext>
            </a:extLst>
          </p:cNvPr>
          <p:cNvSpPr>
            <a:spLocks noGrp="1"/>
          </p:cNvSpPr>
          <p:nvPr>
            <p:ph type="body" sz="quarter" idx="13"/>
          </p:nvPr>
        </p:nvSpPr>
        <p:spPr/>
        <p:txBody>
          <a:bodyPr/>
          <a:lstStyle/>
          <a:p>
            <a:endParaRPr lang="de-AT"/>
          </a:p>
        </p:txBody>
      </p:sp>
    </p:spTree>
    <p:extLst>
      <p:ext uri="{BB962C8B-B14F-4D97-AF65-F5344CB8AC3E}">
        <p14:creationId xmlns:p14="http://schemas.microsoft.com/office/powerpoint/2010/main" val="18714713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0349A-AE8E-7A35-25C9-9A348630653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83ED862-88A0-8B51-1775-2B7AA0D8F0EB}"/>
              </a:ext>
            </a:extLst>
          </p:cNvPr>
          <p:cNvSpPr>
            <a:spLocks noGrp="1"/>
          </p:cNvSpPr>
          <p:nvPr>
            <p:ph type="title"/>
          </p:nvPr>
        </p:nvSpPr>
        <p:spPr>
          <a:xfrm>
            <a:off x="719136" y="605798"/>
            <a:ext cx="7920000" cy="1017429"/>
          </a:xfrm>
        </p:spPr>
        <p:txBody>
          <a:bodyPr/>
          <a:lstStyle/>
          <a:p>
            <a:r>
              <a:rPr lang="de-AT"/>
              <a:t>Fragen und Diskussion</a:t>
            </a:r>
            <a:endParaRPr lang="de-DE"/>
          </a:p>
        </p:txBody>
      </p:sp>
      <p:sp>
        <p:nvSpPr>
          <p:cNvPr id="3" name="Textplatzhalter 2">
            <a:extLst>
              <a:ext uri="{FF2B5EF4-FFF2-40B4-BE49-F238E27FC236}">
                <a16:creationId xmlns:a16="http://schemas.microsoft.com/office/drawing/2014/main" id="{70A45780-F600-3C98-E38D-277DB608EB9E}"/>
              </a:ext>
            </a:extLst>
          </p:cNvPr>
          <p:cNvSpPr>
            <a:spLocks noGrp="1"/>
          </p:cNvSpPr>
          <p:nvPr>
            <p:ph type="body" sz="quarter" idx="10"/>
          </p:nvPr>
        </p:nvSpPr>
        <p:spPr>
          <a:xfrm>
            <a:off x="719137" y="1809135"/>
            <a:ext cx="7920000" cy="4443069"/>
          </a:xfrm>
        </p:spPr>
        <p:txBody>
          <a:bodyPr/>
          <a:lstStyle/>
          <a:p>
            <a:pPr marL="0" indent="0">
              <a:buNone/>
            </a:pPr>
            <a:endParaRPr lang="de-DE" b="1"/>
          </a:p>
          <a:p>
            <a:pPr marL="0" indent="0" algn="ctr">
              <a:buNone/>
            </a:pPr>
            <a:endParaRPr lang="de-AT" sz="3200" b="1">
              <a:solidFill>
                <a:srgbClr val="FF0000"/>
              </a:solidFill>
            </a:endParaRPr>
          </a:p>
          <a:p>
            <a:pPr marL="0" indent="0" algn="ctr">
              <a:buNone/>
            </a:pPr>
            <a:r>
              <a:rPr lang="de-AT" sz="9600" b="1">
                <a:solidFill>
                  <a:srgbClr val="FF0000"/>
                </a:solidFill>
              </a:rPr>
              <a:t>?   ?   ?</a:t>
            </a:r>
            <a:endParaRPr lang="de-DE" sz="9600" b="1">
              <a:solidFill>
                <a:srgbClr val="FF0000"/>
              </a:solidFill>
            </a:endParaRPr>
          </a:p>
          <a:p>
            <a:endParaRPr lang="de-DE"/>
          </a:p>
        </p:txBody>
      </p:sp>
      <p:sp>
        <p:nvSpPr>
          <p:cNvPr id="4" name="Textplatzhalter 3">
            <a:extLst>
              <a:ext uri="{FF2B5EF4-FFF2-40B4-BE49-F238E27FC236}">
                <a16:creationId xmlns:a16="http://schemas.microsoft.com/office/drawing/2014/main" id="{B928A582-8685-003C-3967-65F7145BDDAB}"/>
              </a:ext>
            </a:extLst>
          </p:cNvPr>
          <p:cNvSpPr>
            <a:spLocks noGrp="1"/>
          </p:cNvSpPr>
          <p:nvPr>
            <p:ph type="body" sz="quarter" idx="11"/>
          </p:nvPr>
        </p:nvSpPr>
        <p:spPr/>
        <p:txBody>
          <a:bodyPr/>
          <a:lstStyle/>
          <a:p>
            <a:endParaRPr lang="de-DE"/>
          </a:p>
        </p:txBody>
      </p:sp>
      <p:sp>
        <p:nvSpPr>
          <p:cNvPr id="5" name="Textplatzhalter 4">
            <a:extLst>
              <a:ext uri="{FF2B5EF4-FFF2-40B4-BE49-F238E27FC236}">
                <a16:creationId xmlns:a16="http://schemas.microsoft.com/office/drawing/2014/main" id="{E75E340E-27E4-FB68-ECBB-336D09B1DA17}"/>
              </a:ext>
            </a:extLst>
          </p:cNvPr>
          <p:cNvSpPr>
            <a:spLocks noGrp="1"/>
          </p:cNvSpPr>
          <p:nvPr>
            <p:ph type="body" sz="quarter" idx="13"/>
          </p:nvPr>
        </p:nvSpPr>
        <p:spPr/>
        <p:txBody>
          <a:bodyPr/>
          <a:lstStyle/>
          <a:p>
            <a:endParaRPr lang="de-DE"/>
          </a:p>
        </p:txBody>
      </p:sp>
    </p:spTree>
    <p:extLst>
      <p:ext uri="{BB962C8B-B14F-4D97-AF65-F5344CB8AC3E}">
        <p14:creationId xmlns:p14="http://schemas.microsoft.com/office/powerpoint/2010/main" val="5238122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p:cNvSpPr>
            <a:spLocks noGrp="1"/>
          </p:cNvSpPr>
          <p:nvPr>
            <p:ph type="subTitle" idx="1"/>
          </p:nvPr>
        </p:nvSpPr>
        <p:spPr>
          <a:xfrm>
            <a:off x="719138" y="2821858"/>
            <a:ext cx="7636906" cy="1777302"/>
          </a:xfrm>
        </p:spPr>
        <p:txBody>
          <a:bodyPr/>
          <a:lstStyle/>
          <a:p>
            <a:r>
              <a:rPr lang="en-US" b="1" err="1"/>
              <a:t>Herzlichen</a:t>
            </a:r>
            <a:r>
              <a:rPr lang="en-US" b="1"/>
              <a:t> Dank für </a:t>
            </a:r>
            <a:r>
              <a:rPr lang="en-US" b="1" err="1"/>
              <a:t>Ihre</a:t>
            </a:r>
            <a:r>
              <a:rPr lang="en-US" b="1"/>
              <a:t> </a:t>
            </a:r>
            <a:r>
              <a:rPr lang="en-US" b="1" err="1"/>
              <a:t>Aufmerksamkeit</a:t>
            </a:r>
            <a:r>
              <a:rPr lang="en-US" b="1"/>
              <a:t>!</a:t>
            </a:r>
          </a:p>
          <a:p>
            <a:endParaRPr lang="en-US"/>
          </a:p>
        </p:txBody>
      </p:sp>
      <p:sp>
        <p:nvSpPr>
          <p:cNvPr id="3" name="Textplatzhalter 2"/>
          <p:cNvSpPr>
            <a:spLocks noGrp="1"/>
          </p:cNvSpPr>
          <p:nvPr>
            <p:ph type="body" sz="quarter" idx="10"/>
          </p:nvPr>
        </p:nvSpPr>
        <p:spPr/>
        <p:txBody>
          <a:bodyPr/>
          <a:lstStyle/>
          <a:p>
            <a:r>
              <a:rPr lang="en-US"/>
              <a:t>INGRID Mairhuber</a:t>
            </a:r>
          </a:p>
        </p:txBody>
      </p:sp>
    </p:spTree>
    <p:extLst>
      <p:ext uri="{BB962C8B-B14F-4D97-AF65-F5344CB8AC3E}">
        <p14:creationId xmlns:p14="http://schemas.microsoft.com/office/powerpoint/2010/main" val="3876118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CE9BE-43EF-5F23-2E65-D6CA9D6A995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6D0B456-73B5-1E53-2EBF-17DB29F6FBB1}"/>
              </a:ext>
            </a:extLst>
          </p:cNvPr>
          <p:cNvSpPr>
            <a:spLocks noGrp="1"/>
          </p:cNvSpPr>
          <p:nvPr>
            <p:ph type="title"/>
          </p:nvPr>
        </p:nvSpPr>
        <p:spPr>
          <a:xfrm>
            <a:off x="719136" y="441108"/>
            <a:ext cx="7920000" cy="1067651"/>
          </a:xfrm>
        </p:spPr>
        <p:txBody>
          <a:bodyPr/>
          <a:lstStyle/>
          <a:p>
            <a:r>
              <a:rPr lang="de-DE"/>
              <a:t>Forschungsfragen &amp; empirische Vorgehensweise</a:t>
            </a:r>
          </a:p>
        </p:txBody>
      </p:sp>
      <p:sp>
        <p:nvSpPr>
          <p:cNvPr id="3" name="Textplatzhalter 2">
            <a:extLst>
              <a:ext uri="{FF2B5EF4-FFF2-40B4-BE49-F238E27FC236}">
                <a16:creationId xmlns:a16="http://schemas.microsoft.com/office/drawing/2014/main" id="{C6BFBCC0-D513-5A4C-0EA9-63079808D330}"/>
              </a:ext>
            </a:extLst>
          </p:cNvPr>
          <p:cNvSpPr>
            <a:spLocks noGrp="1"/>
          </p:cNvSpPr>
          <p:nvPr>
            <p:ph type="body" sz="quarter" idx="10"/>
          </p:nvPr>
        </p:nvSpPr>
        <p:spPr>
          <a:xfrm>
            <a:off x="719137" y="1711266"/>
            <a:ext cx="7920000" cy="4705625"/>
          </a:xfrm>
        </p:spPr>
        <p:txBody>
          <a:bodyPr vert="horz" lIns="0" tIns="0" rIns="0" bIns="0" rtlCol="0" anchor="t">
            <a:noAutofit/>
          </a:bodyPr>
          <a:lstStyle/>
          <a:p>
            <a:pPr marL="457200" lvl="0" indent="-457200">
              <a:buAutoNum type="alphaUcParenBoth"/>
            </a:pPr>
            <a:r>
              <a:rPr lang="de-DE" sz="1900">
                <a:latin typeface="Franklin Gothic Book"/>
              </a:rPr>
              <a:t>Welche Faktoren </a:t>
            </a:r>
            <a:r>
              <a:rPr lang="de-DE" sz="1900" b="1">
                <a:latin typeface="Franklin Gothic Book"/>
              </a:rPr>
              <a:t>erschweren bzw. </a:t>
            </a:r>
            <a:r>
              <a:rPr lang="de-DE" sz="1900" b="1" err="1">
                <a:latin typeface="Franklin Gothic Book"/>
              </a:rPr>
              <a:t>be</a:t>
            </a:r>
            <a:r>
              <a:rPr lang="de-DE" sz="1900" b="1">
                <a:latin typeface="Franklin Gothic Book"/>
              </a:rPr>
              <a:t>-/verhindern </a:t>
            </a:r>
            <a:r>
              <a:rPr lang="de-DE" sz="1900">
                <a:latin typeface="Franklin Gothic Book"/>
              </a:rPr>
              <a:t>eine qualifikationsadäquate Beschäftigung von geflüchteten Menschen in Österreich? </a:t>
            </a:r>
          </a:p>
          <a:p>
            <a:pPr marL="457200" lvl="0" indent="-457200">
              <a:buAutoNum type="alphaUcParenBoth"/>
            </a:pPr>
            <a:endParaRPr lang="de-DE" sz="1900"/>
          </a:p>
          <a:p>
            <a:pPr marL="457200" indent="-457200">
              <a:buAutoNum type="alphaUcParenBoth"/>
            </a:pPr>
            <a:r>
              <a:rPr lang="de-DE" sz="1900">
                <a:latin typeface="Franklin Gothic Book"/>
              </a:rPr>
              <a:t>Welche Faktoren </a:t>
            </a:r>
            <a:r>
              <a:rPr lang="de-DE" sz="1900" b="1">
                <a:latin typeface="Franklin Gothic Book"/>
              </a:rPr>
              <a:t>erleichtern bzw. ermöglichen </a:t>
            </a:r>
            <a:r>
              <a:rPr lang="de-DE" sz="1900">
                <a:latin typeface="Franklin Gothic Book"/>
              </a:rPr>
              <a:t>eine qualifikationsadäquate Beschäftigung von geflüchteten Menschen in Österreich? </a:t>
            </a:r>
          </a:p>
          <a:p>
            <a:pPr marL="457200" lvl="0" indent="-457200">
              <a:buAutoNum type="alphaUcParenBoth"/>
            </a:pPr>
            <a:endParaRPr lang="de-DE" sz="1900"/>
          </a:p>
          <a:p>
            <a:pPr marL="457200" lvl="0" indent="-457200">
              <a:buAutoNum type="alphaUcParenBoth"/>
            </a:pPr>
            <a:r>
              <a:rPr lang="de-DE" sz="1900"/>
              <a:t>Gibt es </a:t>
            </a:r>
            <a:r>
              <a:rPr lang="de-DE" sz="1900" b="1"/>
              <a:t>Unterschiede</a:t>
            </a:r>
            <a:r>
              <a:rPr lang="de-DE" sz="1900"/>
              <a:t> hinsichtlich der oben genannten Hindernisse bzw. Erfolgsfaktoren je nach </a:t>
            </a:r>
            <a:r>
              <a:rPr lang="de-DE" sz="1900" b="1"/>
              <a:t>Herkunft/Fluchtkontext</a:t>
            </a:r>
            <a:r>
              <a:rPr lang="de-DE" sz="1900"/>
              <a:t>? </a:t>
            </a:r>
          </a:p>
          <a:p>
            <a:pPr marL="457200" lvl="0" indent="-457200">
              <a:buAutoNum type="alphaUcParenBoth"/>
            </a:pPr>
            <a:endParaRPr lang="de-DE" sz="1900"/>
          </a:p>
          <a:p>
            <a:pPr marL="457200" lvl="0" indent="-457200">
              <a:buAutoNum type="alphaUcParenBoth"/>
            </a:pPr>
            <a:r>
              <a:rPr lang="de-DE" sz="1900"/>
              <a:t>Welche besonderen Problemlagen hinsichtlich einer qualifikationsadäquaten Beschäftigung lassen sich für </a:t>
            </a:r>
            <a:r>
              <a:rPr lang="de-DE" sz="1900" b="1"/>
              <a:t>geflüchtete Frauen </a:t>
            </a:r>
            <a:r>
              <a:rPr lang="de-DE" sz="1900"/>
              <a:t>ausmachen? </a:t>
            </a:r>
          </a:p>
          <a:p>
            <a:pPr marL="0" marR="0" lvl="0" indent="0" algn="l" defTabSz="914400" rtl="0" eaLnBrk="1" fontAlgn="auto" latinLnBrk="0" hangingPunct="1">
              <a:lnSpc>
                <a:spcPct val="110000"/>
              </a:lnSpc>
              <a:spcBef>
                <a:spcPts val="1200"/>
              </a:spcBef>
              <a:spcAft>
                <a:spcPts val="0"/>
              </a:spcAft>
              <a:buClrTx/>
              <a:buSzTx/>
              <a:buNone/>
              <a:tabLst/>
              <a:defRPr/>
            </a:pPr>
            <a:endParaRPr lang="de-DE" b="1"/>
          </a:p>
        </p:txBody>
      </p:sp>
      <p:sp>
        <p:nvSpPr>
          <p:cNvPr id="4" name="Textplatzhalter 3">
            <a:extLst>
              <a:ext uri="{FF2B5EF4-FFF2-40B4-BE49-F238E27FC236}">
                <a16:creationId xmlns:a16="http://schemas.microsoft.com/office/drawing/2014/main" id="{72921109-04C9-16B2-3599-020BCDE04D94}"/>
              </a:ext>
            </a:extLst>
          </p:cNvPr>
          <p:cNvSpPr>
            <a:spLocks noGrp="1"/>
          </p:cNvSpPr>
          <p:nvPr>
            <p:ph type="body" sz="quarter" idx="11"/>
          </p:nvPr>
        </p:nvSpPr>
        <p:spPr/>
        <p:txBody>
          <a:bodyPr/>
          <a:lstStyle/>
          <a:p>
            <a:endParaRPr lang="de-DE"/>
          </a:p>
        </p:txBody>
      </p:sp>
      <p:sp>
        <p:nvSpPr>
          <p:cNvPr id="5" name="Textplatzhalter 4">
            <a:extLst>
              <a:ext uri="{FF2B5EF4-FFF2-40B4-BE49-F238E27FC236}">
                <a16:creationId xmlns:a16="http://schemas.microsoft.com/office/drawing/2014/main" id="{84A9D44A-B06D-9FBC-184B-FE06D5D8A7C7}"/>
              </a:ext>
            </a:extLst>
          </p:cNvPr>
          <p:cNvSpPr>
            <a:spLocks noGrp="1"/>
          </p:cNvSpPr>
          <p:nvPr>
            <p:ph type="body" sz="quarter" idx="13"/>
          </p:nvPr>
        </p:nvSpPr>
        <p:spPr/>
        <p:txBody>
          <a:bodyPr/>
          <a:lstStyle/>
          <a:p>
            <a:endParaRPr lang="de-DE"/>
          </a:p>
        </p:txBody>
      </p:sp>
    </p:spTree>
    <p:extLst>
      <p:ext uri="{BB962C8B-B14F-4D97-AF65-F5344CB8AC3E}">
        <p14:creationId xmlns:p14="http://schemas.microsoft.com/office/powerpoint/2010/main" val="4007669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5AEEC3-15A8-696F-2C56-D4D6367D8EEE}"/>
              </a:ext>
            </a:extLst>
          </p:cNvPr>
          <p:cNvSpPr>
            <a:spLocks noGrp="1"/>
          </p:cNvSpPr>
          <p:nvPr>
            <p:ph type="title"/>
          </p:nvPr>
        </p:nvSpPr>
        <p:spPr>
          <a:xfrm>
            <a:off x="719136" y="501446"/>
            <a:ext cx="7920000" cy="1062178"/>
          </a:xfrm>
        </p:spPr>
        <p:txBody>
          <a:bodyPr/>
          <a:lstStyle/>
          <a:p>
            <a:r>
              <a:rPr kumimoji="0" lang="de-DE" sz="3200" b="0" i="0" u="none" strike="noStrike" kern="1200" cap="none" spc="0" normalizeH="0" baseline="0" noProof="0">
                <a:ln>
                  <a:noFill/>
                </a:ln>
                <a:solidFill>
                  <a:srgbClr val="4B4B4D"/>
                </a:solidFill>
                <a:effectLst/>
                <a:uLnTx/>
                <a:uFillTx/>
                <a:latin typeface="Franklin Gothic Demi" panose="020B0703020102020204" pitchFamily="34" charset="0"/>
                <a:ea typeface="+mj-ea"/>
                <a:cs typeface="+mj-cs"/>
              </a:rPr>
              <a:t>Forschungsfragen &amp; empirische Vorgehensweise</a:t>
            </a:r>
            <a:endParaRPr lang="de-DE"/>
          </a:p>
        </p:txBody>
      </p:sp>
      <p:sp>
        <p:nvSpPr>
          <p:cNvPr id="3" name="Textplatzhalter 2">
            <a:extLst>
              <a:ext uri="{FF2B5EF4-FFF2-40B4-BE49-F238E27FC236}">
                <a16:creationId xmlns:a16="http://schemas.microsoft.com/office/drawing/2014/main" id="{3DCC8DB7-1434-D169-1039-3B2A9A084C04}"/>
              </a:ext>
            </a:extLst>
          </p:cNvPr>
          <p:cNvSpPr>
            <a:spLocks noGrp="1"/>
          </p:cNvSpPr>
          <p:nvPr>
            <p:ph type="body" sz="quarter" idx="10"/>
          </p:nvPr>
        </p:nvSpPr>
        <p:spPr>
          <a:xfrm>
            <a:off x="719137" y="1856232"/>
            <a:ext cx="7920000" cy="4395972"/>
          </a:xfrm>
        </p:spPr>
        <p:txBody>
          <a:bodyPr vert="horz" lIns="0" tIns="0" rIns="0" bIns="0" rtlCol="0" anchor="t">
            <a:noAutofit/>
          </a:bodyPr>
          <a:lstStyle/>
          <a:p>
            <a:pPr marL="0" indent="0">
              <a:buNone/>
            </a:pPr>
            <a:r>
              <a:rPr lang="de-DE" sz="2200" b="1">
                <a:latin typeface="Franklin Gothic Book"/>
              </a:rPr>
              <a:t>(1) </a:t>
            </a:r>
            <a:r>
              <a:rPr lang="de-DE" sz="2200" b="1" err="1">
                <a:latin typeface="Franklin Gothic Book"/>
              </a:rPr>
              <a:t>Expert:inneninterviews</a:t>
            </a:r>
            <a:r>
              <a:rPr lang="de-DE" sz="2200" b="1">
                <a:latin typeface="Franklin Gothic Book"/>
              </a:rPr>
              <a:t>: </a:t>
            </a:r>
            <a:r>
              <a:rPr lang="de-DE" sz="2200">
                <a:latin typeface="Franklin Gothic Book"/>
              </a:rPr>
              <a:t>Leitfadengestützte qualitative Interviews mit </a:t>
            </a:r>
            <a:r>
              <a:rPr lang="de-DE" sz="2200" err="1">
                <a:latin typeface="Franklin Gothic Book"/>
              </a:rPr>
              <a:t>Initiator:innen</a:t>
            </a:r>
            <a:r>
              <a:rPr lang="de-DE" sz="2200">
                <a:latin typeface="Franklin Gothic Book"/>
              </a:rPr>
              <a:t>, </a:t>
            </a:r>
            <a:r>
              <a:rPr lang="de-DE" sz="2200" err="1">
                <a:latin typeface="Franklin Gothic Book"/>
              </a:rPr>
              <a:t>Koordinator:innen</a:t>
            </a:r>
            <a:r>
              <a:rPr lang="de-DE" sz="2200">
                <a:latin typeface="Franklin Gothic Book"/>
              </a:rPr>
              <a:t> und </a:t>
            </a:r>
            <a:r>
              <a:rPr lang="de-DE" sz="2200" err="1">
                <a:latin typeface="Franklin Gothic Book"/>
              </a:rPr>
              <a:t>Trainer:innen</a:t>
            </a:r>
            <a:r>
              <a:rPr lang="de-DE" sz="2200">
                <a:latin typeface="Franklin Gothic Book"/>
              </a:rPr>
              <a:t> von Projekten</a:t>
            </a:r>
          </a:p>
          <a:p>
            <a:endParaRPr lang="de-DE" sz="2200"/>
          </a:p>
          <a:p>
            <a:pPr marL="0" indent="0">
              <a:buNone/>
            </a:pPr>
            <a:r>
              <a:rPr lang="de-DE" sz="2200" b="1">
                <a:latin typeface="Franklin Gothic Book"/>
              </a:rPr>
              <a:t>(2) Leitfadengestützte qualitative Interviews </a:t>
            </a:r>
            <a:r>
              <a:rPr lang="de-DE" sz="2200">
                <a:latin typeface="Franklin Gothic Book"/>
              </a:rPr>
              <a:t>bzw. </a:t>
            </a:r>
            <a:r>
              <a:rPr lang="de-DE" sz="2200" b="1">
                <a:latin typeface="Franklin Gothic Book"/>
              </a:rPr>
              <a:t>Fokusgruppen</a:t>
            </a:r>
            <a:r>
              <a:rPr lang="de-DE" sz="2200">
                <a:latin typeface="Franklin Gothic Book"/>
              </a:rPr>
              <a:t> mit </a:t>
            </a:r>
            <a:r>
              <a:rPr lang="de-DE" sz="2200" b="1">
                <a:latin typeface="Franklin Gothic Book"/>
              </a:rPr>
              <a:t>geflüchteten</a:t>
            </a:r>
            <a:r>
              <a:rPr lang="de-DE" sz="2200">
                <a:latin typeface="Franklin Gothic Book"/>
              </a:rPr>
              <a:t> Menschen (Deutsch, Englisch)</a:t>
            </a:r>
          </a:p>
          <a:p>
            <a:endParaRPr lang="de-DE" sz="2200"/>
          </a:p>
          <a:p>
            <a:pPr marL="0" indent="0">
              <a:buNone/>
            </a:pPr>
            <a:r>
              <a:rPr lang="de-DE" sz="2200">
                <a:latin typeface="Franklin Gothic Book"/>
              </a:rPr>
              <a:t>(</a:t>
            </a:r>
            <a:r>
              <a:rPr lang="de-DE" sz="2200" b="1">
                <a:latin typeface="Franklin Gothic Book"/>
              </a:rPr>
              <a:t>3) Leitfadengestützte qualitative Interviews </a:t>
            </a:r>
            <a:r>
              <a:rPr lang="de-DE" sz="2200">
                <a:latin typeface="Franklin Gothic Book"/>
              </a:rPr>
              <a:t>mit </a:t>
            </a:r>
            <a:r>
              <a:rPr lang="de-DE" sz="2200" err="1">
                <a:latin typeface="Franklin Gothic Book"/>
              </a:rPr>
              <a:t>Vertreter:innen</a:t>
            </a:r>
            <a:r>
              <a:rPr lang="de-DE" sz="2200">
                <a:latin typeface="Franklin Gothic Book"/>
              </a:rPr>
              <a:t> von </a:t>
            </a:r>
            <a:r>
              <a:rPr lang="de-DE" sz="2200" b="1">
                <a:latin typeface="Franklin Gothic Book"/>
              </a:rPr>
              <a:t>Unternehmen</a:t>
            </a:r>
          </a:p>
          <a:p>
            <a:endParaRPr lang="de-DE"/>
          </a:p>
          <a:p>
            <a:pPr marL="0" indent="0">
              <a:buNone/>
            </a:pPr>
            <a:endParaRPr lang="de-AT"/>
          </a:p>
          <a:p>
            <a:endParaRPr lang="de-DE"/>
          </a:p>
        </p:txBody>
      </p:sp>
      <p:sp>
        <p:nvSpPr>
          <p:cNvPr id="4" name="Textplatzhalter 3">
            <a:extLst>
              <a:ext uri="{FF2B5EF4-FFF2-40B4-BE49-F238E27FC236}">
                <a16:creationId xmlns:a16="http://schemas.microsoft.com/office/drawing/2014/main" id="{30D6EE2C-59D7-F81D-4D91-A40C09214A37}"/>
              </a:ext>
            </a:extLst>
          </p:cNvPr>
          <p:cNvSpPr>
            <a:spLocks noGrp="1"/>
          </p:cNvSpPr>
          <p:nvPr>
            <p:ph type="body" sz="quarter" idx="11"/>
          </p:nvPr>
        </p:nvSpPr>
        <p:spPr/>
        <p:txBody>
          <a:bodyPr/>
          <a:lstStyle/>
          <a:p>
            <a:endParaRPr lang="de-DE"/>
          </a:p>
        </p:txBody>
      </p:sp>
      <p:sp>
        <p:nvSpPr>
          <p:cNvPr id="5" name="Textplatzhalter 4">
            <a:extLst>
              <a:ext uri="{FF2B5EF4-FFF2-40B4-BE49-F238E27FC236}">
                <a16:creationId xmlns:a16="http://schemas.microsoft.com/office/drawing/2014/main" id="{E0E5BAC3-8A89-BE18-AB2C-19D1B41FC45C}"/>
              </a:ext>
            </a:extLst>
          </p:cNvPr>
          <p:cNvSpPr>
            <a:spLocks noGrp="1"/>
          </p:cNvSpPr>
          <p:nvPr>
            <p:ph type="body" sz="quarter" idx="13"/>
          </p:nvPr>
        </p:nvSpPr>
        <p:spPr/>
        <p:txBody>
          <a:bodyPr/>
          <a:lstStyle/>
          <a:p>
            <a:endParaRPr lang="de-DE"/>
          </a:p>
        </p:txBody>
      </p:sp>
    </p:spTree>
    <p:extLst>
      <p:ext uri="{BB962C8B-B14F-4D97-AF65-F5344CB8AC3E}">
        <p14:creationId xmlns:p14="http://schemas.microsoft.com/office/powerpoint/2010/main" val="3161511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AFF46-50F6-7B21-BE02-E392A8183DF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913A68B-41EE-CD97-00D3-A61FCE4A7E3C}"/>
              </a:ext>
            </a:extLst>
          </p:cNvPr>
          <p:cNvSpPr>
            <a:spLocks noGrp="1"/>
          </p:cNvSpPr>
          <p:nvPr>
            <p:ph type="title"/>
          </p:nvPr>
        </p:nvSpPr>
        <p:spPr>
          <a:xfrm>
            <a:off x="838200" y="457200"/>
            <a:ext cx="8305799" cy="676656"/>
          </a:xfrm>
        </p:spPr>
        <p:txBody>
          <a:bodyPr/>
          <a:lstStyle/>
          <a:p>
            <a:r>
              <a:rPr lang="de-AT" err="1">
                <a:latin typeface="Franklin Gothic Demi"/>
              </a:rPr>
              <a:t>Expert:innen-Interviews</a:t>
            </a:r>
            <a:endParaRPr lang="de-DE"/>
          </a:p>
        </p:txBody>
      </p:sp>
      <p:sp>
        <p:nvSpPr>
          <p:cNvPr id="3" name="Textplatzhalter 2">
            <a:extLst>
              <a:ext uri="{FF2B5EF4-FFF2-40B4-BE49-F238E27FC236}">
                <a16:creationId xmlns:a16="http://schemas.microsoft.com/office/drawing/2014/main" id="{BA9AF560-7018-5D71-38B3-0452D2A752EA}"/>
              </a:ext>
            </a:extLst>
          </p:cNvPr>
          <p:cNvSpPr>
            <a:spLocks noGrp="1"/>
          </p:cNvSpPr>
          <p:nvPr>
            <p:ph type="body" sz="quarter" idx="10"/>
          </p:nvPr>
        </p:nvSpPr>
        <p:spPr>
          <a:xfrm>
            <a:off x="719137" y="1524000"/>
            <a:ext cx="7920000" cy="4728204"/>
          </a:xfrm>
        </p:spPr>
        <p:txBody>
          <a:bodyPr/>
          <a:lstStyle/>
          <a:p>
            <a:pPr marL="0" indent="0">
              <a:buNone/>
            </a:pPr>
            <a:endParaRPr lang="de-AT"/>
          </a:p>
          <a:p>
            <a:endParaRPr lang="de-DE"/>
          </a:p>
        </p:txBody>
      </p:sp>
      <p:sp>
        <p:nvSpPr>
          <p:cNvPr id="4" name="Textplatzhalter 3">
            <a:extLst>
              <a:ext uri="{FF2B5EF4-FFF2-40B4-BE49-F238E27FC236}">
                <a16:creationId xmlns:a16="http://schemas.microsoft.com/office/drawing/2014/main" id="{D3D50DFB-BB73-7C95-4C74-8F2D7419B448}"/>
              </a:ext>
            </a:extLst>
          </p:cNvPr>
          <p:cNvSpPr>
            <a:spLocks noGrp="1"/>
          </p:cNvSpPr>
          <p:nvPr>
            <p:ph type="body" sz="quarter" idx="11"/>
          </p:nvPr>
        </p:nvSpPr>
        <p:spPr/>
        <p:txBody>
          <a:bodyPr/>
          <a:lstStyle/>
          <a:p>
            <a:endParaRPr lang="de-DE"/>
          </a:p>
        </p:txBody>
      </p:sp>
      <p:sp>
        <p:nvSpPr>
          <p:cNvPr id="5" name="Textplatzhalter 4">
            <a:extLst>
              <a:ext uri="{FF2B5EF4-FFF2-40B4-BE49-F238E27FC236}">
                <a16:creationId xmlns:a16="http://schemas.microsoft.com/office/drawing/2014/main" id="{031BB063-A581-7B2E-73E2-EC06A355BC46}"/>
              </a:ext>
            </a:extLst>
          </p:cNvPr>
          <p:cNvSpPr>
            <a:spLocks noGrp="1"/>
          </p:cNvSpPr>
          <p:nvPr>
            <p:ph type="body" sz="quarter" idx="13"/>
          </p:nvPr>
        </p:nvSpPr>
        <p:spPr/>
        <p:txBody>
          <a:bodyPr/>
          <a:lstStyle/>
          <a:p>
            <a:endParaRPr lang="de-DE"/>
          </a:p>
        </p:txBody>
      </p:sp>
      <p:graphicFrame>
        <p:nvGraphicFramePr>
          <p:cNvPr id="8" name="Tabelle 7">
            <a:extLst>
              <a:ext uri="{FF2B5EF4-FFF2-40B4-BE49-F238E27FC236}">
                <a16:creationId xmlns:a16="http://schemas.microsoft.com/office/drawing/2014/main" id="{2B3C5C46-6110-4848-C666-7F226E029FF9}"/>
              </a:ext>
            </a:extLst>
          </p:cNvPr>
          <p:cNvGraphicFramePr>
            <a:graphicFrameLocks noGrp="1"/>
          </p:cNvGraphicFramePr>
          <p:nvPr>
            <p:extLst>
              <p:ext uri="{D42A27DB-BD31-4B8C-83A1-F6EECF244321}">
                <p14:modId xmlns:p14="http://schemas.microsoft.com/office/powerpoint/2010/main" val="2007275414"/>
              </p:ext>
            </p:extLst>
          </p:nvPr>
        </p:nvGraphicFramePr>
        <p:xfrm>
          <a:off x="832756" y="1458732"/>
          <a:ext cx="7478487" cy="4264541"/>
        </p:xfrm>
        <a:graphic>
          <a:graphicData uri="http://schemas.openxmlformats.org/drawingml/2006/table">
            <a:tbl>
              <a:tblPr firstRow="1" firstCol="1" bandRow="1">
                <a:tableStyleId>{1FECB4D8-DB02-4DC6-A0A2-4F2EBAE1DC90}</a:tableStyleId>
              </a:tblPr>
              <a:tblGrid>
                <a:gridCol w="919236">
                  <a:extLst>
                    <a:ext uri="{9D8B030D-6E8A-4147-A177-3AD203B41FA5}">
                      <a16:colId xmlns:a16="http://schemas.microsoft.com/office/drawing/2014/main" val="71034265"/>
                    </a:ext>
                  </a:extLst>
                </a:gridCol>
                <a:gridCol w="2676815">
                  <a:extLst>
                    <a:ext uri="{9D8B030D-6E8A-4147-A177-3AD203B41FA5}">
                      <a16:colId xmlns:a16="http://schemas.microsoft.com/office/drawing/2014/main" val="1016347564"/>
                    </a:ext>
                  </a:extLst>
                </a:gridCol>
                <a:gridCol w="2734868">
                  <a:extLst>
                    <a:ext uri="{9D8B030D-6E8A-4147-A177-3AD203B41FA5}">
                      <a16:colId xmlns:a16="http://schemas.microsoft.com/office/drawing/2014/main" val="1760665408"/>
                    </a:ext>
                  </a:extLst>
                </a:gridCol>
                <a:gridCol w="1147568">
                  <a:extLst>
                    <a:ext uri="{9D8B030D-6E8A-4147-A177-3AD203B41FA5}">
                      <a16:colId xmlns:a16="http://schemas.microsoft.com/office/drawing/2014/main" val="1969355701"/>
                    </a:ext>
                  </a:extLst>
                </a:gridCol>
              </a:tblGrid>
              <a:tr h="289227">
                <a:tc>
                  <a:txBody>
                    <a:bodyPr/>
                    <a:lstStyle/>
                    <a:p>
                      <a:pPr algn="l">
                        <a:lnSpc>
                          <a:spcPct val="140000"/>
                        </a:lnSpc>
                        <a:spcAft>
                          <a:spcPts val="800"/>
                        </a:spcAft>
                        <a:buNone/>
                      </a:pPr>
                      <a:r>
                        <a:rPr lang="de-DE" sz="1100" b="1">
                          <a:effectLst/>
                        </a:rPr>
                        <a:t>Interview</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40000"/>
                        </a:lnSpc>
                        <a:spcAft>
                          <a:spcPts val="800"/>
                        </a:spcAft>
                        <a:buNone/>
                      </a:pPr>
                      <a:r>
                        <a:rPr lang="de-DE" sz="1100" b="1">
                          <a:effectLst/>
                        </a:rPr>
                        <a:t>Organisation</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40000"/>
                        </a:lnSpc>
                        <a:spcAft>
                          <a:spcPts val="800"/>
                        </a:spcAft>
                        <a:buNone/>
                      </a:pPr>
                      <a:r>
                        <a:rPr lang="de-DE" sz="1100" b="1">
                          <a:effectLst/>
                        </a:rPr>
                        <a:t>Datum des Interviews </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40000"/>
                        </a:lnSpc>
                        <a:spcAft>
                          <a:spcPts val="800"/>
                        </a:spcAft>
                        <a:buNone/>
                      </a:pPr>
                      <a:r>
                        <a:rPr lang="de-DE" sz="1100" b="1">
                          <a:effectLst/>
                        </a:rPr>
                        <a:t>Kürzel </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6235784"/>
                  </a:ext>
                </a:extLst>
              </a:tr>
              <a:tr h="729103">
                <a:tc>
                  <a:txBody>
                    <a:bodyPr/>
                    <a:lstStyle/>
                    <a:p>
                      <a:pPr algn="l">
                        <a:lnSpc>
                          <a:spcPct val="140000"/>
                        </a:lnSpc>
                        <a:spcAft>
                          <a:spcPts val="800"/>
                        </a:spcAft>
                        <a:buNone/>
                      </a:pPr>
                      <a:r>
                        <a:rPr lang="de-DE" sz="1100">
                          <a:effectLst/>
                        </a:rPr>
                        <a:t>1</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0000"/>
                        </a:lnSpc>
                        <a:spcAft>
                          <a:spcPts val="800"/>
                        </a:spcAft>
                        <a:buNone/>
                      </a:pPr>
                      <a:r>
                        <a:rPr lang="de-DE" sz="1100">
                          <a:effectLst/>
                        </a:rPr>
                        <a:t>Anlaufstelle für Personen mit im Ausland erworbenen Qualifikationen</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31. März 2025</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Int_AST</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94190450"/>
                  </a:ext>
                </a:extLst>
              </a:tr>
              <a:tr h="495640">
                <a:tc>
                  <a:txBody>
                    <a:bodyPr/>
                    <a:lstStyle/>
                    <a:p>
                      <a:pPr algn="l">
                        <a:lnSpc>
                          <a:spcPct val="140000"/>
                        </a:lnSpc>
                        <a:spcAft>
                          <a:spcPts val="800"/>
                        </a:spcAft>
                        <a:buNone/>
                      </a:pPr>
                      <a:r>
                        <a:rPr lang="de-DE" sz="1100">
                          <a:effectLst/>
                        </a:rPr>
                        <a:t>2</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40000"/>
                        </a:lnSpc>
                        <a:spcAft>
                          <a:spcPts val="800"/>
                        </a:spcAft>
                        <a:buNone/>
                      </a:pPr>
                      <a:r>
                        <a:rPr lang="de-DE" sz="1100" err="1">
                          <a:effectLst/>
                        </a:rPr>
                        <a:t>Tralalobe</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1. April 2025</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Int_Tralalobe</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75000744"/>
                  </a:ext>
                </a:extLst>
              </a:tr>
              <a:tr h="615336">
                <a:tc>
                  <a:txBody>
                    <a:bodyPr/>
                    <a:lstStyle/>
                    <a:p>
                      <a:pPr algn="l">
                        <a:lnSpc>
                          <a:spcPct val="140000"/>
                        </a:lnSpc>
                        <a:spcAft>
                          <a:spcPts val="800"/>
                        </a:spcAft>
                        <a:buNone/>
                      </a:pPr>
                      <a:r>
                        <a:rPr lang="de-DE" sz="1100">
                          <a:effectLst/>
                        </a:rPr>
                        <a:t>3</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0000"/>
                        </a:lnSpc>
                        <a:spcAft>
                          <a:spcPts val="800"/>
                        </a:spcAft>
                        <a:buNone/>
                      </a:pPr>
                      <a:r>
                        <a:rPr lang="de-DE" sz="1100">
                          <a:effectLst/>
                        </a:rPr>
                        <a:t>AMS Wien, Diversitätsmanagement</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2. April 2025</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Int_AMS</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82150259"/>
                  </a:ext>
                </a:extLst>
              </a:tr>
              <a:tr h="615336">
                <a:tc>
                  <a:txBody>
                    <a:bodyPr/>
                    <a:lstStyle/>
                    <a:p>
                      <a:pPr algn="l">
                        <a:lnSpc>
                          <a:spcPct val="140000"/>
                        </a:lnSpc>
                        <a:spcAft>
                          <a:spcPts val="800"/>
                        </a:spcAft>
                        <a:buNone/>
                      </a:pPr>
                      <a:r>
                        <a:rPr lang="de-DE" sz="1100">
                          <a:effectLst/>
                        </a:rPr>
                        <a:t>4</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0000"/>
                        </a:lnSpc>
                        <a:spcAft>
                          <a:spcPts val="800"/>
                        </a:spcAft>
                        <a:buNone/>
                      </a:pPr>
                      <a:r>
                        <a:rPr lang="de-DE" sz="1100">
                          <a:effectLst/>
                        </a:rPr>
                        <a:t>Check In Plus – Projekt des AMS Wien </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9. April 2025</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Int_CIP</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00912465"/>
                  </a:ext>
                </a:extLst>
              </a:tr>
              <a:tr h="289227">
                <a:tc>
                  <a:txBody>
                    <a:bodyPr/>
                    <a:lstStyle/>
                    <a:p>
                      <a:pPr algn="l">
                        <a:lnSpc>
                          <a:spcPct val="140000"/>
                        </a:lnSpc>
                        <a:spcAft>
                          <a:spcPts val="800"/>
                        </a:spcAft>
                        <a:buNone/>
                      </a:pPr>
                      <a:r>
                        <a:rPr lang="de-DE" sz="1100">
                          <a:effectLst/>
                        </a:rPr>
                        <a:t>5</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40000"/>
                        </a:lnSpc>
                        <a:spcAft>
                          <a:spcPts val="800"/>
                        </a:spcAft>
                        <a:buNone/>
                      </a:pPr>
                      <a:r>
                        <a:rPr lang="de-DE" sz="1100">
                          <a:effectLst/>
                        </a:rPr>
                        <a:t>More Than One Perspective</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22.und 25. April 2025</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Int_MTOP</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79997541"/>
                  </a:ext>
                </a:extLst>
              </a:tr>
              <a:tr h="615336">
                <a:tc>
                  <a:txBody>
                    <a:bodyPr/>
                    <a:lstStyle/>
                    <a:p>
                      <a:pPr algn="l">
                        <a:lnSpc>
                          <a:spcPct val="140000"/>
                        </a:lnSpc>
                        <a:spcAft>
                          <a:spcPts val="800"/>
                        </a:spcAft>
                        <a:buNone/>
                      </a:pPr>
                      <a:r>
                        <a:rPr lang="de-DE" sz="1100">
                          <a:effectLst/>
                        </a:rPr>
                        <a:t>6</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0000"/>
                        </a:lnSpc>
                        <a:spcAft>
                          <a:spcPts val="800"/>
                        </a:spcAft>
                        <a:buNone/>
                      </a:pPr>
                      <a:r>
                        <a:rPr lang="de-DE" sz="1100">
                          <a:effectLst/>
                        </a:rPr>
                        <a:t>Aufschwung von Diakonie Flüchtlingsdienst </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30. April 2025</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err="1">
                          <a:effectLst/>
                        </a:rPr>
                        <a:t>Int_Diakonie</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4597138"/>
                  </a:ext>
                </a:extLst>
              </a:tr>
              <a:tr h="615336">
                <a:tc>
                  <a:txBody>
                    <a:bodyPr/>
                    <a:lstStyle/>
                    <a:p>
                      <a:pPr algn="l">
                        <a:lnSpc>
                          <a:spcPct val="140000"/>
                        </a:lnSpc>
                        <a:spcAft>
                          <a:spcPts val="800"/>
                        </a:spcAft>
                        <a:buNone/>
                      </a:pPr>
                      <a:r>
                        <a:rPr lang="de-DE" sz="1100">
                          <a:effectLst/>
                        </a:rPr>
                        <a:t>7</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0000"/>
                        </a:lnSpc>
                        <a:spcAft>
                          <a:spcPts val="800"/>
                        </a:spcAft>
                        <a:buNone/>
                      </a:pPr>
                      <a:r>
                        <a:rPr lang="de-DE" sz="1100">
                          <a:effectLst/>
                        </a:rPr>
                        <a:t>ABZ* Austria – ABZ* Startraum Wien</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a:effectLst/>
                        </a:rPr>
                        <a:t>7. Mai 2025</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40000"/>
                        </a:lnSpc>
                        <a:spcAft>
                          <a:spcPts val="800"/>
                        </a:spcAft>
                        <a:buNone/>
                      </a:pPr>
                      <a:r>
                        <a:rPr lang="de-DE" sz="1100" err="1">
                          <a:effectLst/>
                        </a:rPr>
                        <a:t>Int_ABZ</a:t>
                      </a:r>
                      <a:r>
                        <a:rPr lang="de-DE" sz="1100">
                          <a:effectLst/>
                        </a:rPr>
                        <a:t>*</a:t>
                      </a:r>
                      <a:endParaRPr lang="de-DE" sz="11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86480364"/>
                  </a:ext>
                </a:extLst>
              </a:tr>
            </a:tbl>
          </a:graphicData>
        </a:graphic>
      </p:graphicFrame>
    </p:spTree>
    <p:extLst>
      <p:ext uri="{BB962C8B-B14F-4D97-AF65-F5344CB8AC3E}">
        <p14:creationId xmlns:p14="http://schemas.microsoft.com/office/powerpoint/2010/main" val="1599385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A608D-DE86-2120-499F-28F2BB4381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EE6F140-31FD-955F-28F8-0622A4F008B3}"/>
              </a:ext>
            </a:extLst>
          </p:cNvPr>
          <p:cNvSpPr>
            <a:spLocks noGrp="1"/>
          </p:cNvSpPr>
          <p:nvPr>
            <p:ph type="title"/>
          </p:nvPr>
        </p:nvSpPr>
        <p:spPr>
          <a:xfrm>
            <a:off x="719136" y="676656"/>
            <a:ext cx="8061070" cy="678980"/>
          </a:xfrm>
        </p:spPr>
        <p:txBody>
          <a:bodyPr/>
          <a:lstStyle/>
          <a:p>
            <a:r>
              <a:rPr lang="de-AT"/>
              <a:t>Interviews/ Fokusgruppe mit Geflüchteten</a:t>
            </a:r>
            <a:endParaRPr lang="de-DE"/>
          </a:p>
        </p:txBody>
      </p:sp>
      <p:sp>
        <p:nvSpPr>
          <p:cNvPr id="3" name="Textplatzhalter 2">
            <a:extLst>
              <a:ext uri="{FF2B5EF4-FFF2-40B4-BE49-F238E27FC236}">
                <a16:creationId xmlns:a16="http://schemas.microsoft.com/office/drawing/2014/main" id="{1FE935FC-3040-72EC-0650-749548F11989}"/>
              </a:ext>
            </a:extLst>
          </p:cNvPr>
          <p:cNvSpPr>
            <a:spLocks noGrp="1"/>
          </p:cNvSpPr>
          <p:nvPr>
            <p:ph type="body" sz="quarter" idx="10"/>
          </p:nvPr>
        </p:nvSpPr>
        <p:spPr>
          <a:xfrm>
            <a:off x="719137" y="1524000"/>
            <a:ext cx="7920000" cy="4728204"/>
          </a:xfrm>
        </p:spPr>
        <p:txBody>
          <a:bodyPr/>
          <a:lstStyle/>
          <a:p>
            <a:pPr marL="0" indent="0">
              <a:buNone/>
            </a:pPr>
            <a:endParaRPr lang="de-AT"/>
          </a:p>
          <a:p>
            <a:endParaRPr lang="de-DE"/>
          </a:p>
        </p:txBody>
      </p:sp>
      <p:sp>
        <p:nvSpPr>
          <p:cNvPr id="4" name="Textplatzhalter 3">
            <a:extLst>
              <a:ext uri="{FF2B5EF4-FFF2-40B4-BE49-F238E27FC236}">
                <a16:creationId xmlns:a16="http://schemas.microsoft.com/office/drawing/2014/main" id="{13D2AF4D-5BBC-E9E4-FB54-36824E0A78A8}"/>
              </a:ext>
            </a:extLst>
          </p:cNvPr>
          <p:cNvSpPr>
            <a:spLocks noGrp="1"/>
          </p:cNvSpPr>
          <p:nvPr>
            <p:ph type="body" sz="quarter" idx="11"/>
          </p:nvPr>
        </p:nvSpPr>
        <p:spPr/>
        <p:txBody>
          <a:bodyPr/>
          <a:lstStyle/>
          <a:p>
            <a:endParaRPr lang="de-DE"/>
          </a:p>
        </p:txBody>
      </p:sp>
      <p:sp>
        <p:nvSpPr>
          <p:cNvPr id="5" name="Textplatzhalter 4">
            <a:extLst>
              <a:ext uri="{FF2B5EF4-FFF2-40B4-BE49-F238E27FC236}">
                <a16:creationId xmlns:a16="http://schemas.microsoft.com/office/drawing/2014/main" id="{7A2898D4-F5F2-8491-E8DD-50EE1298C164}"/>
              </a:ext>
            </a:extLst>
          </p:cNvPr>
          <p:cNvSpPr>
            <a:spLocks noGrp="1"/>
          </p:cNvSpPr>
          <p:nvPr>
            <p:ph type="body" sz="quarter" idx="13"/>
          </p:nvPr>
        </p:nvSpPr>
        <p:spPr/>
        <p:txBody>
          <a:bodyPr/>
          <a:lstStyle/>
          <a:p>
            <a:endParaRPr lang="de-DE"/>
          </a:p>
        </p:txBody>
      </p:sp>
      <p:graphicFrame>
        <p:nvGraphicFramePr>
          <p:cNvPr id="6" name="Tabelle 5">
            <a:extLst>
              <a:ext uri="{FF2B5EF4-FFF2-40B4-BE49-F238E27FC236}">
                <a16:creationId xmlns:a16="http://schemas.microsoft.com/office/drawing/2014/main" id="{B4A8544B-5D97-D146-D642-57EE11EC422B}"/>
              </a:ext>
            </a:extLst>
          </p:cNvPr>
          <p:cNvGraphicFramePr>
            <a:graphicFrameLocks noGrp="1"/>
          </p:cNvGraphicFramePr>
          <p:nvPr>
            <p:extLst>
              <p:ext uri="{D42A27DB-BD31-4B8C-83A1-F6EECF244321}">
                <p14:modId xmlns:p14="http://schemas.microsoft.com/office/powerpoint/2010/main" val="2293480099"/>
              </p:ext>
            </p:extLst>
          </p:nvPr>
        </p:nvGraphicFramePr>
        <p:xfrm>
          <a:off x="719136" y="1669595"/>
          <a:ext cx="7370271" cy="4414245"/>
        </p:xfrm>
        <a:graphic>
          <a:graphicData uri="http://schemas.openxmlformats.org/drawingml/2006/table">
            <a:tbl>
              <a:tblPr firstRow="1" firstCol="1" bandRow="1">
                <a:tableStyleId>{1FECB4D8-DB02-4DC6-A0A2-4F2EBAE1DC90}</a:tableStyleId>
              </a:tblPr>
              <a:tblGrid>
                <a:gridCol w="969608">
                  <a:extLst>
                    <a:ext uri="{9D8B030D-6E8A-4147-A177-3AD203B41FA5}">
                      <a16:colId xmlns:a16="http://schemas.microsoft.com/office/drawing/2014/main" val="3028701332"/>
                    </a:ext>
                  </a:extLst>
                </a:gridCol>
                <a:gridCol w="1213610">
                  <a:extLst>
                    <a:ext uri="{9D8B030D-6E8A-4147-A177-3AD203B41FA5}">
                      <a16:colId xmlns:a16="http://schemas.microsoft.com/office/drawing/2014/main" val="2027784867"/>
                    </a:ext>
                  </a:extLst>
                </a:gridCol>
                <a:gridCol w="1470202">
                  <a:extLst>
                    <a:ext uri="{9D8B030D-6E8A-4147-A177-3AD203B41FA5}">
                      <a16:colId xmlns:a16="http://schemas.microsoft.com/office/drawing/2014/main" val="1814387739"/>
                    </a:ext>
                  </a:extLst>
                </a:gridCol>
                <a:gridCol w="2011125">
                  <a:extLst>
                    <a:ext uri="{9D8B030D-6E8A-4147-A177-3AD203B41FA5}">
                      <a16:colId xmlns:a16="http://schemas.microsoft.com/office/drawing/2014/main" val="2731943442"/>
                    </a:ext>
                  </a:extLst>
                </a:gridCol>
                <a:gridCol w="1705726">
                  <a:extLst>
                    <a:ext uri="{9D8B030D-6E8A-4147-A177-3AD203B41FA5}">
                      <a16:colId xmlns:a16="http://schemas.microsoft.com/office/drawing/2014/main" val="4161933131"/>
                    </a:ext>
                  </a:extLst>
                </a:gridCol>
              </a:tblGrid>
              <a:tr h="444654">
                <a:tc>
                  <a:txBody>
                    <a:bodyPr/>
                    <a:lstStyle/>
                    <a:p>
                      <a:pPr algn="l">
                        <a:lnSpc>
                          <a:spcPct val="140000"/>
                        </a:lnSpc>
                        <a:spcAft>
                          <a:spcPts val="800"/>
                        </a:spcAft>
                        <a:buNone/>
                      </a:pPr>
                      <a:r>
                        <a:rPr lang="de-DE" sz="1000" b="1">
                          <a:effectLst/>
                        </a:rPr>
                        <a:t>Interview </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b="1">
                          <a:effectLst/>
                        </a:rPr>
                        <a:t>Herkunftsland</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b="1">
                          <a:effectLst/>
                        </a:rPr>
                        <a:t>Geschlecht</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b="1">
                          <a:effectLst/>
                        </a:rPr>
                        <a:t>Datum des Interviews</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b="1">
                          <a:effectLst/>
                        </a:rPr>
                        <a:t>Kürzel</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230779526"/>
                  </a:ext>
                </a:extLst>
              </a:tr>
              <a:tr h="213000">
                <a:tc>
                  <a:txBody>
                    <a:bodyPr/>
                    <a:lstStyle/>
                    <a:p>
                      <a:pPr algn="l">
                        <a:lnSpc>
                          <a:spcPct val="140000"/>
                        </a:lnSpc>
                        <a:spcAft>
                          <a:spcPts val="800"/>
                        </a:spcAft>
                        <a:buNone/>
                      </a:pPr>
                      <a:r>
                        <a:rPr lang="de-DE" sz="1000">
                          <a:effectLst/>
                        </a:rPr>
                        <a:t>1</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Ukraine</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20. Juni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Int_UKR_1</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3534443930"/>
                  </a:ext>
                </a:extLst>
              </a:tr>
              <a:tr h="213000">
                <a:tc>
                  <a:txBody>
                    <a:bodyPr/>
                    <a:lstStyle/>
                    <a:p>
                      <a:pPr algn="l">
                        <a:lnSpc>
                          <a:spcPct val="140000"/>
                        </a:lnSpc>
                        <a:spcAft>
                          <a:spcPts val="800"/>
                        </a:spcAft>
                        <a:buNone/>
                      </a:pPr>
                      <a:r>
                        <a:rPr lang="de-DE" sz="1000">
                          <a:effectLst/>
                        </a:rPr>
                        <a:t>2</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Ukraine</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 </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23. Juni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Int_UKR_2</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3077332356"/>
                  </a:ext>
                </a:extLst>
              </a:tr>
              <a:tr h="213000">
                <a:tc>
                  <a:txBody>
                    <a:bodyPr/>
                    <a:lstStyle/>
                    <a:p>
                      <a:pPr algn="l">
                        <a:lnSpc>
                          <a:spcPct val="140000"/>
                        </a:lnSpc>
                        <a:spcAft>
                          <a:spcPts val="800"/>
                        </a:spcAft>
                        <a:buNone/>
                      </a:pPr>
                      <a:r>
                        <a:rPr lang="de-DE" sz="1000">
                          <a:effectLst/>
                        </a:rPr>
                        <a:t>3</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Ukraine</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23. Juni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Int_UKR_3</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1442233992"/>
                  </a:ext>
                </a:extLst>
              </a:tr>
              <a:tr h="213000">
                <a:tc>
                  <a:txBody>
                    <a:bodyPr/>
                    <a:lstStyle/>
                    <a:p>
                      <a:pPr algn="l">
                        <a:lnSpc>
                          <a:spcPct val="140000"/>
                        </a:lnSpc>
                        <a:spcAft>
                          <a:spcPts val="800"/>
                        </a:spcAft>
                        <a:buNone/>
                      </a:pPr>
                      <a:r>
                        <a:rPr lang="de-DE" sz="1000">
                          <a:effectLst/>
                        </a:rPr>
                        <a:t>4*</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Ukraine</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29. Juni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Int_UKR_4_IP_1</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745210569"/>
                  </a:ext>
                </a:extLst>
              </a:tr>
              <a:tr h="213000">
                <a:tc>
                  <a:txBody>
                    <a:bodyPr/>
                    <a:lstStyle/>
                    <a:p>
                      <a:pPr algn="l">
                        <a:lnSpc>
                          <a:spcPct val="140000"/>
                        </a:lnSpc>
                        <a:spcAft>
                          <a:spcPts val="800"/>
                        </a:spcAft>
                        <a:buNone/>
                      </a:pPr>
                      <a:r>
                        <a:rPr lang="de-DE" sz="1000">
                          <a:effectLst/>
                        </a:rPr>
                        <a:t>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Ukraine</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29. Juni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Int_UKR_4_IP_2</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4076414661"/>
                  </a:ext>
                </a:extLst>
              </a:tr>
              <a:tr h="213000">
                <a:tc>
                  <a:txBody>
                    <a:bodyPr/>
                    <a:lstStyle/>
                    <a:p>
                      <a:pPr algn="l">
                        <a:lnSpc>
                          <a:spcPct val="140000"/>
                        </a:lnSpc>
                        <a:spcAft>
                          <a:spcPts val="800"/>
                        </a:spcAft>
                        <a:buNone/>
                      </a:pPr>
                      <a:r>
                        <a:rPr lang="de-DE" sz="1000">
                          <a:effectLst/>
                        </a:rPr>
                        <a:t>6</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Ukraine</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1. Juli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Int_UKR_5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73466281"/>
                  </a:ext>
                </a:extLst>
              </a:tr>
              <a:tr h="213000">
                <a:tc>
                  <a:txBody>
                    <a:bodyPr/>
                    <a:lstStyle/>
                    <a:p>
                      <a:pPr algn="l">
                        <a:lnSpc>
                          <a:spcPct val="140000"/>
                        </a:lnSpc>
                        <a:spcAft>
                          <a:spcPts val="800"/>
                        </a:spcAft>
                        <a:buNone/>
                      </a:pPr>
                      <a:r>
                        <a:rPr lang="de-DE" sz="1000">
                          <a:effectLst/>
                        </a:rPr>
                        <a:t>7</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Ukraine</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4. Juli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Int_UKR_6</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3965287981"/>
                  </a:ext>
                </a:extLst>
              </a:tr>
              <a:tr h="213000">
                <a:tc>
                  <a:txBody>
                    <a:bodyPr/>
                    <a:lstStyle/>
                    <a:p>
                      <a:pPr algn="l">
                        <a:lnSpc>
                          <a:spcPct val="140000"/>
                        </a:lnSpc>
                        <a:spcAft>
                          <a:spcPts val="800"/>
                        </a:spcAft>
                        <a:buNone/>
                      </a:pPr>
                      <a:r>
                        <a:rPr lang="de-DE" sz="1000">
                          <a:effectLst/>
                        </a:rPr>
                        <a:t>8*</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Syrien</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Männlich  </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14. September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Int_SYR_1_IP_1</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57500884"/>
                  </a:ext>
                </a:extLst>
              </a:tr>
              <a:tr h="213000">
                <a:tc>
                  <a:txBody>
                    <a:bodyPr/>
                    <a:lstStyle/>
                    <a:p>
                      <a:pPr algn="l">
                        <a:lnSpc>
                          <a:spcPct val="140000"/>
                        </a:lnSpc>
                        <a:spcAft>
                          <a:spcPts val="800"/>
                        </a:spcAft>
                        <a:buNone/>
                      </a:pPr>
                      <a:r>
                        <a:rPr lang="de-DE" sz="1000">
                          <a:effectLst/>
                        </a:rPr>
                        <a:t>9*</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Syrien</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 </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14. September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Int_SYR_1_IP_2</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636940520"/>
                  </a:ext>
                </a:extLst>
              </a:tr>
              <a:tr h="213000">
                <a:tc>
                  <a:txBody>
                    <a:bodyPr/>
                    <a:lstStyle/>
                    <a:p>
                      <a:pPr algn="l">
                        <a:lnSpc>
                          <a:spcPct val="140000"/>
                        </a:lnSpc>
                        <a:spcAft>
                          <a:spcPts val="800"/>
                        </a:spcAft>
                        <a:buNone/>
                      </a:pPr>
                      <a:r>
                        <a:rPr lang="de-DE" sz="1000">
                          <a:effectLst/>
                        </a:rPr>
                        <a:t>10</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Syrien</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Männlich </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20. September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Int_SYR_2</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3810752734"/>
                  </a:ext>
                </a:extLst>
              </a:tr>
              <a:tr h="213000">
                <a:tc>
                  <a:txBody>
                    <a:bodyPr/>
                    <a:lstStyle/>
                    <a:p>
                      <a:pPr algn="l">
                        <a:lnSpc>
                          <a:spcPct val="140000"/>
                        </a:lnSpc>
                        <a:spcAft>
                          <a:spcPts val="800"/>
                        </a:spcAft>
                        <a:buNone/>
                      </a:pPr>
                      <a:r>
                        <a:rPr lang="de-DE" sz="1000">
                          <a:effectLst/>
                        </a:rPr>
                        <a:t>11</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Syrien</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Männlich </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21. September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Int_SYR_3</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3239500623"/>
                  </a:ext>
                </a:extLst>
              </a:tr>
              <a:tr h="213000">
                <a:tc>
                  <a:txBody>
                    <a:bodyPr/>
                    <a:lstStyle/>
                    <a:p>
                      <a:pPr algn="l">
                        <a:lnSpc>
                          <a:spcPct val="140000"/>
                        </a:lnSpc>
                        <a:spcAft>
                          <a:spcPts val="800"/>
                        </a:spcAft>
                        <a:buNone/>
                      </a:pPr>
                      <a:r>
                        <a:rPr lang="de-DE" sz="1000">
                          <a:effectLst/>
                        </a:rPr>
                        <a:t>12**</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Irak</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 </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4. August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Int_FOK_IP_1</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1637741391"/>
                  </a:ext>
                </a:extLst>
              </a:tr>
              <a:tr h="213000">
                <a:tc>
                  <a:txBody>
                    <a:bodyPr/>
                    <a:lstStyle/>
                    <a:p>
                      <a:pPr algn="l">
                        <a:lnSpc>
                          <a:spcPct val="140000"/>
                        </a:lnSpc>
                        <a:spcAft>
                          <a:spcPts val="800"/>
                        </a:spcAft>
                        <a:buNone/>
                      </a:pPr>
                      <a:r>
                        <a:rPr lang="de-DE" sz="1000">
                          <a:effectLst/>
                        </a:rPr>
                        <a:t>13**</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Irak</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 </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4. August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Int_FOK_IP_2</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3402345299"/>
                  </a:ext>
                </a:extLst>
              </a:tr>
              <a:tr h="213000">
                <a:tc>
                  <a:txBody>
                    <a:bodyPr/>
                    <a:lstStyle/>
                    <a:p>
                      <a:pPr algn="l">
                        <a:lnSpc>
                          <a:spcPct val="140000"/>
                        </a:lnSpc>
                        <a:spcAft>
                          <a:spcPts val="800"/>
                        </a:spcAft>
                        <a:buNone/>
                      </a:pPr>
                      <a:r>
                        <a:rPr lang="de-DE" sz="1000">
                          <a:effectLst/>
                        </a:rPr>
                        <a:t>14**</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Syrien</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4. August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Int_FOK_IP_3</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2106890990"/>
                  </a:ext>
                </a:extLst>
              </a:tr>
              <a:tr h="213000">
                <a:tc>
                  <a:txBody>
                    <a:bodyPr/>
                    <a:lstStyle/>
                    <a:p>
                      <a:pPr algn="l">
                        <a:lnSpc>
                          <a:spcPct val="140000"/>
                        </a:lnSpc>
                        <a:spcAft>
                          <a:spcPts val="800"/>
                        </a:spcAft>
                        <a:buNone/>
                      </a:pPr>
                      <a:r>
                        <a:rPr lang="de-DE" sz="1000">
                          <a:effectLst/>
                        </a:rPr>
                        <a:t>15**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Syrien</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4. August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Int_FOK_IP_4</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699451104"/>
                  </a:ext>
                </a:extLst>
              </a:tr>
              <a:tr h="213000">
                <a:tc>
                  <a:txBody>
                    <a:bodyPr/>
                    <a:lstStyle/>
                    <a:p>
                      <a:pPr algn="l">
                        <a:lnSpc>
                          <a:spcPct val="140000"/>
                        </a:lnSpc>
                        <a:spcAft>
                          <a:spcPts val="800"/>
                        </a:spcAft>
                        <a:buNone/>
                      </a:pPr>
                      <a:r>
                        <a:rPr lang="de-DE" sz="1000">
                          <a:effectLst/>
                        </a:rPr>
                        <a:t>16**</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Iran</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 </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4. August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Int_FOK_IP_5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3463076400"/>
                  </a:ext>
                </a:extLst>
              </a:tr>
              <a:tr h="277981">
                <a:tc>
                  <a:txBody>
                    <a:bodyPr/>
                    <a:lstStyle/>
                    <a:p>
                      <a:pPr algn="l">
                        <a:lnSpc>
                          <a:spcPct val="140000"/>
                        </a:lnSpc>
                        <a:spcAft>
                          <a:spcPts val="800"/>
                        </a:spcAft>
                        <a:buNone/>
                      </a:pPr>
                      <a:r>
                        <a:rPr lang="de-DE" sz="1000">
                          <a:effectLst/>
                        </a:rPr>
                        <a:t>17***</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latin typeface="Franklin Gothic Book" panose="020B0503020102020204" pitchFamily="34" charset="0"/>
                          <a:ea typeface="Calibri" panose="020F0502020204030204" pitchFamily="34" charset="0"/>
                          <a:cs typeface="Times New Roman" panose="02020603050405020304" pitchFamily="18" charset="0"/>
                        </a:rPr>
                        <a:t> </a:t>
                      </a:r>
                    </a:p>
                  </a:txBody>
                  <a:tcPr marL="64051" marR="64051" marT="0" marB="0"/>
                </a:tc>
                <a:tc>
                  <a:txBody>
                    <a:bodyPr/>
                    <a:lstStyle/>
                    <a:p>
                      <a:pPr algn="l">
                        <a:lnSpc>
                          <a:spcPct val="140000"/>
                        </a:lnSpc>
                        <a:spcAft>
                          <a:spcPts val="800"/>
                        </a:spcAft>
                        <a:buNone/>
                      </a:pPr>
                      <a:r>
                        <a:rPr lang="de-DE" sz="1000">
                          <a:effectLst/>
                        </a:rPr>
                        <a:t>Weiblich</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4. August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err="1">
                          <a:effectLst/>
                        </a:rPr>
                        <a:t>Int_FOK_ABZ</a:t>
                      </a:r>
                      <a:r>
                        <a:rPr lang="de-DE" sz="1000">
                          <a:effectLst/>
                        </a:rPr>
                        <a:t>*_BE1</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3976061721"/>
                  </a:ext>
                </a:extLst>
              </a:tr>
              <a:tr h="283610">
                <a:tc>
                  <a:txBody>
                    <a:bodyPr/>
                    <a:lstStyle/>
                    <a:p>
                      <a:pPr algn="l">
                        <a:lnSpc>
                          <a:spcPct val="140000"/>
                        </a:lnSpc>
                        <a:spcAft>
                          <a:spcPts val="800"/>
                        </a:spcAft>
                        <a:buNone/>
                      </a:pPr>
                      <a:r>
                        <a:rPr lang="de-DE" sz="1000">
                          <a:effectLst/>
                        </a:rPr>
                        <a:t>18***</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 </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Weiblich</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a:effectLst/>
                        </a:rPr>
                        <a:t>4. August 2025</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tc>
                  <a:txBody>
                    <a:bodyPr/>
                    <a:lstStyle/>
                    <a:p>
                      <a:pPr algn="l">
                        <a:lnSpc>
                          <a:spcPct val="140000"/>
                        </a:lnSpc>
                        <a:spcAft>
                          <a:spcPts val="800"/>
                        </a:spcAft>
                        <a:buNone/>
                      </a:pPr>
                      <a:r>
                        <a:rPr lang="de-DE" sz="1000" err="1">
                          <a:effectLst/>
                        </a:rPr>
                        <a:t>Int_FOK_ABZ</a:t>
                      </a:r>
                      <a:r>
                        <a:rPr lang="de-DE" sz="1000">
                          <a:effectLst/>
                        </a:rPr>
                        <a:t>*_BE2</a:t>
                      </a:r>
                      <a:endParaRPr lang="de-DE" sz="10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4051" marR="64051" marT="0" marB="0"/>
                </a:tc>
                <a:extLst>
                  <a:ext uri="{0D108BD9-81ED-4DB2-BD59-A6C34878D82A}">
                    <a16:rowId xmlns:a16="http://schemas.microsoft.com/office/drawing/2014/main" val="183892747"/>
                  </a:ext>
                </a:extLst>
              </a:tr>
            </a:tbl>
          </a:graphicData>
        </a:graphic>
      </p:graphicFrame>
    </p:spTree>
    <p:extLst>
      <p:ext uri="{BB962C8B-B14F-4D97-AF65-F5344CB8AC3E}">
        <p14:creationId xmlns:p14="http://schemas.microsoft.com/office/powerpoint/2010/main" val="928794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4FD86-30F6-1700-A8E1-8FB807BDE1E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DE2C096-864C-D6B2-0B72-36C27148442A}"/>
              </a:ext>
            </a:extLst>
          </p:cNvPr>
          <p:cNvSpPr>
            <a:spLocks noGrp="1"/>
          </p:cNvSpPr>
          <p:nvPr>
            <p:ph type="title"/>
          </p:nvPr>
        </p:nvSpPr>
        <p:spPr>
          <a:xfrm>
            <a:off x="719136" y="676656"/>
            <a:ext cx="8061070" cy="678980"/>
          </a:xfrm>
        </p:spPr>
        <p:txBody>
          <a:bodyPr/>
          <a:lstStyle/>
          <a:p>
            <a:r>
              <a:rPr lang="de-AT"/>
              <a:t>Interviews mit </a:t>
            </a:r>
            <a:r>
              <a:rPr lang="de-AT" err="1"/>
              <a:t>Unternehmensvertreter:innen</a:t>
            </a:r>
            <a:endParaRPr lang="de-DE"/>
          </a:p>
        </p:txBody>
      </p:sp>
      <p:sp>
        <p:nvSpPr>
          <p:cNvPr id="3" name="Textplatzhalter 2">
            <a:extLst>
              <a:ext uri="{FF2B5EF4-FFF2-40B4-BE49-F238E27FC236}">
                <a16:creationId xmlns:a16="http://schemas.microsoft.com/office/drawing/2014/main" id="{670B7F57-CF4A-921B-4BF4-CB92A445BF96}"/>
              </a:ext>
            </a:extLst>
          </p:cNvPr>
          <p:cNvSpPr>
            <a:spLocks noGrp="1"/>
          </p:cNvSpPr>
          <p:nvPr>
            <p:ph type="body" sz="quarter" idx="10"/>
          </p:nvPr>
        </p:nvSpPr>
        <p:spPr>
          <a:xfrm>
            <a:off x="719137" y="1524000"/>
            <a:ext cx="7920000" cy="4728204"/>
          </a:xfrm>
        </p:spPr>
        <p:txBody>
          <a:bodyPr/>
          <a:lstStyle/>
          <a:p>
            <a:pPr marL="0" indent="0">
              <a:buNone/>
            </a:pPr>
            <a:endParaRPr lang="de-AT"/>
          </a:p>
          <a:p>
            <a:endParaRPr lang="de-DE"/>
          </a:p>
        </p:txBody>
      </p:sp>
      <p:sp>
        <p:nvSpPr>
          <p:cNvPr id="4" name="Textplatzhalter 3">
            <a:extLst>
              <a:ext uri="{FF2B5EF4-FFF2-40B4-BE49-F238E27FC236}">
                <a16:creationId xmlns:a16="http://schemas.microsoft.com/office/drawing/2014/main" id="{515B93E5-69EC-830B-390F-B41BF985080E}"/>
              </a:ext>
            </a:extLst>
          </p:cNvPr>
          <p:cNvSpPr>
            <a:spLocks noGrp="1"/>
          </p:cNvSpPr>
          <p:nvPr>
            <p:ph type="body" sz="quarter" idx="11"/>
          </p:nvPr>
        </p:nvSpPr>
        <p:spPr/>
        <p:txBody>
          <a:bodyPr/>
          <a:lstStyle/>
          <a:p>
            <a:endParaRPr lang="de-DE"/>
          </a:p>
        </p:txBody>
      </p:sp>
      <p:sp>
        <p:nvSpPr>
          <p:cNvPr id="5" name="Textplatzhalter 4">
            <a:extLst>
              <a:ext uri="{FF2B5EF4-FFF2-40B4-BE49-F238E27FC236}">
                <a16:creationId xmlns:a16="http://schemas.microsoft.com/office/drawing/2014/main" id="{0CC76E7B-4EA6-BB6F-FBC2-A014AA62EA6B}"/>
              </a:ext>
            </a:extLst>
          </p:cNvPr>
          <p:cNvSpPr>
            <a:spLocks noGrp="1"/>
          </p:cNvSpPr>
          <p:nvPr>
            <p:ph type="body" sz="quarter" idx="13"/>
          </p:nvPr>
        </p:nvSpPr>
        <p:spPr/>
        <p:txBody>
          <a:bodyPr/>
          <a:lstStyle/>
          <a:p>
            <a:endParaRPr lang="de-DE"/>
          </a:p>
        </p:txBody>
      </p:sp>
      <p:graphicFrame>
        <p:nvGraphicFramePr>
          <p:cNvPr id="7" name="Tabelle 6">
            <a:extLst>
              <a:ext uri="{FF2B5EF4-FFF2-40B4-BE49-F238E27FC236}">
                <a16:creationId xmlns:a16="http://schemas.microsoft.com/office/drawing/2014/main" id="{99479BB7-65DB-13CC-EBC5-A1AD470EDD36}"/>
              </a:ext>
            </a:extLst>
          </p:cNvPr>
          <p:cNvGraphicFramePr>
            <a:graphicFrameLocks noGrp="1"/>
          </p:cNvGraphicFramePr>
          <p:nvPr>
            <p:extLst>
              <p:ext uri="{D42A27DB-BD31-4B8C-83A1-F6EECF244321}">
                <p14:modId xmlns:p14="http://schemas.microsoft.com/office/powerpoint/2010/main" val="2285991202"/>
              </p:ext>
            </p:extLst>
          </p:nvPr>
        </p:nvGraphicFramePr>
        <p:xfrm>
          <a:off x="719136" y="1892809"/>
          <a:ext cx="7729920" cy="2788919"/>
        </p:xfrm>
        <a:graphic>
          <a:graphicData uri="http://schemas.openxmlformats.org/drawingml/2006/table">
            <a:tbl>
              <a:tblPr firstRow="1" firstCol="1" bandRow="1">
                <a:tableStyleId>{5C22544A-7EE6-4342-B048-85BDC9FD1C3A}</a:tableStyleId>
              </a:tblPr>
              <a:tblGrid>
                <a:gridCol w="1091376">
                  <a:extLst>
                    <a:ext uri="{9D8B030D-6E8A-4147-A177-3AD203B41FA5}">
                      <a16:colId xmlns:a16="http://schemas.microsoft.com/office/drawing/2014/main" val="2116151975"/>
                    </a:ext>
                  </a:extLst>
                </a:gridCol>
                <a:gridCol w="1399032">
                  <a:extLst>
                    <a:ext uri="{9D8B030D-6E8A-4147-A177-3AD203B41FA5}">
                      <a16:colId xmlns:a16="http://schemas.microsoft.com/office/drawing/2014/main" val="3009458591"/>
                    </a:ext>
                  </a:extLst>
                </a:gridCol>
                <a:gridCol w="2304288">
                  <a:extLst>
                    <a:ext uri="{9D8B030D-6E8A-4147-A177-3AD203B41FA5}">
                      <a16:colId xmlns:a16="http://schemas.microsoft.com/office/drawing/2014/main" val="3756270059"/>
                    </a:ext>
                  </a:extLst>
                </a:gridCol>
                <a:gridCol w="1591056">
                  <a:extLst>
                    <a:ext uri="{9D8B030D-6E8A-4147-A177-3AD203B41FA5}">
                      <a16:colId xmlns:a16="http://schemas.microsoft.com/office/drawing/2014/main" val="287796001"/>
                    </a:ext>
                  </a:extLst>
                </a:gridCol>
                <a:gridCol w="1344168">
                  <a:extLst>
                    <a:ext uri="{9D8B030D-6E8A-4147-A177-3AD203B41FA5}">
                      <a16:colId xmlns:a16="http://schemas.microsoft.com/office/drawing/2014/main" val="857063909"/>
                    </a:ext>
                  </a:extLst>
                </a:gridCol>
              </a:tblGrid>
              <a:tr h="838277">
                <a:tc>
                  <a:txBody>
                    <a:bodyPr/>
                    <a:lstStyle/>
                    <a:p>
                      <a:pPr marL="0" algn="l" defTabSz="914400" rtl="0" eaLnBrk="1" latinLnBrk="0" hangingPunct="1">
                        <a:lnSpc>
                          <a:spcPct val="140000"/>
                        </a:lnSpc>
                        <a:spcAft>
                          <a:spcPts val="800"/>
                        </a:spcAft>
                        <a:buNone/>
                      </a:pPr>
                      <a:r>
                        <a:rPr lang="de-DE" sz="1000" b="1" kern="1200">
                          <a:solidFill>
                            <a:schemeClr val="bg1"/>
                          </a:solidFill>
                          <a:effectLst/>
                          <a:latin typeface="+mn-lt"/>
                          <a:ea typeface="+mn-ea"/>
                          <a:cs typeface="+mn-cs"/>
                        </a:rPr>
                        <a:t>Interviewperson (fortlaufende Nummern)</a:t>
                      </a:r>
                    </a:p>
                  </a:txBody>
                  <a:tcPr marL="68580" marR="68580" marT="0" marB="0" anchor="ctr">
                    <a:lnL w="12700">
                      <a:solidFill>
                        <a:schemeClr val="tx1"/>
                      </a:solidFill>
                    </a:lnL>
                    <a:lnR w="0">
                      <a:noFill/>
                    </a:lnR>
                    <a:lnT w="12700">
                      <a:solidFill>
                        <a:schemeClr val="tx1"/>
                      </a:solidFill>
                    </a:lnT>
                    <a:lnB w="0">
                      <a:noFill/>
                    </a:lnB>
                    <a:solidFill>
                      <a:srgbClr val="D51317"/>
                    </a:solidFill>
                  </a:tcPr>
                </a:tc>
                <a:tc>
                  <a:txBody>
                    <a:bodyPr/>
                    <a:lstStyle/>
                    <a:p>
                      <a:pPr marL="0" algn="l" defTabSz="914400" rtl="0" eaLnBrk="1" latinLnBrk="0" hangingPunct="1">
                        <a:lnSpc>
                          <a:spcPct val="140000"/>
                        </a:lnSpc>
                        <a:spcAft>
                          <a:spcPts val="800"/>
                        </a:spcAft>
                        <a:buNone/>
                      </a:pPr>
                      <a:r>
                        <a:rPr lang="de-DE" sz="1000" b="1" kern="1200">
                          <a:solidFill>
                            <a:schemeClr val="bg1"/>
                          </a:solidFill>
                          <a:effectLst/>
                          <a:latin typeface="+mn-lt"/>
                          <a:ea typeface="+mn-ea"/>
                          <a:cs typeface="+mn-cs"/>
                        </a:rPr>
                        <a:t>Branche</a:t>
                      </a:r>
                    </a:p>
                  </a:txBody>
                  <a:tcPr marL="68580" marR="68580" marT="0" marB="0" anchor="ctr">
                    <a:lnL w="0">
                      <a:noFill/>
                    </a:lnL>
                    <a:lnR w="0">
                      <a:noFill/>
                    </a:lnR>
                    <a:lnT w="12700">
                      <a:solidFill>
                        <a:schemeClr val="tx1"/>
                      </a:solidFill>
                    </a:lnT>
                    <a:lnB w="0">
                      <a:noFill/>
                    </a:lnB>
                    <a:solidFill>
                      <a:srgbClr val="D51317"/>
                    </a:solidFill>
                  </a:tcPr>
                </a:tc>
                <a:tc>
                  <a:txBody>
                    <a:bodyPr/>
                    <a:lstStyle/>
                    <a:p>
                      <a:pPr marL="0" algn="l" defTabSz="914400" rtl="0" eaLnBrk="1" latinLnBrk="0" hangingPunct="1">
                        <a:lnSpc>
                          <a:spcPct val="140000"/>
                        </a:lnSpc>
                        <a:spcAft>
                          <a:spcPts val="800"/>
                        </a:spcAft>
                        <a:buNone/>
                      </a:pPr>
                      <a:r>
                        <a:rPr lang="de-DE" sz="1000" b="1" kern="1200">
                          <a:solidFill>
                            <a:schemeClr val="bg1"/>
                          </a:solidFill>
                          <a:effectLst/>
                          <a:latin typeface="+mn-lt"/>
                          <a:ea typeface="+mn-ea"/>
                          <a:cs typeface="+mn-cs"/>
                        </a:rPr>
                        <a:t>Position der Unternehmensvertretung</a:t>
                      </a:r>
                    </a:p>
                  </a:txBody>
                  <a:tcPr marL="68580" marR="68580" marT="0" marB="0" anchor="ctr">
                    <a:lnL w="0">
                      <a:noFill/>
                    </a:lnL>
                    <a:lnR w="0">
                      <a:noFill/>
                    </a:lnR>
                    <a:lnT w="12700">
                      <a:solidFill>
                        <a:schemeClr val="tx1"/>
                      </a:solidFill>
                    </a:lnT>
                    <a:lnB w="0">
                      <a:noFill/>
                    </a:lnB>
                    <a:solidFill>
                      <a:srgbClr val="D51317"/>
                    </a:solidFill>
                  </a:tcPr>
                </a:tc>
                <a:tc>
                  <a:txBody>
                    <a:bodyPr/>
                    <a:lstStyle/>
                    <a:p>
                      <a:pPr marL="0" algn="l" defTabSz="914400" rtl="0" eaLnBrk="1" latinLnBrk="0" hangingPunct="1">
                        <a:lnSpc>
                          <a:spcPct val="140000"/>
                        </a:lnSpc>
                        <a:spcAft>
                          <a:spcPts val="800"/>
                        </a:spcAft>
                        <a:buNone/>
                      </a:pPr>
                      <a:r>
                        <a:rPr lang="de-DE" sz="1000" b="1" kern="1200">
                          <a:solidFill>
                            <a:schemeClr val="bg1"/>
                          </a:solidFill>
                          <a:effectLst/>
                          <a:latin typeface="+mn-lt"/>
                          <a:ea typeface="+mn-ea"/>
                          <a:cs typeface="+mn-cs"/>
                        </a:rPr>
                        <a:t>Datum des Interviews</a:t>
                      </a:r>
                    </a:p>
                  </a:txBody>
                  <a:tcPr marL="68580" marR="68580" marT="0" marB="0" anchor="ctr">
                    <a:lnL w="0">
                      <a:noFill/>
                    </a:lnL>
                    <a:lnR w="0">
                      <a:noFill/>
                    </a:lnR>
                    <a:lnT w="12700">
                      <a:solidFill>
                        <a:schemeClr val="tx1"/>
                      </a:solidFill>
                    </a:lnT>
                    <a:lnB w="0">
                      <a:noFill/>
                    </a:lnB>
                    <a:solidFill>
                      <a:srgbClr val="D51317"/>
                    </a:solidFill>
                  </a:tcPr>
                </a:tc>
                <a:tc>
                  <a:txBody>
                    <a:bodyPr/>
                    <a:lstStyle/>
                    <a:p>
                      <a:pPr marL="0" algn="l" defTabSz="914400" rtl="0" eaLnBrk="1" latinLnBrk="0" hangingPunct="1">
                        <a:lnSpc>
                          <a:spcPct val="140000"/>
                        </a:lnSpc>
                        <a:spcAft>
                          <a:spcPts val="800"/>
                        </a:spcAft>
                        <a:buNone/>
                      </a:pPr>
                      <a:r>
                        <a:rPr lang="de-DE" sz="1000" b="1" kern="1200">
                          <a:solidFill>
                            <a:schemeClr val="bg1"/>
                          </a:solidFill>
                          <a:effectLst/>
                          <a:latin typeface="+mn-lt"/>
                          <a:ea typeface="+mn-ea"/>
                          <a:cs typeface="+mn-cs"/>
                        </a:rPr>
                        <a:t>Kürzel (im Fließtext verwendet)</a:t>
                      </a:r>
                    </a:p>
                  </a:txBody>
                  <a:tcPr marL="68580" marR="68580" marT="0" marB="0" anchor="ctr">
                    <a:lnL w="0">
                      <a:noFill/>
                    </a:lnL>
                    <a:lnR w="12700">
                      <a:solidFill>
                        <a:schemeClr val="tx1"/>
                      </a:solidFill>
                    </a:lnR>
                    <a:lnT w="12700">
                      <a:solidFill>
                        <a:schemeClr val="tx1"/>
                      </a:solidFill>
                    </a:lnT>
                    <a:lnB w="0">
                      <a:noFill/>
                    </a:lnB>
                    <a:solidFill>
                      <a:srgbClr val="D51317"/>
                    </a:solidFill>
                  </a:tcPr>
                </a:tc>
                <a:extLst>
                  <a:ext uri="{0D108BD9-81ED-4DB2-BD59-A6C34878D82A}">
                    <a16:rowId xmlns:a16="http://schemas.microsoft.com/office/drawing/2014/main" val="1208405591"/>
                  </a:ext>
                </a:extLst>
              </a:tr>
              <a:tr h="367797">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1</a:t>
                      </a:r>
                      <a:endParaRPr lang="en-US">
                        <a:solidFill>
                          <a:schemeClr val="tx1"/>
                        </a:solidFill>
                      </a:endParaRPr>
                    </a:p>
                  </a:txBody>
                  <a:tcPr marL="68580" marR="68580" marT="0" marB="0">
                    <a:lnL w="12700">
                      <a:solidFill>
                        <a:schemeClr val="tx1"/>
                      </a:solid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Handel</a:t>
                      </a:r>
                      <a:endParaRPr lang="en-US">
                        <a:solidFill>
                          <a:schemeClr val="tx1"/>
                        </a:solidFill>
                      </a:endParaRPr>
                    </a:p>
                  </a:txBody>
                  <a:tcPr marL="68580" marR="68580" marT="0" marB="0">
                    <a:lnL w="0">
                      <a:no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AT" sz="1000" b="1" kern="1200">
                          <a:solidFill>
                            <a:schemeClr val="tx1"/>
                          </a:solidFill>
                          <a:effectLst/>
                          <a:latin typeface="+mn-lt"/>
                          <a:ea typeface="+mn-ea"/>
                          <a:cs typeface="+mn-cs"/>
                        </a:rPr>
                        <a:t>Diversitätsbeauftragte:r</a:t>
                      </a:r>
                      <a:r>
                        <a:rPr lang="de-DE" sz="1000" b="1" kern="1200">
                          <a:solidFill>
                            <a:schemeClr val="tx1"/>
                          </a:solidFill>
                          <a:effectLst/>
                          <a:latin typeface="+mn-lt"/>
                          <a:ea typeface="+mn-ea"/>
                          <a:cs typeface="+mn-cs"/>
                        </a:rPr>
                        <a:t> </a:t>
                      </a:r>
                    </a:p>
                  </a:txBody>
                  <a:tcPr marL="68580" marR="68580" marT="0" marB="0">
                    <a:lnL w="0">
                      <a:no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17. September 2025</a:t>
                      </a:r>
                      <a:endParaRPr lang="en-US">
                        <a:solidFill>
                          <a:schemeClr val="tx1"/>
                        </a:solidFill>
                      </a:endParaRPr>
                    </a:p>
                  </a:txBody>
                  <a:tcPr marL="68580" marR="68580" marT="0" marB="0">
                    <a:lnL w="0">
                      <a:no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Int_UNT_1</a:t>
                      </a:r>
                      <a:endParaRPr lang="en-US">
                        <a:solidFill>
                          <a:schemeClr val="tx1"/>
                        </a:solidFill>
                      </a:endParaRPr>
                    </a:p>
                  </a:txBody>
                  <a:tcPr marL="68580" marR="68580" marT="0" marB="0">
                    <a:lnL w="0">
                      <a:noFill/>
                    </a:lnL>
                    <a:lnR w="12700">
                      <a:solidFill>
                        <a:schemeClr val="tx1"/>
                      </a:solidFill>
                    </a:lnR>
                    <a:lnT w="0">
                      <a:noFill/>
                    </a:lnT>
                    <a:lnB w="0">
                      <a:noFill/>
                    </a:lnB>
                    <a:solidFill>
                      <a:schemeClr val="accent3">
                        <a:lumMod val="20000"/>
                        <a:lumOff val="80000"/>
                      </a:schemeClr>
                    </a:solidFill>
                  </a:tcPr>
                </a:tc>
                <a:extLst>
                  <a:ext uri="{0D108BD9-81ED-4DB2-BD59-A6C34878D82A}">
                    <a16:rowId xmlns:a16="http://schemas.microsoft.com/office/drawing/2014/main" val="2966068659"/>
                  </a:ext>
                </a:extLst>
              </a:tr>
              <a:tr h="316569">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2*</a:t>
                      </a:r>
                    </a:p>
                  </a:txBody>
                  <a:tcPr marL="68580" marR="68580" marT="0" marB="0">
                    <a:lnL w="12700">
                      <a:solidFill>
                        <a:schemeClr val="tx1"/>
                      </a:solidFill>
                    </a:lnL>
                    <a:lnR w="0">
                      <a:noFill/>
                    </a:lnR>
                    <a:lnT w="0">
                      <a:noFill/>
                    </a:lnT>
                    <a:lnB w="0">
                      <a:no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Telekommunikation</a:t>
                      </a:r>
                    </a:p>
                  </a:txBody>
                  <a:tcPr marL="68580" marR="68580" marT="0" marB="0">
                    <a:lnL w="0">
                      <a:noFill/>
                    </a:lnL>
                    <a:lnR w="0">
                      <a:noFill/>
                    </a:lnR>
                    <a:lnT w="0">
                      <a:noFill/>
                    </a:lnT>
                    <a:lnB w="0">
                      <a:no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Rekrutierung (beide)</a:t>
                      </a:r>
                    </a:p>
                  </a:txBody>
                  <a:tcPr marL="68580" marR="68580" marT="0" marB="0">
                    <a:lnL w="0">
                      <a:noFill/>
                    </a:lnL>
                    <a:lnR w="0">
                      <a:noFill/>
                    </a:lnR>
                    <a:lnT w="0">
                      <a:noFill/>
                    </a:lnT>
                    <a:lnB w="0">
                      <a:no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6. Oktober 2025</a:t>
                      </a:r>
                    </a:p>
                  </a:txBody>
                  <a:tcPr marL="68580" marR="68580" marT="0" marB="0">
                    <a:lnL w="0">
                      <a:noFill/>
                    </a:lnL>
                    <a:lnR w="0">
                      <a:noFill/>
                    </a:lnR>
                    <a:lnT w="0">
                      <a:noFill/>
                    </a:lnT>
                    <a:lnB w="0">
                      <a:no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Int_UNT_2</a:t>
                      </a:r>
                    </a:p>
                  </a:txBody>
                  <a:tcPr marL="68580" marR="68580" marT="0" marB="0">
                    <a:lnL w="0">
                      <a:noFill/>
                    </a:lnL>
                    <a:lnR w="12700">
                      <a:solidFill>
                        <a:schemeClr val="tx1"/>
                      </a:solidFill>
                    </a:lnR>
                    <a:lnT w="0">
                      <a:noFill/>
                    </a:lnT>
                    <a:lnB w="0">
                      <a:noFill/>
                    </a:lnB>
                    <a:solidFill>
                      <a:schemeClr val="bg1"/>
                    </a:solidFill>
                  </a:tcPr>
                </a:tc>
                <a:extLst>
                  <a:ext uri="{0D108BD9-81ED-4DB2-BD59-A6C34878D82A}">
                    <a16:rowId xmlns:a16="http://schemas.microsoft.com/office/drawing/2014/main" val="4189524345"/>
                  </a:ext>
                </a:extLst>
              </a:tr>
              <a:tr h="316569">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3</a:t>
                      </a:r>
                    </a:p>
                  </a:txBody>
                  <a:tcPr marL="68580" marR="68580" marT="0" marB="0">
                    <a:lnL w="12700">
                      <a:solidFill>
                        <a:schemeClr val="tx1"/>
                      </a:solid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Bank</a:t>
                      </a:r>
                    </a:p>
                  </a:txBody>
                  <a:tcPr marL="68580" marR="68580" marT="0" marB="0">
                    <a:lnL w="0">
                      <a:no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Vorstand</a:t>
                      </a:r>
                    </a:p>
                  </a:txBody>
                  <a:tcPr marL="68580" marR="68580" marT="0" marB="0">
                    <a:lnL w="0">
                      <a:no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8. Oktober 2025</a:t>
                      </a:r>
                    </a:p>
                  </a:txBody>
                  <a:tcPr marL="68580" marR="68580" marT="0" marB="0">
                    <a:lnL w="0">
                      <a:no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Int_UNT_3</a:t>
                      </a:r>
                    </a:p>
                  </a:txBody>
                  <a:tcPr marL="68580" marR="68580" marT="0" marB="0">
                    <a:lnL w="0">
                      <a:noFill/>
                    </a:lnL>
                    <a:lnR w="12700">
                      <a:solidFill>
                        <a:schemeClr val="tx1"/>
                      </a:solidFill>
                    </a:lnR>
                    <a:lnT w="0">
                      <a:noFill/>
                    </a:lnT>
                    <a:lnB w="0">
                      <a:noFill/>
                    </a:lnB>
                    <a:solidFill>
                      <a:schemeClr val="accent3">
                        <a:lumMod val="20000"/>
                        <a:lumOff val="80000"/>
                      </a:schemeClr>
                    </a:solidFill>
                  </a:tcPr>
                </a:tc>
                <a:extLst>
                  <a:ext uri="{0D108BD9-81ED-4DB2-BD59-A6C34878D82A}">
                    <a16:rowId xmlns:a16="http://schemas.microsoft.com/office/drawing/2014/main" val="923450849"/>
                  </a:ext>
                </a:extLst>
              </a:tr>
              <a:tr h="316569">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4</a:t>
                      </a:r>
                    </a:p>
                  </a:txBody>
                  <a:tcPr marL="68580" marR="68580" marT="0" marB="0">
                    <a:lnL w="12700">
                      <a:solidFill>
                        <a:schemeClr val="tx1"/>
                      </a:solidFill>
                    </a:lnL>
                    <a:lnR w="0">
                      <a:noFill/>
                    </a:lnR>
                    <a:lnT w="0">
                      <a:noFill/>
                    </a:lnT>
                    <a:lnB w="0">
                      <a:no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Logistik</a:t>
                      </a:r>
                    </a:p>
                  </a:txBody>
                  <a:tcPr marL="68580" marR="68580" marT="0" marB="0">
                    <a:lnL w="0">
                      <a:noFill/>
                    </a:lnL>
                    <a:lnR w="0">
                      <a:noFill/>
                    </a:lnR>
                    <a:lnT w="0">
                      <a:noFill/>
                    </a:lnT>
                    <a:lnB w="0">
                      <a:no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Diversitätsmanagement</a:t>
                      </a:r>
                    </a:p>
                  </a:txBody>
                  <a:tcPr marL="68580" marR="68580" marT="0" marB="0">
                    <a:lnL w="0">
                      <a:noFill/>
                    </a:lnL>
                    <a:lnR w="0">
                      <a:noFill/>
                    </a:lnR>
                    <a:lnT w="0">
                      <a:noFill/>
                    </a:lnT>
                    <a:lnB w="0">
                      <a:no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16. Oktober 2025</a:t>
                      </a:r>
                    </a:p>
                  </a:txBody>
                  <a:tcPr marL="68580" marR="68580" marT="0" marB="0">
                    <a:lnL w="0">
                      <a:noFill/>
                    </a:lnL>
                    <a:lnR w="0">
                      <a:noFill/>
                    </a:lnR>
                    <a:lnT w="0">
                      <a:noFill/>
                    </a:lnT>
                    <a:lnB w="0">
                      <a:no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Int_UNT_4</a:t>
                      </a:r>
                    </a:p>
                  </a:txBody>
                  <a:tcPr marL="68580" marR="68580" marT="0" marB="0">
                    <a:lnL w="0">
                      <a:noFill/>
                    </a:lnL>
                    <a:lnR w="12700">
                      <a:solidFill>
                        <a:schemeClr val="tx1"/>
                      </a:solidFill>
                    </a:lnR>
                    <a:lnT w="0">
                      <a:noFill/>
                    </a:lnT>
                    <a:lnB w="0">
                      <a:noFill/>
                    </a:lnB>
                    <a:solidFill>
                      <a:schemeClr val="bg1"/>
                    </a:solidFill>
                  </a:tcPr>
                </a:tc>
                <a:extLst>
                  <a:ext uri="{0D108BD9-81ED-4DB2-BD59-A6C34878D82A}">
                    <a16:rowId xmlns:a16="http://schemas.microsoft.com/office/drawing/2014/main" val="1886938037"/>
                  </a:ext>
                </a:extLst>
              </a:tr>
              <a:tr h="316569">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5</a:t>
                      </a:r>
                    </a:p>
                  </a:txBody>
                  <a:tcPr marL="68580" marR="68580" marT="0" marB="0">
                    <a:lnL w="12700">
                      <a:solidFill>
                        <a:schemeClr val="tx1"/>
                      </a:solid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Pflege</a:t>
                      </a:r>
                    </a:p>
                  </a:txBody>
                  <a:tcPr marL="68580" marR="68580" marT="0" marB="0">
                    <a:lnL w="0">
                      <a:no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Rekrutierung</a:t>
                      </a:r>
                    </a:p>
                  </a:txBody>
                  <a:tcPr marL="68580" marR="68580" marT="0" marB="0">
                    <a:lnL w="0">
                      <a:no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6. November 2025</a:t>
                      </a:r>
                    </a:p>
                  </a:txBody>
                  <a:tcPr marL="68580" marR="68580" marT="0" marB="0">
                    <a:lnL w="0">
                      <a:noFill/>
                    </a:lnL>
                    <a:lnR w="0">
                      <a:noFill/>
                    </a:lnR>
                    <a:lnT w="0">
                      <a:noFill/>
                    </a:lnT>
                    <a:lnB w="0">
                      <a:noFill/>
                    </a:lnB>
                    <a:solidFill>
                      <a:schemeClr val="accent3">
                        <a:lumMod val="20000"/>
                        <a:lumOff val="80000"/>
                      </a:schemeClr>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Int_UNT_5</a:t>
                      </a:r>
                    </a:p>
                  </a:txBody>
                  <a:tcPr marL="68580" marR="68580" marT="0" marB="0">
                    <a:lnL w="0">
                      <a:noFill/>
                    </a:lnL>
                    <a:lnR w="12700">
                      <a:solidFill>
                        <a:schemeClr val="tx1"/>
                      </a:solidFill>
                    </a:lnR>
                    <a:lnT w="0">
                      <a:noFill/>
                    </a:lnT>
                    <a:lnB w="0">
                      <a:noFill/>
                    </a:lnB>
                    <a:solidFill>
                      <a:schemeClr val="accent3">
                        <a:lumMod val="20000"/>
                        <a:lumOff val="80000"/>
                      </a:schemeClr>
                    </a:solidFill>
                  </a:tcPr>
                </a:tc>
                <a:extLst>
                  <a:ext uri="{0D108BD9-81ED-4DB2-BD59-A6C34878D82A}">
                    <a16:rowId xmlns:a16="http://schemas.microsoft.com/office/drawing/2014/main" val="3885633566"/>
                  </a:ext>
                </a:extLst>
              </a:tr>
              <a:tr h="316569">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6*</a:t>
                      </a:r>
                    </a:p>
                  </a:txBody>
                  <a:tcPr marL="68580" marR="68580" marT="0" marB="0">
                    <a:lnL w="12700">
                      <a:solidFill>
                        <a:schemeClr val="tx1"/>
                      </a:solidFill>
                    </a:lnL>
                    <a:lnR w="0">
                      <a:noFill/>
                    </a:lnR>
                    <a:lnT w="0">
                      <a:noFill/>
                    </a:lnT>
                    <a:lnB w="12700">
                      <a:solidFill>
                        <a:schemeClr val="tx1"/>
                      </a:solid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Gesundheit</a:t>
                      </a:r>
                    </a:p>
                  </a:txBody>
                  <a:tcPr marL="68580" marR="68580" marT="0" marB="0">
                    <a:lnL w="0">
                      <a:noFill/>
                    </a:lnL>
                    <a:lnR w="0">
                      <a:noFill/>
                    </a:lnR>
                    <a:lnT w="0">
                      <a:noFill/>
                    </a:lnT>
                    <a:lnB w="12700">
                      <a:solidFill>
                        <a:schemeClr val="tx1"/>
                      </a:solid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Personalabteilung (beide)</a:t>
                      </a:r>
                    </a:p>
                  </a:txBody>
                  <a:tcPr marL="68580" marR="68580" marT="0" marB="0">
                    <a:lnL w="0">
                      <a:noFill/>
                    </a:lnL>
                    <a:lnR w="0">
                      <a:noFill/>
                    </a:lnR>
                    <a:lnT w="0">
                      <a:noFill/>
                    </a:lnT>
                    <a:lnB w="12700">
                      <a:solidFill>
                        <a:schemeClr val="tx1"/>
                      </a:solid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16. Dezember 2025</a:t>
                      </a:r>
                    </a:p>
                  </a:txBody>
                  <a:tcPr marL="68580" marR="68580" marT="0" marB="0">
                    <a:lnL w="0">
                      <a:noFill/>
                    </a:lnL>
                    <a:lnR w="0">
                      <a:noFill/>
                    </a:lnR>
                    <a:lnT w="0">
                      <a:noFill/>
                    </a:lnT>
                    <a:lnB w="12700">
                      <a:solidFill>
                        <a:schemeClr val="tx1"/>
                      </a:solidFill>
                    </a:lnB>
                    <a:solidFill>
                      <a:schemeClr val="bg1"/>
                    </a:solidFill>
                  </a:tcPr>
                </a:tc>
                <a:tc>
                  <a:txBody>
                    <a:bodyPr/>
                    <a:lstStyle/>
                    <a:p>
                      <a:pPr marL="0" algn="l" defTabSz="914400" rtl="0" eaLnBrk="1" latinLnBrk="0" hangingPunct="1">
                        <a:lnSpc>
                          <a:spcPct val="140000"/>
                        </a:lnSpc>
                        <a:spcAft>
                          <a:spcPts val="800"/>
                        </a:spcAft>
                        <a:buNone/>
                      </a:pPr>
                      <a:r>
                        <a:rPr lang="de-DE" sz="1000" b="1" kern="1200">
                          <a:solidFill>
                            <a:schemeClr val="tx1"/>
                          </a:solidFill>
                          <a:effectLst/>
                          <a:latin typeface="+mn-lt"/>
                          <a:ea typeface="+mn-ea"/>
                          <a:cs typeface="+mn-cs"/>
                        </a:rPr>
                        <a:t>Int_UNT_6</a:t>
                      </a:r>
                    </a:p>
                  </a:txBody>
                  <a:tcPr marL="68580" marR="68580" marT="0" marB="0">
                    <a:lnL w="0">
                      <a:noFill/>
                    </a:lnL>
                    <a:lnR w="12700">
                      <a:solidFill>
                        <a:schemeClr val="tx1"/>
                      </a:solidFill>
                    </a:lnR>
                    <a:lnT w="0">
                      <a:noFill/>
                    </a:lnT>
                    <a:lnB w="12700">
                      <a:solidFill>
                        <a:schemeClr val="tx1"/>
                      </a:solidFill>
                    </a:lnB>
                    <a:solidFill>
                      <a:schemeClr val="bg1"/>
                    </a:solidFill>
                  </a:tcPr>
                </a:tc>
                <a:extLst>
                  <a:ext uri="{0D108BD9-81ED-4DB2-BD59-A6C34878D82A}">
                    <a16:rowId xmlns:a16="http://schemas.microsoft.com/office/drawing/2014/main" val="707843288"/>
                  </a:ext>
                </a:extLst>
              </a:tr>
            </a:tbl>
          </a:graphicData>
        </a:graphic>
      </p:graphicFrame>
    </p:spTree>
    <p:extLst>
      <p:ext uri="{BB962C8B-B14F-4D97-AF65-F5344CB8AC3E}">
        <p14:creationId xmlns:p14="http://schemas.microsoft.com/office/powerpoint/2010/main" val="1375637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0349A-AE8E-7A35-25C9-9A348630653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83ED862-88A0-8B51-1775-2B7AA0D8F0EB}"/>
              </a:ext>
            </a:extLst>
          </p:cNvPr>
          <p:cNvSpPr>
            <a:spLocks noGrp="1"/>
          </p:cNvSpPr>
          <p:nvPr>
            <p:ph type="title"/>
          </p:nvPr>
        </p:nvSpPr>
        <p:spPr>
          <a:xfrm>
            <a:off x="719136" y="1179870"/>
            <a:ext cx="7920000" cy="1091381"/>
          </a:xfrm>
        </p:spPr>
        <p:txBody>
          <a:bodyPr/>
          <a:lstStyle/>
          <a:p>
            <a:pPr algn="ctr"/>
            <a:r>
              <a:rPr lang="de-AT" sz="6000"/>
              <a:t>Ergebnisse</a:t>
            </a:r>
            <a:endParaRPr lang="de-DE" sz="6000"/>
          </a:p>
        </p:txBody>
      </p:sp>
      <p:sp>
        <p:nvSpPr>
          <p:cNvPr id="3" name="Textplatzhalter 2">
            <a:extLst>
              <a:ext uri="{FF2B5EF4-FFF2-40B4-BE49-F238E27FC236}">
                <a16:creationId xmlns:a16="http://schemas.microsoft.com/office/drawing/2014/main" id="{70A45780-F600-3C98-E38D-277DB608EB9E}"/>
              </a:ext>
            </a:extLst>
          </p:cNvPr>
          <p:cNvSpPr>
            <a:spLocks noGrp="1"/>
          </p:cNvSpPr>
          <p:nvPr>
            <p:ph type="body" sz="quarter" idx="10"/>
          </p:nvPr>
        </p:nvSpPr>
        <p:spPr>
          <a:xfrm>
            <a:off x="719137" y="1809135"/>
            <a:ext cx="7920000" cy="4443069"/>
          </a:xfrm>
        </p:spPr>
        <p:txBody>
          <a:bodyPr/>
          <a:lstStyle/>
          <a:p>
            <a:pPr marL="0" indent="0">
              <a:buNone/>
            </a:pPr>
            <a:endParaRPr lang="de-DE" b="1"/>
          </a:p>
          <a:p>
            <a:pPr marL="0" indent="0" algn="ctr">
              <a:buNone/>
            </a:pPr>
            <a:endParaRPr lang="de-AT" sz="3200" b="1">
              <a:solidFill>
                <a:srgbClr val="FF0000"/>
              </a:solidFill>
            </a:endParaRPr>
          </a:p>
          <a:p>
            <a:pPr marL="0" indent="0" algn="ctr">
              <a:buNone/>
            </a:pPr>
            <a:r>
              <a:rPr lang="de-DE" sz="4800" b="1">
                <a:solidFill>
                  <a:srgbClr val="FF0000"/>
                </a:solidFill>
              </a:rPr>
              <a:t>Interviews mit Geflüchteten und </a:t>
            </a:r>
            <a:r>
              <a:rPr lang="de-DE" sz="4800" b="1" err="1">
                <a:solidFill>
                  <a:srgbClr val="FF0000"/>
                </a:solidFill>
              </a:rPr>
              <a:t>Expert:innen</a:t>
            </a:r>
            <a:endParaRPr lang="de-DE" sz="4800" b="1">
              <a:solidFill>
                <a:srgbClr val="FF0000"/>
              </a:solidFill>
            </a:endParaRPr>
          </a:p>
          <a:p>
            <a:endParaRPr lang="de-DE"/>
          </a:p>
        </p:txBody>
      </p:sp>
      <p:sp>
        <p:nvSpPr>
          <p:cNvPr id="4" name="Textplatzhalter 3">
            <a:extLst>
              <a:ext uri="{FF2B5EF4-FFF2-40B4-BE49-F238E27FC236}">
                <a16:creationId xmlns:a16="http://schemas.microsoft.com/office/drawing/2014/main" id="{B928A582-8685-003C-3967-65F7145BDDAB}"/>
              </a:ext>
            </a:extLst>
          </p:cNvPr>
          <p:cNvSpPr>
            <a:spLocks noGrp="1"/>
          </p:cNvSpPr>
          <p:nvPr>
            <p:ph type="body" sz="quarter" idx="11"/>
          </p:nvPr>
        </p:nvSpPr>
        <p:spPr/>
        <p:txBody>
          <a:bodyPr/>
          <a:lstStyle/>
          <a:p>
            <a:endParaRPr lang="de-DE"/>
          </a:p>
        </p:txBody>
      </p:sp>
      <p:sp>
        <p:nvSpPr>
          <p:cNvPr id="5" name="Textplatzhalter 4">
            <a:extLst>
              <a:ext uri="{FF2B5EF4-FFF2-40B4-BE49-F238E27FC236}">
                <a16:creationId xmlns:a16="http://schemas.microsoft.com/office/drawing/2014/main" id="{E75E340E-27E4-FB68-ECBB-336D09B1DA17}"/>
              </a:ext>
            </a:extLst>
          </p:cNvPr>
          <p:cNvSpPr>
            <a:spLocks noGrp="1"/>
          </p:cNvSpPr>
          <p:nvPr>
            <p:ph type="body" sz="quarter" idx="13"/>
          </p:nvPr>
        </p:nvSpPr>
        <p:spPr/>
        <p:txBody>
          <a:bodyPr/>
          <a:lstStyle/>
          <a:p>
            <a:endParaRPr lang="de-DE"/>
          </a:p>
        </p:txBody>
      </p:sp>
    </p:spTree>
    <p:extLst>
      <p:ext uri="{BB962C8B-B14F-4D97-AF65-F5344CB8AC3E}">
        <p14:creationId xmlns:p14="http://schemas.microsoft.com/office/powerpoint/2010/main" val="1017456768"/>
      </p:ext>
    </p:extLst>
  </p:cSld>
  <p:clrMapOvr>
    <a:masterClrMapping/>
  </p:clrMapOvr>
</p:sld>
</file>

<file path=ppt/theme/theme1.xml><?xml version="1.0" encoding="utf-8"?>
<a:theme xmlns:a="http://schemas.openxmlformats.org/drawingml/2006/main" name="Office">
  <a:themeElements>
    <a:clrScheme name="FORBA">
      <a:dk1>
        <a:sysClr val="windowText" lastClr="000000"/>
      </a:dk1>
      <a:lt1>
        <a:sysClr val="window" lastClr="FFFFFF"/>
      </a:lt1>
      <a:dk2>
        <a:srgbClr val="FFFFFF"/>
      </a:dk2>
      <a:lt2>
        <a:srgbClr val="FFFFFF"/>
      </a:lt2>
      <a:accent1>
        <a:srgbClr val="000000"/>
      </a:accent1>
      <a:accent2>
        <a:srgbClr val="4B4B4D"/>
      </a:accent2>
      <a:accent3>
        <a:srgbClr val="D51317"/>
      </a:accent3>
      <a:accent4>
        <a:srgbClr val="FFFFFF"/>
      </a:accent4>
      <a:accent5>
        <a:srgbClr val="FFFFFF"/>
      </a:accent5>
      <a:accent6>
        <a:srgbClr val="FFFFFF"/>
      </a:accent6>
      <a:hlink>
        <a:srgbClr val="FFFFFF"/>
      </a:hlink>
      <a:folHlink>
        <a:srgbClr val="FFFF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118EF172A183044C868324B1B2ABDFBF" ma:contentTypeVersion="8" ma:contentTypeDescription="Ein neues Dokument erstellen." ma:contentTypeScope="" ma:versionID="06d99f7b67b01ab32f20d38325dbfa6a">
  <xsd:schema xmlns:xsd="http://www.w3.org/2001/XMLSchema" xmlns:xs="http://www.w3.org/2001/XMLSchema" xmlns:p="http://schemas.microsoft.com/office/2006/metadata/properties" xmlns:ns2="86a8ca00-d5a0-4a35-9005-a263baaa6aa4" targetNamespace="http://schemas.microsoft.com/office/2006/metadata/properties" ma:root="true" ma:fieldsID="92d86b33589fc117b15868b772eef323" ns2:_="">
    <xsd:import namespace="86a8ca00-d5a0-4a35-9005-a263baaa6aa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a8ca00-d5a0-4a35-9005-a263baaa6a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BB0436C-98D3-4C46-8403-8EF0590D66F9}">
  <ds:schemaRefs>
    <ds:schemaRef ds:uri="86a8ca00-d5a0-4a35-9005-a263baaa6aa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29280C10-55DB-4EE5-973A-3577CC9570ED}">
  <ds:schemaRefs>
    <ds:schemaRef ds:uri="http://schemas.microsoft.com/sharepoint/v3/contenttype/forms"/>
  </ds:schemaRefs>
</ds:datastoreItem>
</file>

<file path=customXml/itemProps3.xml><?xml version="1.0" encoding="utf-8"?>
<ds:datastoreItem xmlns:ds="http://schemas.openxmlformats.org/officeDocument/2006/customXml" ds:itemID="{297B31A5-19ED-4146-AFEE-EEBA105556C8}">
  <ds:schemaRefs>
    <ds:schemaRef ds:uri="86a8ca00-d5a0-4a35-9005-a263baaa6aa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3128</Words>
  <Application>Microsoft Office PowerPoint</Application>
  <PresentationFormat>Bildschirmpräsentation (4:3)</PresentationFormat>
  <Paragraphs>416</Paragraphs>
  <Slides>36</Slides>
  <Notes>0</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36</vt:i4>
      </vt:variant>
    </vt:vector>
  </HeadingPairs>
  <TitlesOfParts>
    <vt:vector size="45" baseType="lpstr">
      <vt:lpstr>Arial</vt:lpstr>
      <vt:lpstr>Arial,Sans-Serif</vt:lpstr>
      <vt:lpstr>Calibri</vt:lpstr>
      <vt:lpstr>Calibri Light</vt:lpstr>
      <vt:lpstr>Franklin Gothic Book</vt:lpstr>
      <vt:lpstr>Franklin Gothic Demi</vt:lpstr>
      <vt:lpstr>Segoe UI</vt:lpstr>
      <vt:lpstr>Symbol</vt:lpstr>
      <vt:lpstr>Office</vt:lpstr>
      <vt:lpstr>Johanna Neuhauser, Ingrid Mairhuber, Bernadette Allinger</vt:lpstr>
      <vt:lpstr>Inhalt</vt:lpstr>
      <vt:lpstr>Ziele der Studie</vt:lpstr>
      <vt:lpstr>Forschungsfragen &amp; empirische Vorgehensweise</vt:lpstr>
      <vt:lpstr>Forschungsfragen &amp; empirische Vorgehensweise</vt:lpstr>
      <vt:lpstr>Expert:innen-Interviews</vt:lpstr>
      <vt:lpstr>Interviews/ Fokusgruppe mit Geflüchteten</vt:lpstr>
      <vt:lpstr>Interviews mit Unternehmensvertreter:innen</vt:lpstr>
      <vt:lpstr>Ergebnisse</vt:lpstr>
      <vt:lpstr>Problematiken der qualifikationsadäquaten Beschäftigung</vt:lpstr>
      <vt:lpstr>Problematiken der qualifikationsadäquaten Beschäftigung</vt:lpstr>
      <vt:lpstr>Problematiken der qualifikationsadäquaten Beschäftigung</vt:lpstr>
      <vt:lpstr>Problematiken der qualifikationsadäquaten Beschäftigung</vt:lpstr>
      <vt:lpstr>Problematiken der qualifikationsadäquaten Beschäftigung</vt:lpstr>
      <vt:lpstr>Problematiken der qualifikationsadäquaten Beschäftigung</vt:lpstr>
      <vt:lpstr>Problematiken der qualifikationsadäquaten Beschäftigung</vt:lpstr>
      <vt:lpstr>Problematiken der qualifikationsadäquaten Beschäftigung</vt:lpstr>
      <vt:lpstr>Problematiken der qualifikationsadäquaten Beschäftigung</vt:lpstr>
      <vt:lpstr>Problematiken der qualifikationsadäquaten Beschäftigung</vt:lpstr>
      <vt:lpstr>Problematiken der qualifikationsadäquaten Beschäftigung</vt:lpstr>
      <vt:lpstr>Good Practice Beispiele</vt:lpstr>
      <vt:lpstr>Ergebnisse</vt:lpstr>
      <vt:lpstr>Prävalenz von Geflüchteten in Unternehmen</vt:lpstr>
      <vt:lpstr>Motivation für die Beschäftigung von Geflüchteten</vt:lpstr>
      <vt:lpstr>Wege von Geflüchteten in Unternehmen</vt:lpstr>
      <vt:lpstr>Hindernisse für die Einstellung Geflüchteter</vt:lpstr>
      <vt:lpstr>Maßnahmen für die Einstellung Geflüchteter</vt:lpstr>
      <vt:lpstr>Wünsche aus Unternehmenssicht</vt:lpstr>
      <vt:lpstr>Handlungsempfehlungen</vt:lpstr>
      <vt:lpstr>Handlungsempfehlungen</vt:lpstr>
      <vt:lpstr>Handlungsempfehlungen</vt:lpstr>
      <vt:lpstr>Handlungsempfehlungen</vt:lpstr>
      <vt:lpstr>Handlungsempfehlungen</vt:lpstr>
      <vt:lpstr>Resümee</vt:lpstr>
      <vt:lpstr>Fragen und Diskussion</vt:lpstr>
      <vt:lpstr>PowerPoint-Präsentation</vt:lpstr>
    </vt:vector>
  </TitlesOfParts>
  <Company>Donau-Universität Krems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labadmin</dc:creator>
  <cp:lastModifiedBy>TÖLLE Michael</cp:lastModifiedBy>
  <cp:revision>2</cp:revision>
  <cp:lastPrinted>2025-06-16T12:24:07Z</cp:lastPrinted>
  <dcterms:created xsi:type="dcterms:W3CDTF">2020-12-03T08:16:58Z</dcterms:created>
  <dcterms:modified xsi:type="dcterms:W3CDTF">2026-06-15T12:00:00Z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0x010100118EF172A183044C868324B1B2ABDFBF</vt:lpwstr>
  </property>
</Properties>
</file>