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5"/>
    <p:sldMasterId id="2147483776" r:id="rId6"/>
    <p:sldMasterId id="2147483780" r:id="rId7"/>
    <p:sldMasterId id="2147483784" r:id="rId8"/>
    <p:sldMasterId id="2147483794" r:id="rId9"/>
    <p:sldMasterId id="2147483806" r:id="rId10"/>
    <p:sldMasterId id="2147483808" r:id="rId11"/>
    <p:sldMasterId id="2147483657" r:id="rId12"/>
    <p:sldMasterId id="2147483665" r:id="rId13"/>
    <p:sldMasterId id="2147483701" r:id="rId14"/>
  </p:sldMasterIdLst>
  <p:notesMasterIdLst>
    <p:notesMasterId r:id="rId36"/>
  </p:notesMasterIdLst>
  <p:sldIdLst>
    <p:sldId id="317" r:id="rId15"/>
    <p:sldId id="326" r:id="rId16"/>
    <p:sldId id="327" r:id="rId17"/>
    <p:sldId id="1166" r:id="rId18"/>
    <p:sldId id="1314" r:id="rId19"/>
    <p:sldId id="1137" r:id="rId20"/>
    <p:sldId id="1548" r:id="rId21"/>
    <p:sldId id="1549" r:id="rId22"/>
    <p:sldId id="1523" r:id="rId23"/>
    <p:sldId id="1524" r:id="rId24"/>
    <p:sldId id="1078" r:id="rId25"/>
    <p:sldId id="1081" r:id="rId26"/>
    <p:sldId id="1082" r:id="rId27"/>
    <p:sldId id="1142" r:id="rId28"/>
    <p:sldId id="1162" r:id="rId29"/>
    <p:sldId id="261" r:id="rId30"/>
    <p:sldId id="1587" r:id="rId31"/>
    <p:sldId id="1591" r:id="rId32"/>
    <p:sldId id="1592" r:id="rId33"/>
    <p:sldId id="1147" r:id="rId34"/>
    <p:sldId id="114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5BEC29-FAA8-1860-CE82-10E62F1362A6}" name="COMUNIAN, Cristina" initials="CC" userId="S::cristina.comunian@cedefop.europa.eu::bec44682-38a6-45b8-bc58-a6c632d59f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D5"/>
    <a:srgbClr val="00337B"/>
    <a:srgbClr val="FFEC00"/>
    <a:srgbClr val="94C6EC"/>
    <a:srgbClr val="09539D"/>
    <a:srgbClr val="6BC5ED"/>
    <a:srgbClr val="0096D8"/>
    <a:srgbClr val="0093D6"/>
    <a:srgbClr val="6D6E7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5AC19-5692-4C60-AE19-8BF4BFD547BB}" v="23" dt="2026-06-07T18:27:35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4" autoAdjust="0"/>
    <p:restoredTop sz="96302"/>
  </p:normalViewPr>
  <p:slideViewPr>
    <p:cSldViewPr snapToGrid="0">
      <p:cViewPr varScale="1">
        <p:scale>
          <a:sx n="60" d="100"/>
          <a:sy n="60" d="100"/>
        </p:scale>
        <p:origin x="7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microsoft.com/office/2018/10/relationships/authors" Target="author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msek\AppData\Local\Microsoft\Windows\INetCache\Content.Outlook\7BJLCVZS\Mapping_traininig_funds_new_18_5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'TF Map_simplified'!$C$3:$C$38</cx:f>
        <cx:nf>'TF Map_simplified'!$C$2</cx:nf>
        <cx:lvl ptCount="36" name="Main Level (Map)">
          <cx:pt idx="0">Training funds (levy-based) playing systemic role</cx:pt>
          <cx:pt idx="1">Training funds (levy-based) playing systemic role</cx:pt>
          <cx:pt idx="2">Training funds (levy-based) playing systemic role</cx:pt>
          <cx:pt idx="3">Training funds (levy-based) playing systemic role</cx:pt>
          <cx:pt idx="4">Training funds (levy-based) playing systemic role</cx:pt>
          <cx:pt idx="5">Training funds (levy-based) playing systemic role</cx:pt>
          <cx:pt idx="6">Training funds (levy-based) playing systemic role</cx:pt>
          <cx:pt idx="7">Training funds (levy-based) playing systemic role</cx:pt>
          <cx:pt idx="8">Training funds (levy-based) playing systemic role</cx:pt>
          <cx:pt idx="9">Training funds (levy-based) playing specialised/complementary role</cx:pt>
          <cx:pt idx="10">Training funds (levy-based) playing specialised/complementary role</cx:pt>
          <cx:pt idx="11">Training funds (levy-based) playing specialised/complementary role</cx:pt>
          <cx:pt idx="12">Training funds (levy-based) playing specialised/complementary role</cx:pt>
          <cx:pt idx="13">No training funds (levy-based)</cx:pt>
          <cx:pt idx="14">No training funds (levy-based)</cx:pt>
          <cx:pt idx="15">No training funds (levy-based)</cx:pt>
          <cx:pt idx="16">No training funds (levy-based)</cx:pt>
          <cx:pt idx="17">No training funds (levy-based)</cx:pt>
          <cx:pt idx="18">No training funds (levy-based)</cx:pt>
          <cx:pt idx="19">No training funds (levy-based)</cx:pt>
          <cx:pt idx="20">No training funds (levy-based)</cx:pt>
          <cx:pt idx="21">No training funds (levy-based)</cx:pt>
          <cx:pt idx="22">No training funds (levy-based)</cx:pt>
          <cx:pt idx="23">No training funds (levy-based)</cx:pt>
          <cx:pt idx="24">No training funds (levy-based)</cx:pt>
          <cx:pt idx="25">No training funds (levy-based)</cx:pt>
          <cx:pt idx="26">No training funds (levy-based)</cx:pt>
          <cx:pt idx="27">Not covered</cx:pt>
          <cx:pt idx="28">Not covered</cx:pt>
          <cx:pt idx="29">Not covered</cx:pt>
          <cx:pt idx="30">Not covered</cx:pt>
          <cx:pt idx="31">Not covered</cx:pt>
          <cx:pt idx="32">Not covered</cx:pt>
          <cx:pt idx="33">Not covered</cx:pt>
          <cx:pt idx="34">Not covered</cx:pt>
          <cx:pt idx="35">Not covered</cx:pt>
        </cx:lvl>
      </cx:strDim>
      <cx:strDim type="cat">
        <cx:f>'TF Map_simplified'!$B$3:$B$38</cx:f>
        <cx:lvl ptCount="36">
          <cx:pt idx="0">DK</cx:pt>
          <cx:pt idx="1">CY</cx:pt>
          <cx:pt idx="2">ES</cx:pt>
          <cx:pt idx="3">FR</cx:pt>
          <cx:pt idx="4">Greece</cx:pt>
          <cx:pt idx="5">IE</cx:pt>
          <cx:pt idx="6">BE</cx:pt>
          <cx:pt idx="7">IT</cx:pt>
          <cx:pt idx="8">NL</cx:pt>
          <cx:pt idx="9">DE</cx:pt>
          <cx:pt idx="10">AT</cx:pt>
          <cx:pt idx="11">LU</cx:pt>
          <cx:pt idx="12">SI</cx:pt>
          <cx:pt idx="13">BG</cx:pt>
          <cx:pt idx="14">EE</cx:pt>
          <cx:pt idx="15">CZ</cx:pt>
          <cx:pt idx="16">FI</cx:pt>
          <cx:pt idx="17">HR</cx:pt>
          <cx:pt idx="18">HU</cx:pt>
          <cx:pt idx="19">LT</cx:pt>
          <cx:pt idx="20">LV</cx:pt>
          <cx:pt idx="21">MT</cx:pt>
          <cx:pt idx="22">PL</cx:pt>
          <cx:pt idx="23">PT</cx:pt>
          <cx:pt idx="24">RO</cx:pt>
          <cx:pt idx="25">SE</cx:pt>
          <cx:pt idx="26">SK</cx:pt>
          <cx:pt idx="27">UK</cx:pt>
          <cx:pt idx="28">Norway</cx:pt>
          <cx:pt idx="29">bIH</cx:pt>
          <cx:pt idx="30">SRB</cx:pt>
          <cx:pt idx="31">MNE</cx:pt>
          <cx:pt idx="32">AL</cx:pt>
          <cx:pt idx="33">Macedonia</cx:pt>
          <cx:pt idx="34">Kosovo</cx:pt>
          <cx:pt idx="35">CH</cx:pt>
        </cx:lvl>
      </cx:str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de-DE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title>
    <cx:plotArea>
      <cx:plotAreaRegion>
        <cx:plotSurface>
          <cx:spPr>
            <a:ln>
              <a:noFill/>
            </a:ln>
          </cx:spPr>
        </cx:plotSurface>
        <cx:series layoutId="regionMap" uniqueId="{05FFAC66-7C45-4EF1-A88B-C3A0F6FD5037}">
          <cx:dataPt idx="15">
            <cx:spPr>
              <a:solidFill>
                <a:srgbClr val="4F81BD">
                  <a:lumMod val="40000"/>
                  <a:lumOff val="60000"/>
                </a:srgbClr>
              </a:solidFill>
            </cx:spPr>
          </cx:dataPt>
          <cx:dataPt idx="22">
            <cx:spPr>
              <a:solidFill>
                <a:srgbClr val="4F81BD">
                  <a:lumMod val="40000"/>
                  <a:lumOff val="60000"/>
                </a:srgbClr>
              </a:solidFill>
            </cx:spPr>
          </cx:dataPt>
          <cx:dataPt idx="26">
            <cx:spPr>
              <a:solidFill>
                <a:srgbClr val="4F81BD">
                  <a:lumMod val="40000"/>
                  <a:lumOff val="60000"/>
                </a:srgbClr>
              </a:solidFill>
            </cx:spPr>
          </cx:dataPt>
          <cx:dataId val="0"/>
          <cx:layoutPr>
            <cx:geography viewedRegionType="dataOnly" cultureLanguage="de-DE" cultureRegion="AT" attribution="Unterstützt von Bing">
              <cx:geoCache provider="{E9337A44-BEBE-4D9F-B70C-5C5E7DAFC167}">
                <cx:binary>7H1pctxIsuZVZPV7wIoVEdHW/cwayD2TO7VQf2AUlYUdgX07yDvBnGEu0BcbR7JIJUGWJOrlGMts
+CclAhkJhHv49oW7xz9v23/cRtub/F0bR0nxj9v2X795ZZn+4/ffi1tvG98UR7F/m+tC/1Ee3er4
d/3HH/7t9vev+U3jJ+7vBGH2+613k5fb9rf/+if8mrvVG317U/o6Oa+2eXexLaqoLL5z79lb7251
lZTDcBd+6V+/nej8a3wTbr/qxN8mv73bJqVfdldduv3Xb4+++tu738c/+OTh7yJ4v7L6CmMZPjIR
4pwzrBTBUvDf3kU6cf+8TfCRQBgxIZWgVEpT3D/65CaG4T//WruXuvn6Nd8Wxbs//306/tFUnt72
C23f0cXWw9sfr3fT/f0x3f/rn6MLQIDRlT3WjKn1o1tjzkzgHQ7FDW4eIcokNgWwg1HK1SNuqCOK
FRJYmEpgRoFr94++48bkP/87gTWbh/eXn1sfzzNib+iIB3t3xuQfpg6rbUTbJxf+n5Lfvv7eZF8m
DJQdKSwkI9JkSiFC2SPyU3qEMOZUMa4IkRyb94++I/9nkMb8u7L5PO3vx40If395TPVhxq9N9RN/
+3WbRzfJ1+09DZ5bay8jPydHxFTIVKbAJkVytPr5kYkxQwQkRHDFCR6t/p98p+d58GjwiBGP7o25
cbJ5fW5MLw/HBIaOqEKYYFjkykSKykcyYNAjsBVUwT2BFTURHXHhMr1JfmChnufAw8AR9R+ujyk/
zPq15eDygMqfSbC1ggnBTcUlQuIx5bE6YpJJpMBGMymJxPdMv9M+l5FuwEHw768+J49/QfmHkWPS
P9wY036Y92vT/vgmKm++N9uXaR/Kj6SUGFwgRqUygdaPFj5mRwyUD5aKcCZMYNT9o+/I/8O3eZ72
fw4bEf7Pq2OqH1+9PtWt6f28n1tgLyM5R0cmw0ghqigyTYbAoO45n+zINDFCSkiwtRRLOrK31jZy
f0nVPAwckf3h+pjww6Rfe7mfgaE5mJ9JjjBhEvxLUyIs+FNVM2h4pMDpx4xxOlI1Zzr6fgzy/Fr/
c9iI6H9eHZN8mO5rk3x2cTiSM/PIJFRIUxETvJwdTffWOjli4M6D2jcx2N2B7PePvlMvs/wmCfOt
f+vdX39O/J6n+/7YEfH3b405MMz+tTmwPKS2oUdYAAMQgYgXtIr5WNsY8giDXeWcgNPDEd+5n3cC
d8eC5c7ffTn578eNSH9/eUz2YcqvTfZ/g6E5lK5h4ohLcGwQMzmSACSAMtlb+GBXwakHp4Yqk4CB
HWKufar/57+Lcpv/4sp/NHhE/0f3xkwYCPDaTLg4vafEc6I+vN5j2OO7MA84NxSWvGDcRJyZ8rFv
SSDwlXCLC0AfTPrEt7yoYoAWfsnW7g0dMWDvzpj8w9Rfm/zzfLu93R6OBRT8d4B1KOFgBRgWCqC0
PTkgBMSEEAHwAjIJv3/uneqZ5/4W4MhkCLjv7zy3KJ7X/49Hj7jw+OaYEfO/gw04pDKC8JWAnUUA
8gwIDn9sAzD4RWAcMKLAI6IGAGJfFy3Lm+iXhOBh4Ij4D9fHdF/+DfTPQ+B9MEvwBi3c7QaMNfcO
ch7jygOwdCjKvyFrT7dkfooJi/eHYwI4QtjkBHwhwJgJISP/c8B3AHaT3DQlIMwUk/tH39mA94l7
8yvo8v24keq5vzzWPMOMX9v0Tqb3U3/OyL3M8+H4CPx5IpEAzJ4Ovs0js4tBJ0lEFAFcZ+cbjSzv
ZFuVsBP4a4b30eAR/R/dGzNhIMBrM2EDC+FQ+oepIyFMSTCmJjhBACs/YgLseilCFYbNVMAcQAhG
eMOmarfxlyp3v/dGz/s+e0NHDNi7Myb/MPXXJv+9fB6MBW/aJyp/SudfLr+3zF6mfQD1wbCTK8wB
vuSKjrbXIfgFSwD77wQ2UzA2yWjhD5j+9tfirr2ho4W/d2e88Iepv/bCXxwSdOMDuACePtAXAP0n
5DePYK8XU6Yw6CYwASPyr3MNiRK/AnV+Gzki/rcbY9oP835t2j8ySofSPG8W+BedT2t+QEVEjgSH
xBLKYON8EIXHbhDhR2QAPYWEfXcMCNEoz8eqIvA+f0kU9oaOZGHvzlgYhqm/tjDs4VOHEgX2BsO9
NL3qEUx7MD68YdJPUhR/yjeaQmByKCZweWTCni6g/pBrwiHd4fHGAKgkSQXApBiSsbAJ2Yn3j76L
h6dF+WtR2cPAkTp6uD5WRsOkX1sZ7W/UHYoBb1uSoyzdnxKBB8z2YGx4w6SHFOmfIr79+V4J/M+R
oQGUoIA7DFuPCIAJAQpmb0MG8yMKURtgEpACAenPbJR9cjUkiN96v+QT7Y8daaH9W2NFNMz+1RXR
AaNjkx1xrMAGMAKeJx52vfYYQMwjCNwkZAfBdwgjGECjO5m7MwAzP/nFDbFvI0fE/3ZjTPrZ3yAy
3hxwI4wPq9sUAx59l3s1Mr70SCEGKegMUrAkfIs+pv3GL2+qXwmMHwaOKP9wfUz4YdKvveY3H+5n
/z/XOpDiLzmD7E4BeSZMjHcBhp14AjsEFHbrCdQBDLvE+4t+sy1/0e35NnJM+oeffEJ7mPdr0x4q
TJqb7p4I/3P6m7DFC7vwXIBCGVe7KKiFgRCZQomFVAr0/ggPGt5l6/7Ksv82ckT8bzfGxD/5G+RA
DAmnh3Jz3vJrf8rDOTskyWFBA74MERZBJmdklHJiiCPI/6RD8hXYALgrwQDvK5sznZeVexPdX31O
+naTelLX9W3kaL1/uzFe78PEX1vZXB4wvAVFI6lkA+gMWcx0Vy20591g8wgSzRHsDBDGzKfY8+Wt
10CNzS+UE30bOaL9txtj2g/zfm3avz9gKQUH92WgOwCdSvIntDcg12rQ8AKK6UwK5lgBGrq/8D9s
IeEw8d1yW7xb/+f/wP9+MQHxL39oxJq//N6YU3Pr9Tn1zZM4lG14c4oeKoV/ykh8WS7uF+xzOnmQ
5RfkhkIGrikhLe6+7OhxKIDF0ZA0jaSE3NBnSoAtXQw7lO+q5Ou7xTbvt66G0uib773f8zbjL39o
JCt/+b2xrFj/fn1Z2auePaCwvBUJv0xeLi9AbR6K/ozBXhmCDC2ApQlUL4230tCRUGzAtAlUGtzB
Svu25XKbf/kl0Ohh4EgeHq6P1//F36BA8vjkgC4Vg01MaUqo3IAMavgY+bOQQUfAzVJQH4mIpFAo
fM/0O8DoWCflNtm6ub6//pzyfF457Y8d0X//1pgFx38Dx+qhqu1QAvBWtveCNN5/HzCNF5p1YCjM
g8rsO0M8IKJ7IQVBRxDmgUsLqCmCeG60/P8dffnF0uxvI0dL/9uN8cIfpv3aEcXxze2uX8p3fZEX
+kpv7VJGnuVL9/PX0Eun/q4CfiFHhrqZoV2EQGAVBNjjsUzIoWQbYm0IwhERI6H48es8bw/ux40E
4v7yay99+5DxASDW0BCCg8sDSbxP9skkeEMYCAutIDDsGDwBTXeog9+/3OQ+DBzR+OH6WOcMk35t
wj8upzqUxX2rHfvFFLr7HjoHY8Rbh6Cf3Kl/yKY5FOnf0oVe4HXeF5cfjPhvtfM/m6KyV1dyKOq/
lc/s91IcY5vPVk/uFTkcjAtvtRwvdfb3MrwPxoW3RPaXcuFbjsGhmPCWRPECW/wtqexg5H/Lm/uz
r+5P2YIftqt6GeIAxfRvzbOeNjoe9y/YT2Q91MJ/S9n9lYz1bzWHB+PDW13lfWfvn9JAD9mth2LA
W/ruCwzwt5yzQ5Ef8Li3xLqXmOBvqWeHYsFbet0LUyAeevkeigNv/YpfxoG/zPE7FEPesh6fHD3w
o1D5BVbkL9PODsU+yCt6y8N7Gld8h0XfuTWORh6SpA7IrbcssJ/FxPdTpA7GgLdksMdnDP1UJPIt
Y+dgfHhLSnqxJ/z9dIiXwVFQxf//U3rG6LChPQP/0P94clPeTHfnY/303XvZGQ39Xs7wnfwsv/7r
NzgzYpd4cpdyP/zEo2KSUcOAhxHbm6KEwfKII+j4CGdPQFdyaEAOCUrNdrgDDeOhUw8ctEKhGeQu
s+a3dwlUZHlwapeAjnmQXwwlosMxUMyEpKdCV8MtKLODNH3o3W/CQTrDCVLs4VwywEE7VycPdPrz
73dJFZ9pPymL4W1+e5fefW14TyhEhaebDHJ/oGQVupQNFZHp7c0FnH02fPt/aR5nfQnl2VavqbJC
ft0R7Vih27QWcnvTqpN4kwt6xdBMJELbaVxEVmSac1GxjxI1Nqmay5z1875xt0UWePYeKX/iBQka
GjfCuShQTUtMZjL2+AWDxiUK+bSzpFmnVsBIsBCJTBcBwtEK/kNsTQzJLKOT09opVp4Oboskqi79
LO6W2g+zmXA8dxI7HVvFrHdsF35kqdPij++/KQdG7pMSXnDXg9KEsywE8M4cSL1HyggNHORZb/Wq
Ta+1K657r2uPtVkUcy+vqmXg5uddavQTXUrzY+8gvi66OLNZI6OZdDVZYA/5075iS2BLcs6jaMGa
PprqKu0+526zIOm1U7TkHOq+i4uSplduSvkaV7IO7CAu/Hmpui8Z9S0vqpxlkXnEnDuen0yoUVSn
svgETdzNqzYLyplA4bFgnVw7lWnMMurG3iTOc5sIg0/9hLQTVEd6VbTiD6OU1RmP6ji3Emlqy2B9
c2kEVWplUT8rHZWfl1VQ3aVK3wnRc5wfOLu3NAd67noHDJIzuGIjzvcGSXHZ5J2VpsZpUwXSCsO0
myhttLNQisDyHbUMMmdZdgne+Dm/6rwkWAQYR7YTmN25kNWn7/MYP+UxVG5D92g4QAxBs9GhvfQ+
j7Mwx7WfdL1FM9aeNbnRbpK+/5C2fXnSlMg4TtqJG/XmRR2mf/RZKOw8qrvPsUYfdYXRXfHXX5Jo
6G06IhED5QQJ8QhBB0JI4Hv8OnniF1UdB4XVliiditLzjmMzaGYNzmILlfq6bFl/RssY1ZbfmIaV
sric+23Clq2TpddE1nhNwwCv4pAvNUfXsmnUJxbowqorfeukzFyXLcK2dONoEvcBsTAJvWVVMz3F
cSesJi2idUJDf/ZiUkPnPglV9FAGAApIjEidZDkJsxZVVpGlH5jMySTFXWXVnvtF98huaVsvkrjq
3kvnhjVGuG6IILOElsKONc8n338dKMsfUVpCp0Ho60uh4BbU0Wgxqs4xtS4wPF/FiWN5NZ4SkNGz
LkTxGcPBmWpdtvz+M8fKGVoWwrkK0NqQDBIAPQzBCuyvtq7ugwCUjbaETt4bPARlQjPXTmoGolh2
VQ9cZOXS833Hqp2kvqz6XM1iQv2ZH33ikRtvIqzEecbwJ4I9Z+nhPrBiU7IfaGkyvMm+rMKbQjkG
HIACtolBv5WBfHu6L+mwn0DFjLY6Tj+6oY+trMX0GOP6ukiw71koNYp51qT0PdPhpHWVc2E2pbMK
quraQEFvJwVr1lVPPkonhO/zKOynoQSJKmK6qtJan6A4v5B11YKKL1Z5qcLTNm0/qBYVJzx2Q6sr
sf7Ysaz9gZRBB9vx7EC2OPSPYRzM5GC0H8/Ob4jfhrRMrSgP1dIgYt6UND+DY0GNdek7jZV14sqJ
SXJZGNrdSMNxJyhJt6iLyflwr019fekmxFhrob2JS31j2nhpMC3yMjtDTjepMupdhtrcVh0JNqLu
xcTDTj+L83pl+LU8r3gup8rQnxylk4VhBp8bpymuainmfdiunQi176ENTjILNnkri2ksOrVgVeJb
Juld21GIrzIhksvYoSdOF4lF4RA9o6QBu8nDcOGh7HpnuULTbSdxeGzEDhyF6rowPRbiZV0l9Crm
x1i59H3UFHaNqHes4wpZOx2XO6K1kj7urQI34SItmnolzQYsU6orSxEvXWZtzi+LTl5JI1GzCJmu
pTJFPyKUTetQ+Faa6fICtGZ/GjjpsoWGqotUB2oCmkCfpBXSJ4J0GxZGoPHqGs36rhBTN2jzRcBb
YhWN5x67SVXaXd4oC8HDl4RRxyr90wrq6JdGI93jlFwoXNLjCoFC9NMwnek8CiYpddhSmqY3rUwW
nNS1n0+lj/SsHhZfO3zwvrGVDIurkoja6h0TbTo3NosZZka6KnODLJjBOrsvnWadduSTYVJnTWLP
WKvERLOMOZFFeK5Odx9Z36qp4YBD02aJNwlUO2nTBG3BKVsl/Ksbup81KfV5rJBcx6aTW1mYNaXl
EGHXmUw+kLw6LSoXLSUBDUCgy8ux5zgIhK2chCXb6ppm15V0AzvpS3ejEThQSBtrN4164Df8T3eF
HSaVPi+D66JR8VVBmmp6p2A4jj1b+SI/TzqRLbguuNVwMvFlhj+50mstM8n785KVDFie+XaYJmRV
+oouRU2amSi7zDa66GuesPxcprZKk2jeDAs90iw+VUa+cBy6JH1WX0OdvW9RVRqWi4psHVR1usn8
7kuqqfk1TrJpFBrHO0GQXLoXhbvwtA7XBYr6eQtLuMSpnKCdI8SEL04NV/AZMRq+0DV+H7g8npDW
TWxtynjKAzTzXOesBxaGFqirZhVqh6/DBrwKWWqQS5VaZYb8uZlIsoGzb8pZwpJwSXKZL5R0ehuc
VdBqgw+3G5oJKs4N6dAFdj1zmQXCXBtm+sFXdbCpUm7OdOaYc436T66X96vcKOt5G8Hy9ZHvrvqM
V1OqXA5fE9cp6vjaBCfVbcJNPHx0Hg1nbR6YG9dJ5kXJ+OXu2ag0zU1M6gzWcOnPjahoLF+buVXR
rp85YbvFkqXXoXRNu6eitAuZ5O/BppQ24oU53Y1KcM7XAdXmqlHl1ieymTiuoad+E+iJ1gaypC6d
xc5joIQkVtELdln3sRXjpp9D2/XwuBdtZ+ekT2fM1L6NYx80Ci6IXefeqqRVfBXWNL5s/VOXucqi
Yc3Xuxm4VXWpimqWJ7I5jo3at3w4nO+sCv3A6rnjfUgcP7QCjdspJdVt0AvPKuq8mIdgVo7TrF9X
Cc83PUkSu2Khsl03kkuHdcU0xaG0DO+citSf6yT+4mrOPqq0u85cf8mKvDuriiDc9EZaT2ovt7xC
edNM981Kev2JclB00usEzQKnDCa+j4ILtwTfs1J6URhNv6Bx66xVqaqFc+tGrblM/VSc9ma8ctIM
raPA+BzUdWO3WCSTugna07AT/qxBdOK0rZwJt/E2BXKo1bQ8gagLN9e7/xWx13zgXf0J+8sIif44
K2VywjrPse/Mo0wKc1G6BZ56IvFnZh/XV8JVqU1p+D5Ffn0B0ncteNfNMlLyOfWxOwsEyWaMS71A
3DOtVNcOpBbAh8C6m+Q+Sm2Hm/GshnOrLSLAMNH2i89ZO3dTg116rTNlNVNLEBu+9jPM1zSliVXu
DHzorso+NlYQGiXzLuHZ1Iiq0E6DVh1T34usok38OS7TOQnTZon88I8s7tOVG3SlhX3snyDtFJPQ
LS9Co/4ADZbI0g0asnLDGPSLbN0LlnHXaiqaf3BE+MUpQJWXeW9rniazmibp0quaxHLS3LvEhpii
tl0Voa6vzLYwZ3yV95yvVezgmcdo99k3TtuqOXF0dZYXMQg5Kby5YKi1atq3a028OdvFPJ6Bi80u
4lKmW1m+i+zQF81ZEbEpDnBxQpDfTNw6lIu6lAuVV+F1GBsnjQkGOKDJKYKYYZ4a9ISjOj/3wKJO
RCf0rIo6tWF83SHsTNNepRPl1HKm0oavnaaNbRPTdqJi1c2CFQhEdebzpDvrwXGaSaQXgUzUHNp7
+ZOMJ94q9YtoVkpn5YqSXqQQJ00iF9fTLtDNvJKRXZXpwhOtzcM63Ow+GspbOykdZmkv8uY9idsF
Vam3wTQNbRHodS/b4DhCUWjx0FfTmOfN8SoJvGKTDh9QrRjaUrTtDDeyuOCuEjNdLvxgFhu5Nymc
mr6Pg1QuYuqcBkEJnp3K8DxkcWvXlXLfh7Hdq8Y9CZLOgmWoTpugqE/hBcWsKNP+Env+aW7Ui1q7
FtZEfWnAebLlQKKiNenUFH248TIVbvLQt1zq9evMjcMLXrGpz5B3yRsjsfpM6aUOzMqOG6OcpTI+
bnhaAd7RN1cyc1IrzqNoFuDUmPgdzTfIM4NliMiy5R38lcl8k7v81kvy+KTEhtXTil0WjXYnadPl
573hvs8SUdipivFFWopmGsY4XMRmEk6cpGLFrBM5tqKsBS+Pl1ZAQ70mw8+agmM7qMpy3rSFsSo4
jEhjJ4Pp+cQuQMvaredU6zCQ+iMI9MzUVXzh+OhKZWV8mjsptjQtBm0TuOexT2EdBPS9DBs8jdKL
tjXD8x6Jy8r14skuGqijitvEdcFZb9LmrCngEeDF9JMqrYJp1Wb9hxiTeeBDpHiKnbr/WkvwprRY
gW8DDq/b9XacpMlED1OniXvRDYBHzSIwA9IB9yczT2SgklOnr6+wV/tTL/DcBZyLWJwReurqaGYA
zHRimgXYO97F09Qp/UlfOzYGxGSDM6eZQbTrWBUcc3/RF44B8tf484D1n2SQfZXCSGYkV7Caal0G
89rMGcSg/aTOomKahyC6uDbJ+z5qi2kZ++/btvpEW3UhmyS5KgZrVHgewDCWLFR3kSPPXfu+bCyC
otjizCHLygV2fT+cI2gcRkBxHUEMmjFBYzLou0cehxHKBPyC4gRCaN9foV6SeVy15QVEed4kMtrP
tGiztWfIVZZ5waSWRTgFh7E43X24kZiWnLnnRZV/2RHc8wldZanJl6TJ50HU/wDseBLTwWlygLsM
Z3XDsWVkjGeRJkORIxsCoVzU2RFT7jHpfWdRxKI41r5zwmqzPgll6k4169qz71NrqHV+HFLC8Vwm
oH9wqgL0yZNiFFLKVHjQSc8prTAtpd2kvjfzlVvbPq5yO0UoXzAviyA0lu468FVxIqpZJueeTmdE
abWpBe4XlTQLCxAYMvE6D0JIkesTJ/Dl/PsvS5+wFo7LhtpIDAc7Q4kqGb+s68SsLgOdWz6OwTkP
zdYKwH9pdb2mwqzXvRdeZMShE7906/dtqKyoJ/Tj4OVswsT1bVHHnbVzIkFlepO+YYVF4rBdqpKp
uTS4tFnRdKsmrb82fhFfxkUB8Uzt+DOvQPw6FwqMZG6AD9MbM+kp9iM47ukUFQS/bGgbyQn01hsh
xY3RBm0cyt7aeZR9C5bS7gwAlqRq9LSC3gw2HVarIYpsyhJD2Rw5wd0503+JeA3HpI5WBZTHD8fa
QoMnJvBQ7rsPNHiVC8EEE73l5RhblRHUpYVyz/LrQJ7nMgJgZGccgl4RywBke+LQPFvxtrA9aWZf
+45EoDT85Acr4AkyiKFuH3pdC3M4PB1Omxi9WK86YiSgRa0ckLJNGeONJlVy4jZFBi6pf6lxdFth
AgFf4oeTKA/YsirD2ooFc4+RoPoHlAIQf0QqaE/CTDj8V0IbMuAaHQmQ6+nELBwMWi0opKX1/A5j
UDbpynTCW6dZZbgq5i4r0HUp01s4U7W+LKq4WiYqSmZdaMXaBQAOpcGqJFG0Mryi6i3Fq0XfGpOG
R8l5EjT4WGW1HUW8yq0iIhagc+qDl0SrsNK95RpFf2Y6eusXZrjKWnlZZHlxWsZufLqDwM3Ptdvq
k0Crzgp3HgI32CKTJYewHZsngRcGi51k7AItWRsFhKEgHr3rfbkDl+58Yl9if+77Rn4uSnUNtL2I
SoBlNXYaiDXXMilhKr7PrkJTne6Qhrwvo3MiP6HpHbrdJ15ppUaKr9wGddOobMBRHUK8FvMvedvV
FuUlfe8n4ZlO+2LpJAptHFlHlp/NEC7YCRk+NIGo+s9YtPboEpw2bgmINKZpWwKAnbdNYOeFKCaV
bzpWaor2liV/FBCVbZu6DiyUqBiC4dhfazcsT2sJ6sRUaBn1lV52AY8/AtEZxF9+iMqL3VSQoRa1
dMgKmgWqOeYQU/ge5xOf8nQtS5Ve0Nr5I3KKcuZxRy8TQ0dWo1B2gSIEMH/NTTA2wptFDDuzuA2u
MwiLtiXFNgpF61ldzGwWED1tZRMf5yq/MKOsu2FdAIGLX6mPTltGtpvH7VWj8mKC26Q87+IJbSEm
pgDfT6mbd5/cLqgt0uJwhnrTs6thDXWtC67b4JNjmVx1MUAftM8WXogALQL5JuD4g8dQ5dNocIIq
0Qhbi2ZDO1Ues0KuaeRla+HCgQ9GeybKqN0QD5Wwx6PyTVlWbAIi19oUa1sNDkAYivgKNoLulo0w
0AznCX0/4OCbzIxSC5ntRAae+hxqHzwyfKtSnIK4MrRpdRNbfUybVe63DLYmTLFkxLcSpwcxNrtm
yfLgJOFFfu4D2JOrWti042ySCQ1LxaMzRUoMQgKAts2y/DZDkryvk949efirjJlr9UGR2gac4n1W
dDUEiHUrPsiiAsEg0vI7HCx2D0EGQVbQ6BIWanceFqiZNpHemgYVduj47pq39GIXuTcQ9K481oPL
CTDxJO0rY5ajiM0Y0zeK9MnEx4Exd2jdTkMPNUsv66XVV7w/zWPsTu6Ua6+lPxWIfgwpS9ad9JZ1
Y7ibGDwfK/eaCAQQx4N8YjviPZ/WiVN/5Glz0oYsP3OCJLCbgHyNYd/v0osgck5L5k4hbphHZcQv
49oB66Xw1yzgVxD4sxM3gA+k/Y+my9sNj2El4g5dOEZdLGtcwa4Vzt2pb6T+pg+j43pYAnkTqplQ
OTgA2PSuJC2LtUjKLrUwRHlr3zFt7YT9qmUV2vRMXP+5EjJRnfTQ0drWHngSvl9aCQnlOh1463hW
TlO+0aqplshAx2Ug4zOwOjHsATTUxkEFwuP27jwgfWFXKCovPLeobcNE7qRnzXlbufp491HkmT52
IVyGrcKILJEZ+5dmYsexWV+2XSAgQA1aGw/OihEDgkuLlM+Tyv0jrkR7DFuIZInljEPwae8ic9nD
9svOLJslqImmlXOzNuoZMoJitnv7uEdXQabjxe6vRJ6EjrKDwWY69TLIpTNnRLQfJHFWac/IZKdq
+8YpprDj5S57wOlWtWiiWW8C9irNk4i2HfiqCM9ynherXXgcC0BaK1nYd9ra64jFEpqdeWVsWlVB
5ruHF1IacwXctjJK+w1F8bzXwdof/LPMk+eIB2wFHcUbEJ4yWKRdNjUN2IBEIetBbTncSmh+LJGf
22UZZ/MWNtcmqjO7OWxYTJHLwhNW1CDuLr/hfUneB6UTn3S9uOmF8NY5opEFGLs4JiAjxxQb5oyg
AK51mbOOnN5Z87zC06Ct6CRyUr30WJ4sSh4WNgWMZEIKN914IS8mZVJ1iyhq+SRHhjczCr+bwLoO
LhItIAzZOSM7T31Ac/yIGmdBSfs5bC+l16kAndbnlWmptk3W0nPnIW9BErKyK6wSfGrYH6CX0Eh6
5YCfO88ET1bQ93jdVbr7nDDAarq2WhhBi6aG9lLLqMMbBPj2tC0SYx6l4QfeOGQqQ0UniQjCeeaa
0SSBXdU1QO6nOyfJawK88ElGFkVTWIz0/YY1LJwzsLEzN03lOa3SwHKz5pZCtH6uXVxOcxMCbRZF
1Hakg84JQICzOoqzjYqCyN5FmDRG4UTB5mfUyejW6PLI5rp1Fztko6De/6XrzJYc1dVt/URE0Ap0
S+M27WyrMqtuiKwOCZBAIJDE0+9h59pnxTkR58aRrppRM22jvxnjG3gp6a1z0nH5CInZ8jQZp1K3
0fq++h+Nslc7s7nJV/Er65j729s3t65vUlj96bXbFXcqlCMsQF/JqfLuRSJSMMBjLucf2jkMI8Es
n6Z03ieSdEUy+jDCNkuKCN9S+EGW6MUdWmXrl3AUYzE2PNwOTpHH+2+14HWfg7bLWdN3u6nxpgcM
t8O5DUe8ZOP/TuM+O82RoecZi9swh1BjlnU5r9xvzuk6FljX02omU/PqdCIK9IDth2ybt4blgZLi
OXbRuofnsBYZrbMyzVha0fWwJJz/Es4cfJyVZ4dGjDYxzmrX3/pY2K96L5RZ8nb9UXcJf/ej+eh8
GJHSBMHZi5v0YLBRFV0SsFy08XoKhrjBu2Q+N5RCCKsB24cy8ftigyszOweJO5if74ZOLNmxz/hJ
zet68M3QuTwC5lHoacA4QRUMIRP/69fuosMNfR52406MdRPkod0K05vhgYRiuM6kFUce+s1yxHEQ
p/tKMLEY+gEm4R0YAlLyxiPFfRVr/KFwbIG5iWE1Z4Flj67Ppkep4zM+4b0x2/DOh4Y9GBzMfG5C
lkfEdS9LTd9t360/nOhYEUMUfgtTo4posN8SH/pYrCh7HcZaPSuy97x/TeD36NIYSGGWpmU8Rstp
8wdzCDQfy7tk0vbfUyK9fHXp+KMf5zAXMpAnPeMLJiohBqhsjj3JuoMJNA1b4aHeHVexsIMMzqYP
LZQsWGNisDZPlz7Zdbdistx+tYVqCHX9u2fj/rQkxl4Yby5T6g1vYTKfvNWoHwIC9N1/CyLXlGQj
wyUNVFY0dDVHyVoUly5ton2nIH7Efvdjw9Cww5TGcz2l3b69TTXjgivLX9TX3bv+v2sXNqv/d/3D
NoFNAt+qTbB83b7M4f9evMJYdFMcaD9f+YDxNQlje9tSMWB1c3z07hrXOi3b3gucO5MgKUjmoiMq
mTtfZpssvzyI4t+3ZbO5SY0sJiHiq2HWfzDph9/GXuFm0XxqX1YsLgIbbA92nVZVyjHL04aQXeOE
PmfC50dI41k+ZUSX96d9uP7nL7AjB5jE9fdFbQ0WkEAcCavDh3hR3k5TET+mAqMo12EH10EoQOH9
22jT7GAUk29G0fbgs8LzozSPbv0huD1A1nWVTdOuogQOFXYedXUDXZ9CMQ65ievxlQj2k6fL3zrp
bqgHJtS4j9Rz5Jh/43t2m6eHy38fuGhBWTlf7debxBXRzez0Qj19pOA45DFeXPqbmqAtrFt2Uae7
Y431vJhx48RvaunytOvdvlllWty3usTL6MF3W5d3Gw9sHthzxKfueFdtJF4Rb1C/N7qth5rMWTGm
S/A2BFm292r3FLAhQgPBRUiNHxbTChVNEvEpurm+3h+8iM0X7pnc+BPP/R7a1X/fHrhYn5ky0+Fe
ARLFHhTG86Nwbd6t1P1MspYcxQ1EII0rIjZUiR7nN8o6+xS3hfc7mfwpT8N6eB7WxJ5D2dLcW8YG
5S8Wh7uUB1cKSr+9CDHx86ijv25ctifH2t+dQYta4rB/TKllX7YQ9PArnL7b4m2/D2JgRZOoL41g
sz65snZ5HkRmK0NHUeKUTQ91Ok2ndLKHJHpY+9j7Oa9pXKV9V5exM31eK/2Wtin9LhP+kdhsPPoD
zGFYmtBR6SqwZde2IK16XyabXphJcd0I2uU+pK2jJ/h2aOkMj+ruf/5pKJFf6p7oFrfzmfPLOWhV
waDJXuablz4srtmxwY9faTuGUDlod80Wf393yrBRlyT2WFEvDi4+88NvMhnCYmvr5Qgr4Ze1ujux
0MyPm4/SSeW2H2Jvrtp16Z6hvm8O+q63hu59nJY9bQdVBWq12MNVIQOR/F5RIvOE/mc2dtRfvhYq
ZuKoBLPoozv1KX9sb/8P3q/eCQXxElHyl5LevPuEH+XQHb+85M5s5nXMyMfGLWAuFvzrp8h/IM0E
nsIXBw/fG5zmEjeB22tLzblrfO8w3X6CyeUdtpnXBXTdpmh8kZ1Xx9YdanZ3pVN2WALVVaG3zWc/
Wd0u8XTyiml2LGznUDSHKXl23EbviZ6+9Zo7tLcg2Sde/dp5tffu2/oj7bxXysT2c0qis+Ud/1ab
Ljhxjg166vyDgtXyNsRYdTdMGY/17MsnzyUlnadvG9Cpvz7s7VU6gg4PR8PTPPsbEK8Ix/oSDoQ/
WTvTN28qaSpKf5vmrTK6WXbGa+HbQLKDaduyl6X1s0PSyrh0Gz0CAoVODWKv8pImqcLJ0ZziW5ZP
hPbDoctiU5isDnDROV1GEBDLqKZ813UrgfIvst3cKlmBF4Rk16s075c1AkB0uFMYYo0wM0qvOcTx
TE6DTsk+ifmKY4gu3k+7Xv7qRVLhc3AfnZiB/hHzve1udOhkrJ9jpHxaMk6qu5y+pCo4bAJGUj3e
DlvnnuiW2CfIEnpPaX32ePs52km/EF/OD5tMXqauX/Zzt6T54nsZNs0tXHZfzXZWs0ZTw5I044xd
7j/xMLwo3Jb3a6KIrAqvQ3Rs0D+KrWtopZ1gT8uWNk+93WArhAKG1+0pj+IJXqdcj0E3LOAiHERi
o9/i23Xie1bmjYjrEvzoih2XsgOGVvXkRggEne+ObEr12xAlv5xaTE6yuX72Z12pxFOVryOJLWCc
jpMEKjvMQC98SBE1/OaE2gN0nPbKlwXU5tR9DEQ3F1j6HJ7HEhXjLILv2lRRzMf3kKld2C1ZNbV1
dmWCp6WF8fpWww8fx/bbvbnfHzIHi1ulF/wS7LKm8/rGGrHkHhewjEL6joWmP7r7AIcvC9VFPYF8
iBu+dwvwvs7YalFw1W3AVKVTXkOD4sFDAlmtTGPjl30URCqvPVTDcO0xvFJZ8CQArODZ+Xnpt6FA
I5e7O43TDK/h7I0XjKqFiZh7ka5pT8zrck1tduoxueUuZhZCRtO8BO59qsMY7INpyjADlEPa5gEA
laukn/VVZjsDLcnWh6zb+seAeWUwr9EJG0dcJmTAUc/GGaNRAnNw7utinIbuJfWCtBoa1ZUDjL+8
SZx3XZte5mkMrKwdWXiFbqYf4ppmRefB3s309on5PZ9WOv+YCEF3Jtk/OyRd1ST+eG6ButRADsif
AF+qiraXLpUf6eENkJufdxefjfwDTViWAXaz0yy79gN3i97FLWR5f6rPd4HJNncU2NUF7r3elEvM
xJMy61K0WEA9u6TPNRHqRwjZo2rUixqsKJnfZjgTOjmtnSzuvs8iXFTxluCl1KJyXpB968a+rWTn
bQUR86852MB7hMRTuwhSUW5uPG7c+f/CnquTtuZEk85c0ZX0YwboRNGGXLxw+d5KvDX6dhPGzQTh
o0iIzH2L2lL4VrjS9AmvrO9gvgNc3n3t5z1sOyzVcxkbGpZrYujJhex1vZ9gg3kmBxDGS/TdaT+I
brvcfwJhgyM46eTMmD4TbGzvVsw7tTC3S+e63cE/oRe2kVofdZKonU2j6Akcz34Mm/WCbw4jV7pt
UJSa8Opo9xHeBm0MZdsxlew9kvXz2IZkRouYqoDH7TO/DcOppzuMz8m31WivVDRpX+4Pc93kUewH
T/dnWpEYNX/+UD5LyyGYWGVcq7GYwygqnEmC3ddz2Q7b4xwuPwczaUwO8zuaQZ3CNNQUFjEAeezN
j+CVvMf7T0rVXmklMzBWJ7avNywOuOt48moyjAVG0O083YA4129zKY33MayyKYTmXp1vcecuxI44
Drzwb682bOTw0lD21etxjmAyWN3kuKF2OY4mw/X9v1bhvSMT1xTBgA4Fg/M+HqgaWJO17iXoZ/EU
uh5Q0fBkojp66Jawfk7rOn0K1OsiU35oLAVEd6suUwCzKp2ZOPVoWwe/aXWhcZGcwnoR+f0dlIaI
fTASB2CzcsFQ/9U9tpIWp9k6z72kw9ZdA6/ZfcFyOiH51rv2dSYLkIdt9ct43rJDIIO6iObU3zUT
T55TqpNnG0KOTS2NsQEF9NitY7MDrJGLoWZ7y5U6bABUrrEYd3Pf0sr4qi/jxesukU7CnG7tByyi
+VnbNCkSgonUT2XyGi3Dya8zVLFtHbGbu5/tzfW/PzAZnVu9QPnaIgY9qSH7OYyKlabq2cT+lkOI
jC/rexAM4/cgq0ulpXls5n5PooW9mttCmDjeovts9FHhu0keFfUQosjgvMw1L+4sT3Jrsx2kV4x5
mu8augTn+0M4DtMhCt2J9Js7LfY6zI3CPLSNwO1rTbH23EyuJYRkwr+BZdWnJPPbnIwKZaDTMq4m
/F2ORf8ap547fMnWN6Vz1al+YP/snC7nxXbrmSgvA/qQ/FpAnp6nIInPYsnyMRT+8xr0h8Z7Cbmj
ex5QWEUmOd8f5jb8TEw2olqGwp0G1UPyxAx4vwAjAawidF57ZCRDJRlwMQHvZlUwJ/GhXdBDRy9R
LyLj4SFdVVJFHSl4q911C7i73n/KRn/HMTdBDbMqvxeD+0NAIMzBNxnKIF0/24ypi1lWc13n5QfV
W/+q0Kww3uiXtEN5UWn32E9kl45dfXIN//PFWXYWS359m07Au4iqs2IrZz3AP51Tt+vCEaLGRJZ8
kmFb2ZWaqp2b9Q3ePTsvoUYwRn4iaBB/3EarYkEIoIjgVJWmhf4TZm27d1ONCi7tR6T9rOzJuD2m
njB7FgkDZBF/yV2dFCvDYlZPKRbebVzfay/wiyHbwtP9KZCnczNPEJVHKJFItNgXfJTn9uYbb03n
QWXZujJSQN2bNV7OqtfvkvXubWW1PRgWjfs0EdF3BDUetN+bXdtLzB+FCoC25lOHqts17C8x7bdx
oOlPusIq1zxqz5Q3872PnnXS2lzdeJJbW8VTMBL3p93C0kOkoCpGmHdjvqQ/6NQFcDN5cLW9XJ83
s/6qNeGVwK63a8NOPo2TYDu6xFFxf5pF0SuPk/GifIBfbsEyHGAeflvbBlfVGmy57iR4woixStzA
mbDlZ8i72zW5iTujiuW+g4u1tstc1NzFL7YX8QsM+A/PWflw/6N5a5JyBbuZ80UkX7/8lBh17qX6
z9MhSxS4bK9yVLI85gnW4FiDT9o8kNgbCCbm26oRFKrtJLCbgRMbIJbkEQzxt1pr8ozmWtyfcbF1
bxDAqXX5ksZ6z+iGkwE16bGR/DcFmQCcAhfoPNbLyWzhdXPbOZ1D8qcVpCKa//UCub6QDIa1UHN9
HsR0ctHAXpXfHma6HYR1f103tVBfbiodDwwpKMYO1EUd7EMfdeFeuJsN7Uei2OQOslZ+b5lcJckD
hhr5ZWT225o82BaMzq1cL9x9qF6N1WBYfICk5z5sbPYuGaeraZq3xIrmQrCAF1jXvR+CWJ27xa2P
w+QmLPIdGL8WK+sAQ+jAFRNV79AxtB/yj6axj73zukNgjC4w0NGHAOGkgtJu/iTJ+qCEdN+WeZF5
wjI4O+FU3AcZCH3TMyZv+ShWvK+zHPIxc/p0r7UIMmBrTXpdLboUqYBY8X8eIpgaxRh8Jov20MAh
6eH87rfAF9+mfjEPlqZTYRPuPZMU/2jQxrs7a9xgHENn23Ejgx8b9KmSkdScfD2Tt9iseZ8G1YRL
i+UplTniNeO/iE1vfkvm17Cbn8jCgFGuI3vmKl4Po1ARsmo8elLcvkxwmKu53bqvE9DfTsXcLOoS
w8BZomavVbReNkKiJ8JE/ARqk4HPTvPaMXGM0WM/Boura1PHr17KkX/rajdcFoNVKJ9drYowmn9r
mzWgypgviiGAOOEFzB7r5p3fSDmiVfdgWZZVw6BU7kgfPAgHm0dF9YfFmpxPXPZPCTfDztT6Ud/8
ecL7S69n0OgjUSUSa89MjHqfemo6J8rDenkDhHq3NqVDUW4LBT1Tt6Q+ywBAC0ao6Hg3B1JAG2UU
IoiyydEdU7rt8D1fMleJpX8venZxma2T2pE2TR98/zE1YfviTWshlmB9w+ztv7BpODRNFl7uhdml
tVcY2YtDBMAP+SX/4T6sjrNMD7XJniE+Glg+XFzi266F9wvO69DmiJfRJ1yKS0mE685fSoU/Z92z
uVUfi350HNxtjExekfCcDpOB/uxacW5E+hDHTl2wutfPYRPIp8iYXIJLg2rh8eLuyUcpcor1qJ/F
MCLRws302bf8OCzwvPnSjoWM12+uG5fnaENH9xbQ0kREBdTA+Knv7EEsqru0K42eonDeJetmr4B5
P+SSmbNnNwR7apk+y7DJ66SeD0Qin0Rvf74SCA8wkI73/+r+R63rNhDG8NzRthYgyRbbrw3iF00f
m5rCaY+hWDe9uk7w1fcgk5viDu7f5ydOkL8IWgnGnyxA72CXGx/z1uAir/ha2m/y+92Mid0SX29l
McfwiTKVbmO5Cee/p2HyY2sHGDJBN12TZmHIJUzDRYBfrDbA5tVdbV1aZA1qqN84ZkVAF7KrESWa
byE/qxQ8YIkrbvVbByNQJQUE2rU0a1eKHlPpHZlnq2aH1rQ/6zmajs4RXmgW1UcFvauoewgvie4x
JxL+28Ve+1JLL3tAru9JA9I82UmZy2SAS0IF3uGd/ZQ9WKN27rfyLtDrcXy8s4+eP5HcBPEAthHD
MBJk7uoDfUY3Es0JYw+CEGR5xnb0j3XwUWpAnPswHH9vXRA8Nqz/NXkQZtIxYL9i6eCvoTfCe/8u
MXsWsk6RA+mQKJQ9zkeQTGgnHBIvlDu65Yo57wJVuyYQXj6HZV2vEsBcIdbmJBIHzTz5tRKX7Nou
eIkNh7LH4O9oAu/PsQcoRLva1euBUgb5JxiQ7fTtflnBiMtma8tsYB+AITsaP/pZLAsKvnKL/BZJ
g27aQcF/ohE+SmjwBFV7nKcqHEx6ENjuizUZk2rzNl5RioxNjE5RG+peV2cY5j9EBZJwlPtNjLzi
tca/LfY26XqEHTgUKdabwvnhtpNejyWNf7IRBjio8+eJTBvSQCnJ3QrPI/Th/w8s/IGRFODMhoLO
pnO9OoDw2Ut21EJ3ldbeB/wMcA5ZeODIQh6buoN7s3Cg6FSXPlZ3Qr0SBnNTRJ6HtxYzpTUrPNxI
n+pQDpXh7WnuJ2iKsv8TjJivtu7b5EMcjiAAVwBvLOwrfOWjAv4ahofEJreLUtVVN84drJClWkxW
Kn+0T5CbinDT32C1fkxW/uS2EF7rVX0kZ+QsA8iH6++5/iupfa758ruJjLgtGQrLJC9x5YhTMz8S
vx52de8NUICpPOrtljOoPbrDAv2XeaYi+AyVY4cJ+Bt0EnkVPMv7/kMbW+80h0DS8DYFlt8lEFmR
Mt4896/z4vFM6zQsIdpD0u6wxky+PRPvZWtThEIDZHqkkh3qbKbyyRMwEmlvMDh2TR43y0sWpssl
ZdgEwQ0NhZ1gslgnOFq9qM9zQoc9vAqTp4p/u+nsD0R0Y7nAJWggA2UROUuPwXzJQHqMFDrvSn2X
b3yCyG82sQ9xnfW8roii0AhXVBnfhHSPMHIQdeERXJLNBC2jiD2vPJ721v89xNlv6U2uBLZDMHUP
vOowh23bmpYc9n/qTyKvUySJI1tJ4RHYvzN+g5dpbufSm7zP1hcVuDhs53X6ORARl9DbwiJTWBAX
DFxmdn/oTJIKqasgb8AzIJ8GvYrNrS7bGAx42nT7hvs3DjVLT8QetoSeJ01BlWxpd2xS+63vpT5Y
gil2QGsASzFShEhkWFOgbnzfCPPgbUGw73v3t+7q3PXQG5GhKJowgbjpbcgQ1DHS4GjGJInNRR4b
z/Y59STb4bIZ8jhZl6c6WY4Zu1HjAnm+FXG1lDVjDh+Rln4L67jxQM9A/XpFoqV/oK3ca29RGJ3g
zIQIGS3b0OWcSr8IMMqUGgw8SfqCdOOlC03ptARo7ubuqGSC0gm0IlDeqxvHB0P5kav5NDcoT6NK
xhzp9heNFwygF5UhVFOTQ488ePHy6A90OUXiCB4FIjpiqy1y9LMmyC8k4y77MwSNgDZnUYN8oapN
4R0zJHa7AMrU5id/kozNO6Sn5txBzkSliiAxkjUqfNK1leepQ1enr5gAVc788fdACLhMA5glJNNT
sHyv/YAVrANwor3+CmjwZ+abW5SGPy0iaMH11/g4PTgpQf+0gTOkcU7Tpoef5HIkcv5QlW27OHuR
I+vyeGPisJiktAs6K4ySeVHnZUyKnqSFk0wdhY0QTRPYyNfYB9PfJjkU41cPiS+Ake13NwOJXJu4
P05E8d0Ei6NapvQdZHz6mOAz3wCwmCXpHvCJyz0Z23+jXfsqJRzwsLI7TGX0SDNEZVu1qgpUCSKk
7T5ufdRvCwI1WtIH0kWvrB4gVQXyeiMnSjj6S0GTuS30wqMS+EaECPkviD6XrR+GXcoIGNNmac4+
Rgw0hvHgZaDnkxozqGTzXjoc142+MAbBzjcnx/3pgoCvyiF+PqJm+fsYH1AYbkHub+ZPiNAFdra5
K2Mb/u1hSpdtBzJz8OQlTAD2QZQec8sCvWsGLnJSW1Jp9atOx+G2+0DFWxBDHeC75nHmVB442heG
wbDBairgi0gBTNfs/R4q1wA3qBQIauZj6iGeucL4r5t1zWmQNoWKp6Wqa8P3daYaaH1QYxu5RWU6
6muvcQjqWKKUDrusXDa4B8QTK1oJlnpn5mDXKyifTXuYMpmWa53Aj+4qx4e1rAXgJRA0WSE4JxeE
3FTzz5vBBtQOY3uDglQqE067aIQfzupsJ/qtihUledN++BzdeAqDPTrgkjtwaq980j8Qz3tMI/KR
JM13YNTjI80EbjKBCwfzchkw3PmC2GfQSj98GL85vMBfkZfwYm4wvsZJd2QNSZ7b9XNFsSqnYfoU
Qd/kgjU5Q0axGvn6W5oQ8FFk0WOXm+0RbG+8gZzRUl4lmXwRbvGw4pkVijXPzQxaqAbmavkUHsg0
f09TxGci3MHD1o9bH7uS9PCUY7KFJZHgiyHB87LVWlZt/CdaMWBgRq5LtulzEHG4XB2aLBpJn0cL
iJal8f4mU4ZEZx1cQSfKXeNdJ6zBB4SV+lw23/Gyz3Ho293YYnXZIIpCtVs2rHBGThIfEQ9LyHa0
CIIfBEcUPFiADg0EIFSwTDBzIOhpE9w4ZF3w0cJGQGg4yeuIiUIp9Dc3QwlprD4K3BCj0G37C0gW
aF+PP9iafgLnAbVHDN4hOp1UNz+IFQV17huQK58JxxCXkXTCsv47S6d3XPmvcPf7KgBTArCUIY1i
/Php6nUZcsxpAvE8EIJIkzr902DC2mfYJKFLoo0Ci4pWU4Nv5E8kW9eiHkdV6EbIClZ8lEsX4aOs
RXAFIQ8kSL2NWwNRyJOVjZKnoDPnCIj8m5TzsMOYClg8+wTiVLE5KyNf/2Ga4arGFuNNApWYviIW
mxZA7LyTHUmcd5I/BKQPMYl3XT6D3wLPtJCCzb0uslm0uddi3E+yEXr+sJWtsN2DJ2FS6hYm9pTC
rBzHY+bSP+s0/PCNXat6hEM8LaYKfTCTJlvCg4GyiOShfkDEu3YQ+WpK3vWCRh47YcqMLpe1NWCY
lPeerN/DeJhLfEn6M6D1II9x7MFU78YUQwEbMEMg7fgdN1QgSEGOMl8V8p64Nwn2VLaane3YR4CG
y9vh5BxmrRgRaUzvVdi1L+Pa67xPfFj1CKaNtYcr0pugqvr9ePXckc8B0LqhR7S8Rl3E7Me4Ql4i
HNAydQb81GUHDsv0dhBidHPBY1zjM32Om1vStw/3cIl/3jShvja/xzTLa+RH7Ro2UI03GK5Ji8i9
wSzue4i6qbqDw2XUZRINxbLTd5Xt29+9DwZzCLwA+cRsZ4xPSvhdYd4S9hxHtnlYwissCb7bJCQ/
XUcQ8sV8wsZEMXetSH2P6Wct5wRiBopp4hQmIx+/rJyep7D53kuijqH3m42Vt5Zq7YPKnyU6q9Ul
MhMHva7vo5raPWRwjF69w6FBqBrIwYh7qUyvjob9jiMIwye075gymXvR7WLJyImY20Td0/mMGdiL
A5gnEl29bbDW45NyhfAVQvT1WMatfnNy9fdBGhwQi/B2QIzT3OJyAAFxmDZr90AXcAKmaAezrTsS
vU82/kcnLj2oIN3Hag1KFq4IEW04S0Hnk4PS+ojE6VK6FqVg2Ahu9RJUA6eYkNrzKk9tndY49rjL
EHrwdQbODvUi2VEdRjsr3VDqODzDSYDw2fFSJBCiJn8pFtn1B4s001brPz6jL/5A3K4fQsRgJ3OM
avWBGwlACIsQFUjDNCio20cbAuBpO58yL03KgGZ5CzGiA2cFRH/SrzpBMY1klBQi0j97Kr0XCw+N
474ZJP0lxUx/+CkgJs0Fz5dEY3fRS1GLKdnHfZMWYTLhvgcEt9BJoalx2C9NXROYBPWELSgIyxqx
5txKa/JZ+t2+885Et/WpizgtpAdcK4EqrjXuO0G2KqqJzrkNmjzza1b1YPBCJ6EwA1GKxbo3+Igj
3COrklPGdmSpWYHc22kZeJ9n0zAXuGnN05ACM1GGnDiNN4xogygHxNBW+96wuMupYGslUFkZbjdS
idF+0jlUuWrptOf0LwYtthc2ffofys5kO25lybL/UuPEWwAcjmZSg0Ag+mBPSuQES5Qo9D3gaL6+
NoIvMytfrVxVNeG9lESKisbd7Ng525D8N32uGJtU87hJkwJWhms8dBzKe5dJOuKwFtRSnXi4r3Hm
jL4cwkd3woGYt/oW0orcxn2w4D7ZuOEYQ59aMAg1W3InYAMG8ad20S5mF+87Iy9/wsKEuJaiJ8YU
6lCaNjJqu50yifsurbSpOlzFs3LMMv2tzZMDkYJyk5aZ8Hsb/oCq8Tlu8g4TCibAbJsYmZ9YeM1H
0r/bPms/REzAiYHovUVga4+5tMEjjHsD+d50eT/ioI2a7kdJ0HNHo4LDJkXwI4gfdLiMtblPDlY4
+KqnUR3cgokh/0Pub/oVy21voOC0GFnzggFHdbRC6F7TaNzxDC4HNTf4FLxXSeV3bEWxHZ3w0+mG
Yw2LJ2BiLP0RL/Tq2WTkk1cYN3NN4obiUxc94dwzFcSX8UcJYW1RwKOdOezNsTT3rW1uYeNEfrVM
NPuEZ8jxz0i/166Lzk0x94GuWeVDM18ajZxZZ8V0m30WcaQBIIj0Ulz6riwD0dZfVV8+VoSBOB8Y
njjlO96+dF8ny3vF2cJjZm/s1F7NzDxtZsedEUW8ZNsnTZrLNqGd4yrkDLT0Gekz3gNjot93hBUQ
z9sJxzoM2IOvvZri3Yrg8pPCOM/LyJF+xn/oHuxBm4mruMu2NeLc76YWHftXZho15z/SLAdEj2pi
3yVLP/p9XY7naFG7VB+fQ9P1LnEyv4lFzkGrPRpa/DE74tEp1YIIGWe7sEtb3154jBJRGOQMTKzW
HGqmi+ersX5nphwfa81+xd4nztqinvX2Z2IRuHYwXDHwxOLRKkboWrhzqcO2TRJzxQ7eBpOW2lh6
UW0wZ0qOBIuB/Xw3DVpxJ0sdRXRuToOROj4mnTjwLIFGlv5oMfsGVL7xPp/o2hpsIbvWohAkjH0A
wnaXT/FIKJfu14lMwAc3vEAi94bJUznkjEFHEGOF3j3gicPwVVTVRprZKYyVE3hFtzDTnj7asnr2
+Mk3Y4LTSWGFbqWUm/hnnhRzEB0qv+sSk7lA/6JDF7gjV3xgWplg74tfkxoLhrR6sSsNHfAKntHG
EsFQi10Do2eum8nHd/VUoUYHzfi5YIkN4oKEZlGW564ZDuMwLPdmyjvak9TCVvvE+If0m9ttJKbj
jWrdhJfU+Jq0tR042tQHk0GmDtzMVjcKLhZHrHUtrgdioVtUc7zihTjn/a+0zpyL0W6MMmx3Szgd
Oxz9Ptb0JkALuFti3djWMjrZg4nTquy2ul1Hp8RKMHgt82ZMm/d66N6sNt/Nucm7o0iHndu1905U
aZQH85Eztd53yfAzVLFxqLTsk0FudEJjFhsRYbNUo4VtztSCRQ7J8+DYJ2y2MMY8Pd4sDuiH92Eo
+9Ngqd8yT7+GXPCO8QYahmnYhDm59aR78cpKBjmG58DL9a98NJ+Qecst3dxEL+Xg8U4/bezTu6KJ
en+fW+hJC+b/bQ98rI3ixW9GlIzFStVJDtlrlaIIVXnVbI0MnT9ttXCbLANvAWxVepLvazvpz04z
H2ZjiDjpTXnoS+8hjUd/WGUr21HTzoykJNvRS58wCFJCinPBGp19LEW2NakJLWtYrnoxHIQrxWbw
0MJDhdREA8q4Rx/SbVs71T6c5pbJI0JPUw/7Vi3V0ezNn9jqBvSfRg8M8TtRiXYQyfPsZEyL0ukN
e9+f2or5GolnyUInSXoC57b5BCjpWjsY/pulMPy5X7B/zt58N7fEdu5ExxM74GTx45znSCYmKrUg
SC7Gz2np7noma5tsJI3Qa5R/JaZa4mYQmojVb+x8PvQMdzet0T+G2CMon92tTPPaRxSuyQOcdaf8
Zbb5xalzCxOvcR2U/NvFeYbrIbu3h8ZD1NyUMWpcGebhBjwNch2TOOgMH1NxaTpciPSUqqW/jTuE
L4emI86aEjUo3CG99ftoYaIpk/Iinfw6qpe6TIiQjlp9UCHzNVlIfOzV8m63aXyVBYYPY8gpKHh/
whIgqxjUbio4ODCQDa32NQvzTcWauaP/JuVFQtGtGfAaxBE2gr8de82VHjLESMxrhJf1Rxy2hyjn
nV/gNK+OqYm41zTacErrVZjdMBdCG3L7/KIb869Br/XT4Ja/EGN0wA2oxaUxg+8o77DUvUpPF4eq
TT9MUcGGGaZPJcvCR//lXdANb0Op2Rc33Qvehin8mKCcBhf1eDl7XW/iO4l/oDSagBpBo4QJrIMW
eX4P8O5vPDcPC2PYxpiyc6jjRhgyp+Z51M6O3qgfWt4e9NoK/VFTZWBbCW8X8ncckk/4rDRfG6Jf
oz5aB7OMSChyv/olCA2mezqCdtlDbdQfM6nCXZcJpphz/pFA2TChQqiZzkUJIj8hAMHU4bXYlMZD
OpR50DXlEMyiu2p9fD9o1W8LUz59HFWkK/EIFvOfMdQJFhZcoTMjrR+x06f3zaZkGBOZrbkPJbHW
ekpHPyMSux2k2rXdtBGtUsdC4B0jYPmcO8W800bxA3LnDLJknLh2/CGjy6XRQSQZxh+t1r1reZlt
xCIUwS0kwDEvniONt6kypmtpnOoOzs4iCYIoEy+fLf50Cxg08qaPbohrqBXJdmo9kBHCzLaSfD5k
P6pTzBY2icJiCNqyhLqiJz+USM5zlquDNBMKvlQzOONWtTtTyYObWJvYwZHUMx0/h628651B51Eb
FP18m6H5NGucv41ofo3BX6rwV5yGygdGRTwu1JLTtNhPY5Vqu8JygO/UhGhSY3kyq+ShLfQtL/j0
MXPH595Bhxvmt1kN9TO50101D+8kGaoLntI3mwTVZITXqQyvRTs9RxXeIrsJnxlv0PiZv5IJ/T2T
1NvqV9PF6FOhUV6Gn8rQaeZJkeZxQjfQR3rQufO0cZIuu1SqwcupsnQLAobrlW6X83r+akJjq5up
uAy4s+XUfhjejHbe8QeLFJCbMsI/ZZt05zHlkfIWaCxZy9Qg0cv8YuRh9v2Bh3jTM/IJojlc9kMR
/a7cdK354j+CDPreSuIOq5O30yzXwepAjVw2zCDbtZ1jlDnK9rDUHc98VuwzQc+PFRAo7Gcr8O61
kkvewAga6g+2qZd+WZkf6fA1IQJsxkg3rt0wc5k6sdxgNv6chPqbFDQ8YsZ0Wv6Zow5jwIjwmVv2
z9Sj4c6MZjMK2geVi48yFi58uvBoNIyZZBmhKqLD1jNVYJbuK60z9uQUTd5NcPOwbATJaMUHE7MF
iaU0wNY6+O5iv7TKxAXt0o5Hpb5VERJwpNKdGKYOHXjUD3VOKbUQwtVxBWyWEQmRN+locc/hp9G2
ROJNl74YU7Z7yLAL1UtvBV0rvnqmDZ4hPiday82idwEFfH4/oJEyrlDU+Et0VLWO1IUZiJZLxD5K
FSr9xIXRCrlxJ4kJvXwTInqzNA61tPkBH5T4k6nI06viNdQWLnxN0O0NJn5716C5r4eTo6dffRzm
p6Iqf9HZvbmLkxyxzAI9UN1T57nNvkXITnTD8sXkok9aCEPq12wpYhOc6DKfXscZj5L5Fcv+D4+5
sXVS5PA0iZqPGi+zOYUhzVbXbknK7b0plY+5VW61eNklA7CQpd4zUoLa2blRwA/6IR2GF0J6PzyO
qzZZ220sWqb2N53w4PT1ieTOwDmwjhTsrj2ivr27NSKzNOmLh2YO1MQLT6cJ01EDYzlYO8emRuKo
zKF8ZY11FZKywMqJWy6IQzt63I9w7uHE9R9wl6cAdyASiAQ6Fk7015R3gPWi1N0x/+WmAQIE6SOA
b1ptO1lxdaiQYaJmXbJ05KFtzGSbdPHWchFJ1Exn5cXW8+Kp/OQa04/BjZMgyqoTelq+bQpMHI1C
PXfsXRfO9rVluHVG6tkqzFqBYRg45bq9ro/1FRIX07Fhu8S4qZ0cB1nTLa2vDM4aGeeviUI5AZd0
wmyxsfWc2dtUggiSBLLC+LDQxPs69a45DXSrKYwGT7l4BhbYbMQyjlrLq76ruJC0BJHAEzZCGINc
3xmrO0MgFVATTX5vxteMnE8g1KcpPGt10BUknoxsG1WI8HY90wkZ8VNjm3smu+FONSQXekrGRC8M
uvpub1WF9DMzY/Ivf9TxCEwPn7cQGJuJTB6Ze5CbWNYkqv1ctlblSzc/wrUiEulD9mt8kIFfA554
b3wP6S483SmORmE/m3HlYcUwEFUpPrqQeDbDgvqzocWfk5+93o5B484tU1xeiBHHia4oTpWLnUMb
Zx/MZVDEFhcAlIRNaODvD4nUhxJ93nGpS4cKZX1cDKASYzXTfFF8Agnhr+M0YJKmNhlzOR+sEbJA
H/MdXTq2bhaPKCM47eyIxnn4UWCfrGSYPbVVfhhlPwRaG1L51O5xQgCgkfco1YBhcaRl+yH/qBde
lWlovkdSFCdv1QZXGcVuZ5IdY1Nh7nIFE1LiV7WpI+hVV6A4RCLgwW5dJ9vQ7DZbBw7Ylsf96JZa
QsxSJX68FBfVSdNnEr4ZWsihPa2UXxUobeiA8ZTlvgvXJZgrvpPj8BgQIJGcd/JJI+vrtdyx7nRX
2hHWIB2hvMfZkqQLSdJ++l2E+XTwiqH2rYppfmf9wHiBZ9MZsiviDaQNUfEmK5rK7xnMFT06+Wi3
5daT5e+UBLreuDoUgxm8FJ7WIeHJd9epEQ6B8oqPfNuIueFPZyWqHVl+GumI35SPg5f8GFd/suU+
LqZWEYLb44569CIrfLRzwSQ7X6525l66SfMrXVZnW2orEKz5m3vj4pNO5g3lLMW5gGhTRCWSsKf9
igCd7hvgShuPWDCpSKRnlSxnGYVPugmazwBYNs2NRv3vJKhB4YpKNCgg6hDyqUcRoTsn5prVBuf4
ZvGy4ThCc5ExGlobuZiZl9LaOMXnBC8gCKG90wjpHXTdZFNoIbomkZMCq/t+pgaW1MnwJlqylvBq
emW6lyGsmV04vIpk+4IB52zYkb1dFjBhAA+dQwUijNeNe5qHbgW1zBsvrR7rJra3WkmpHfXmh20S
IU+f3EHTdpQ4cscpt2kVBNxB6NtpqpfdaoFzZ/eV+7g6EpOCwNAIxnRee144EURPEWxEcjomSbZX
8/xFK5dvFptXLd2JpnXTxSvnMzFeO2jUHFgtPYhSsgsK7uCeVNRpVsad19XNLlPli2jsqxDucteO
UJwib8x8NMhjkcYg0bW58ClMwA2he0S9eBriBlJGLbMdzoDel865seJ5g8MwsEthncgu8laYsjBw
x+lgqfFTHwqMmHVV4WGy75EcqTfRDLbFZGwD5tnLZWHQtmSF2FEG452AqNLbqTgsr3mpf4wkgp7D
NSIyZZ+xlxf3gM/u2uz3lI8PSBXqUttISEDuCUlNOREbRB3MN6cKcPaukY6FZh7/TMHeMDF8H0Fi
YrHtiIETsQ2wY/5loCYRPOJ7S07h3u5FBK3GeNVS75qlxdUQYY2DU9e2+JofI4I/SZq0Z6tAK811
402Nuu/OoFbKXn0NSVfssIZoXBL8o7p3uDM4UgR+atV+lBmTno4zerF5CSc5TboHvjnivXRoVlej
vQgMC4jVQ1cFZjO/dK5u00tQl2QlfUBY535MiMEsJG4c1SElEuCKIlnBGlxewigGzgtSEf5s3Ovg
bmsUSZfIjhUhz+DY240E4bmBEtrniARB/mWVnuPj5PrQqqrfhouxk2CsaIijF5KzOMvz3OLGJy2u
q4CUVwskf5S23EXYU92YQYPhdPpeJgQGQvfE4G2Xr+b9mUFHH4+PRqWRD9QFxpHIc06iempBxDj9
PnMwoeG9+PAypW3cpbHILurbUuFM14WxOoHTS0pF5dpiJ6a/eYb+aw7PetQyEOblPDUtTZUuosfM
1tEf7nMtnfdIcRcd48vG8LR6m2CI3RXdU+2WM+pfkmyM0D4RZQ53hCY24WCUh8qQOzIp9sFaooAB
jbUVhY4AIOZArne3PRTqwraSyZ9sLahS8NwOfH78hCM0mbnQisDUnGwbT86moullcobFQ33COFwD
sn0VeDO5FgrOPSm4MYJHPyenJO/B1DBBdtWS75wTRJ7u3Ej9zUBmhGwZYfGhGlRkxy4k2d48m8qI
I2TneeT5WwO9uVXV49Sr69ia2NkpH2pEKCzA8bUIY28b0bXDb0DGmO77EmCqtoZIEPSbjTU52kFT
xodafCN5HhHfI74Y5RtNvyoMYLM0Kx1VVj5p6i5CczxNev0komKvSJJy4LXeear6B8PoaU9F3ROl
dt4ppxvcJ5cmI7Nh5xl8BBDF1wZr66ad1Z1WD/IUWRbJbLu/1mTfdk76YGoPhoyhPerobKJzD4La
abPUWkTD6OpE3IABy6me+R6ut7txLip9xKrVxtEDIV+5wZKBy8+DQLEG+yAF8XTgisOaBF9n4gUn
pgVUbwyKrJJRf3/DcZWZ4u7KmX2i4HkNmX0oyPbZ0YSGEKPRAGHuFY1jH1xRRJtSOmpP84TL0sHK
WTDsR3R5uflCjZKjC5KQtQd/ji8l9s4xTno/wiHOAB9J7/bHqA6zMy5gd3PLd6/a1cpb7tORl+HS
kahLsD7jVXvFngSAFrxrR3gKURCGPI8ilVmSBoSqUs5nL3qpWnetXNTnBGLI0ty9Tp37yL3VPeLB
NhHZYu7Lwmj92wMh5IjkumAFxPoKJxLDeoat2R6ma5a4wYJB6tjieH3tSmJ2S21tJgm1ogqJWUYx
dIMYK+8rABX6gUV/Uqp88gaQZqam/NvfbMiKlEXbqUtYpS43R0YsU8Xli/J+4Wam8Jyqbn+jDlA3
J1uAJzKI+RKD/A9VM+OZxhM/2ipq8TqaRK5TtpzcnjE7qaYTRP4HOY3z5WZJhVVi+TeU3IgFgiUe
ItqRdSyAJfUI3/h874FJWPfE2dttCJWFqNCc4HQ08FMqMzV9s5G/v/FrhdVbLzYl8yrlUulQzZMs
JlyGWDqAVvEcsmINljJQtWuK5vahXBB54l7sjaF9WJilPE/evpsYOo9pqR2gbh91lpA8VQyBfRZV
MMPUiAXbpXO9ff2QYxHwhPMmJzKLET4koeV7hxpHIbEHN3KMM8M0GqsJVjvAotu/VsklhGlS8deY
E+HDWaWvhDkhhcUZJtMbv1dXBDFBcZDH5aKmJs3lNkX+OlBPfZUVNQRMD66ySs37SGOvReTK9DKq
/GXs6pEQq9eRsCOIkzmE/HjzCC6wjtBc27xwRr5bna4f5YSJChuI99KVx3aN2Q3As2+7UQpWuwTZ
EIUUSKDYEWnqTV04M+bp7Gro3bS1CD+crcoBTztPoZ/0nI8jfjhNVfLPlAuSbui7AyirueBWygkK
bw2j/FoJIOd6zTUSwIEbscwpHtF4ugIW38ddndzhUsR9GsPjt5c8exotdzenBpyjxXk2biHKrmju
Sz7rWly5VVhC9DEX39Fl+zmEaMS4FeLH0pgENiueutRm3DIl/fJzSqn4ivGhjFX9OkOn4kGaomtW
/kQWHq/jCszPzTLEBjs8TKPzrguLDmaY6sIfvhkinVFc6nCeH9KGMrtdIkI3xXwm7t49thbF4o2e
ZMT2gFWvwlmbF9HOKjFbcfTY52L5o/HrwUxakoAury4sHM8OJIBtHHvVm1lV2zBU1YNpZhVc+YIL
qVcOZJl0jbiTU8Vjxxjbqt2DpkVYZtdJtyl7QWJ0nB9g8TPOIFd/w8MkCjuVHadXI0+V4Rc3Igu3
b3LGrtZeTCYLfgJ+bNv2+i/UpuI0x2Ji+Ur9egOsO3MC8jEX1l0bNgt3l/OgyZJzQBj5ee5aPywR
b+Y5xv7YpRbBsNFAMlU6avh7O0z0j+kAlwYW0IgzcZOAHdvlOSBmcnCnzGGtQ+V5+c4yAEJHVtz6
VuSlJ1lSEvccwA+CefGagb49qFgTgrpOF/6BDpZPcg23WGIbwzgQ6M1+xRvw4M6jOuDELWiTV6eg
VcyXDq0qXmFdEaQsQzj34xrWBU0e70JB2nl0NDPQ85hGe31KwrgjsJ6hyvPnyIYwuL3TtNjblSse
kyiIMdn1tSQpvhvakEnyPJ4qSxqbG6uXws7blONYPmlp6+zKDl/ef351pOuf4A6c+3Zg7EHznB9y
Ef/Can7MiL0nU9XuLVTIYKoMcPDAwO/4hV3mNecbrrpZ102UCYJNUR4TXb5Vcb+74blaC4f9jUg3
FQXOiH5Zz434eSrNduNBwbkdiAQqQV+U+c7ucqwDNe0PaylokisXzYqA5zhF3yi1qgiaQumX22Vb
JdZvOcQKkkc6Xvr1w6CTgYLGbRzS7p7RyIVLej3f//1D4b47ZqXf12P1NKIlUC/xW5Yd/q5HkEK3
zxaRlhTv47AbDnQE808Rui1p6x47Qs2LQM6WeNLKLmj6Vn2UPTUuZkJxjaoiueBh4DcUgobEtEbd
89YbWBDcaf4pzbOtYu9YOkPoL1GR/swHh1GtrdFZtLaBKLGuaMnVbxW64j1xmovSf05NmHxBtMHH
YSBRf1ODukrCUwu/Ij0mbGGTAGC7zZumwRDHivKOxquchlRNM0U7I8MFYGE1vDFkegwCGwNlXdjN
sOIdzVc5G29ZUYhrm7zdDtow9HJIat1Pp011nzPFu5/qkB+ijB6gKconE4zFmFkBhF0u/bEpr5jK
HmHSa1tLRPzjVnqnZoQfIxGQE4nH8FCC9Atu6AQVjQ/TGnJL07k+zpoTv5az9zQDYb+bGyN5HRID
lc1JAbqvvynWPJzkRu+nhlJ94eDupZaeXdzm12rKarQ3Uv1LB7xZU+BG69DAUeuwNqXP22k/pmP2
2NUcxp2Fojtz0x3TWT59s9HSEQJAFK14lXyPRQQad4hEkDTqPmmJymsGfoN178ZS6ufvC79xlYez
nWEVQT+t50eZhE4q2th9PznkpSqaYp5rPwMykZcOqW3QkF05vKaIjrjcJu08xSRW8P52l8iCJZlk
19t5okXlBI3OsUisgCDUqEI2BW+Uww3QvszeckSnoHEYGDE6WZN8gjN4dDixLg2hwY3et+5R17Mm
GEcHOgqx8yCq2una5H9vFU7BvUb7CvfJHHtnl+VGdv6+36vMmR8qt35TlvTQbzmNYotgIIaPJhCp
8VSzfefONVPrKWX2utg1q0h0a6YsjUzEmuFoey3Tml6EZBlmB+1xDo+8KFt/8MLcTwiYbBken3Qc
Vfd9WDEXX4HnzJLcx+8fAVOhht9H1QfhRPWPGXPgarYD69LV9UlL150quFxPdmy9hVqY742EuSPe
AJh4cIVqnPYHr2vTA1cswhMwIx7L9YtYtfLA5ph1yUL1aGsE0YosxFjC8U+OGC9VW/y2oBH03VC9
RK1+xQJoowHZfEYB72sk41/Kkd5KSy1ibnV3Se2yuSf1Rs/A24GzZP5JxhsO2/pvckhVDUqjWSPu
vkMtMC51ZW9HU28vN27MIOt/In2+kWTCTPWNNUaFn4+4mJnwM76RDcpezWqa2PrdMRLgbRXcIL8Z
EyHRC+tRRTXYgkIesfncpXlc+zeMjKFS6yFSMa5XnH543f8CFOHdwf+MMt6TmgZT0cr7249iILLX
e0VujWM11IJ4IJiLnIT7rNPn9yFmdlt03T0pHPnsja+QDvZLnsa/orxSfmYZ6JOJ7e0ynXkK/Jr9
DZM6qKTYDZl4qAaW7jnr2gGDfGRDABsYarrG5f/ZshCfUQRAK+bmzuQcbwDj26kvY2rlJnKOBk4k
spQJKJ4G5jG4QACPHeXkrW+rlWn6mCUwjq+dGmaqKOjypNqviyMIPyR/dZB+Ff7/3VRQ0uLxEwdS
yDjbV/C+CkfrmI6KPJRjYz9s+ilQNsNodeMOGGl+HDMoinjOkqCzvJS+hBLZXrPGkAYYaDTTZ6dj
aikz02dpEqtwyhDKyff/aiRD0F/arVE18k24LIXx0kQecDjIN+XGzF3N8qPsnOxSgrDiNBqqzVDa
YmusCExJYOkcJs3vySL7dKNNzi0+Fn3u4f9WrvM8d723bdu/7GUkkmrmfKhNxoQgan2kx5EhjsJL
S9Bv5xZWetTC8EVCHLpvOXuadVsMdlT+qEJ3qUbd+95CxeNDiY4ZJCG0njrS2s1UiNi1qHTGECfR
rSWoXUc/snJEW3ospuNkPJWhhZKaNZ91M2uM4eFySHCam5Yr53ZW3k5NTs+6HExGwmcwapVPI8j2
txHKlFshHNx+qtyIz5h6o21fA8qWDqykURMerCvzoBvRX4VsvMvnguHqbbPPeMGIUhw87Dz72bMv
Sd0nL0V/oaKvf/ZWQf3T2skLQBDn+9yxeAGsX9mvUY9kibqdW3mWz9vW2bVuV55qreTtZItnCxxK
07MXy4nb36QyL4bOrDwhyH0/hu5fQmcmQpz9t4RU+NDZ6seSWMMOCiPSQGiFLxVrPlVs7xeMLD7O
6OG+6rXDBEYPADiTUGZHJD3zBO51RENWxCFW7QGU3FrAaz3rSG6HSqS73Bay3/LWXe4ic2GQyEk2
Ory6VTzvy4aiarYJPcsYxbcs7aPCIHOxvOkjYuHd2ZGLe+aMzCDAMPPKOWOfa86zsFjGl86kSXVz
641jK/2T5MOjVRQu3pDoxGRt3tao+oe5Nto7l5ftJmsZnU3V4Gxvt/065EZmmy+3n3nun0t3qh+M
tkGbNqgLbltOBOz749Lrx9tlJtf4dGvpvI3ZWmaypmXdQXL71bmJ3tkWo8A7eiMPiOMGSdQ+VcZo
8iy73knm46OVm4dmXWvV1OZjN2qEAGx1Skyy4O5yAVkyBLhPi5c5nBdAEVRQOe2fXOEiEI4Ek0UF
AATi4pMBnfXEGwZf1DJQowv2rkhdtY//+RtZHsoDG9WQJZv4IVwlhTkP/2IXkzsC17+RV8WuHSuZ
s9cEJqUkqes7heueaCl/Kew2jMY5uzSRsaqqDnH7rVVFXLonOwG7MBrOoyjTZ/JwPbyZyF3DYhwn
nR1v2UvLGIxgKwKyav1Sz4/x1LFTbsjD6+BhL2rcrH7oI0ayJpdG7091J7akP3/irQQxTWTbl6L5
u2BAOOZ4A7m3IpdOLt7e1qEUnsb0l11VxyUlGsn9GO0l6wGudakoc5hmEEmAlF6HMXa5aadX03zQ
Gla8ray2+7gt7r+RxNLydkOcsWQNEOzaQGct0iCcH5xM66pVaDvxmlagsQZ1xVQlZYdS07za2Zwi
wqGIaEZ64oGBRjGQZb390hwOrxI6jS8Lg/1cDh1y5yUfjSr3eZH/GBhx3mmd/MhsdME65dwvjWe8
geOrVADiqmElit4OEiTru6JHFdYrab9kqX5NYrj+fSmhgBdjcfy3mm+foF0am9hrGur9QsBbh0j9
b7oZlw76j+S6t+4rSfRcy08Gmx4QX6O3KZKIEcu2oQyaCBcmbGPAUd38Bf2TLMkRt8sBBfpD91YX
awuYv5shYDbuJhZoDyObjxrRvbEAkuFkTKIPx/hD11vPmCkDIlNcB6n5PE7eZ23aQVkB+1mqWvOz
SD50dX8xoXsgrPNTWOkhJ8AZVQpenSOLDePE39iGXlkYyEO+LilyS3kUTrrSbyxMtNn4FA/9xtO5
h9OwfabTA0jEKJfIcu9VTAyIpNd4cNqkRwmZA438NB7kMcyImscsDwJfariMGxvBWGlhWYFVGEFk
4DTHTqkJndVfLo8pqz0PZft/WXBq/usuWVOXwtANJpaWYRvGv+6SLdum9vopbZCaq+2IBnU3rx8y
9yHrqMEba66ZKPHBMWo+2M4/P739WtSzjlL38Ka0mNOvSKonETWQB7QyZ82C0MkDSSkevz/UlJzV
SC/yP9bd5P9cwf3wveDze53076qe2wQF718+/Z/7r+ruV/HV3b7qP/7U9zf5j0/5on9+03V79n/5
JPjXRd7/zarup69uyPv/5jf/3/Z4mwYrMPj3fWNv/4893s/1rzL5Kv/HP7/Zuh/79hXfe7ytfwgT
hDqrPUz2e+D+ZV/N+LXu8Qa59g/DYVexbklheYZpsBrl3xd5i384DmIZEZf1P7rD6tB1DTSLvE3n
H7bORhXXkTZDH2nY/z+LvC3T/a+vJ/aTCizWjmVhEzUdV7+93v63Haz1rHcJNrW/SVOqnWHG4T7B
H+WrlURfkkIbo/GZU598bvlqMgFYz/EuIdRQCYxfpPKXu0xaCybypPjd2eHM9BZdZJB0bTfBJ4bG
AZwy3XnDSHzGehYuePJGvyp7wAWY4JsfWtinUiXNK/ok+qsmfgwaJ6YjpmzLVhwGokmOPJbZm64d
y3ewodqugykZ9Y0I2nUXgmXIOlCpZKLbus3VGFh+oRon3/wvqs5ruW0mTKJPhCpkDG5JgjkpWeEG
JUsWMjDI4en3APprt/aGJcm2LJHgYKa/7tPBYCbP6EeaN5lfQBrGu19bYBSK69L7wL3qTyIIjzTL
/jdQUR5T2W8Qt6NjWuaPAEcpUpy9ZxmLAmOsoygatty9k9ynSuAtdeJsMzDWpnjKb4xj0747vpU8
dIkxXQgAkoApAv972V/bGl1lYdRzAwV1W9cuSb2oa04QuqO9auIfZAQTo5n0zaarVblR4LDsQ5D7
O9rYjfXy70VefPuhbEnvgwqTzEfqsOIY3QixVyFpHVrZJFcV6KYXKNFNktAHXcs+kjpiPAFj6x4A
3BbJNpYmvCrHUY6UxSnH5SM5fzroJnYpo258dpECGIeC57SsFdVbxoA4acZrYwiwFY1NzQnHOLOG
Dbgu23vS2HiokAr6Cf9KnE3GDgyP+khdjbEUSqso4fdlfjJGVK4ObdngrmeXgs9luGSWe09jiER1
K7mmTC2o9gpRbjIIPDRxbm1G3zyyH1Jz2OTWDAUUcd/sCm4wni6eYyWzz7rQTe5J1lsfvQPpXM67
jTaQ611+TMNtz+UMp1BUuzhzpne3YcJxx/Jd2CIu6O9lAKRTs4L3mIkXhEidOgEC0curaLi5uP3+
NoIYEYCaGl2qcgbwApQ42HWEAgwYj1N6q6BBw/NeHmSMavL7I5hkoDdlrJjHeGDTP5Zdi8x+yO1i
qwA/DFZUU2xzU9H+DrhilvlNOJiM000Fsr+t7hNrztzPALVofnBApettyjUI3EhbD1E8Hrmc4o3u
Wv6qgPV+t0o4O6H5XdUOfgy6f/syfrEZ2+847hro7ekqjCeEgXwnC/yCakXvwZTkEDscDWBpZ+J+
sEw99BDL+AW1b0sto3NgtMDqa5vU/fL6ssP0uhm/NNFJuq2QvlejkbxjnhR/OJLjrO7gKmRSXH8/
MykTED3YVIVB94bMb4Cs22LuirSXxKpy+jVLOiNrtCAPe2PjOTpzL9Wa1Kce0Qc/ye8n7vzljtTG
BgcOE0z6JkpXe9YK67nVIF6RjwvvS9uFaO2PYVZGRJT+iIHmnG7+zEpE4ingBzEpzb+qSIM/MG84
gM8PrnTu5D6fkK5Vmgxz+8FP2283VkCnSLzkbuRUD6lsSCNslEQx9sbc810gyRP9SjJ4EG68GyYk
hOVvKjRSQLQPqH6YS4o7H4oXs7gRH9M/kf+EgcUZPDHDawhV5GPsJ4AZtuY/RsCRt3Y6GOdek6+8
ROnO9Vt/TnMUf1larLz7m4aFtXFoOdgUNnr0MjdVGuc7jPWSzfhYrJfZKdvpbzvTGo461LA5ZnnS
FdO9RqVWnMZUtQjHWf0rVuorqbW7HWnFZcH/4Pv5GWO6d3q9605FmrgeYW7nZglXeAHjkVYPpLcM
lFTJpPv32Ww6NzrX3B/WzlCFhx4EziLnOn115VmbGIf4QOcCzgQBDWXFoB2rGr+Cn04h+ePKfir8
9G1IEqb2M8JmzIVygZrlTyuVYsZNYNl7onvk4HDHdrOO3U4NnLModvdWqMOzltN4mmVN2QTVMU2a
n2XgWlmC9W5Zvfs8qPcme32zz7J7W4b5c4SfD+jdLYMDBQp3jAh6wIJyu6Jca4Za73U6ehYQ+PKg
277YueordtzWtK8j+fhwbWBgAUxn7FhADgvTLZ7pbgCfuMFROb9tl/GxJOxUJhaG8pmb1bd5i1nL
B5BbB/ZTVskXK2u6oxwIIi8VyctPHzRka+j+oGQpnOvTU6MvD84w4WZWMdUQndnQ3BteGmrNjM4s
bsvFJ3JvKliStaD+m7Tta1Dq8mi6Craanr0tdCUO3kYIfIXMq5sqkOZ79SSSymBlZGlcJUWRfQAG
vNhmYf60DYRq+ytzGGIPeiQ2soaIKCu8iAmgSc8Qg7It5wG8FNQX9UJdtxiA7o0BudMCK/RGESC1
PaRVOhhrQNCjYZ9ouDUM3rwmEdbjIoSRtRkPiha8D/KhULX2asyvK6wKBWiEXe0gH/EM0KPwEJvI
blj+ius4P1iTArbUGHcUexl/hjD61ORUvqlmd8IVRsSQg/oxIUhzSgaDJrgBPzppnPGpD9Vr4o4T
NoV4rL5V/ahCVt+Geqbv6sSyrtkE4Gf0UI/DV0vQR4NvhEyL8GkQ7hjiixQEgdO7hD5wZADRB907
AEvCey++ikhmn//vgwDgHa+uXu1cSyGEAqFbr/xu64ZFBvuNdT6cHzouEXh8zOrHEY059O1dDF/j
XA2xgZ1f7z9D+6MtijkTZ7+5IJhXHSmtRz3mb0ZpHx8IT1Bv5UBqZuMasoFjUAufqXwHtAOIfMTJ
bPjKYYE2agCMVoM9MrwgjaHPMt3yMH8pBnp9UGT14FY50JLAfhNtcZcFCW4j6p7x/XTPFC7cDNd3
r76PYliljjzmanwiTdw8menU3IYMV/oUVdHRCct+DasNRD/D927uONBz85P3lmsf4ePUh0LPNXyp
eGfq0FT3ZttID9fLyASqh4MGSnwTohBd3KgzT70lnwO9CDfLehdWQbEJk2C3rMzavDw3h6luL3GY
5a+KmhCzGPXpwdVHDCWEGEUC2MLVnZeIIihT8atPv839dWeo+nnyp/7s68wIg6Les2mqNsNkTPdI
VT6mDmdtp/j2d0XDnWrgyzfo5b0QX7EvRaPLFZsb+Sq0mPZT3hBWb2jbIR7Ld2p5TpGQtHjPdCNc
wP9KpyPTAoNyp/W+5ul2ab5qBlWyud+ncJEsj9puYqxI7o8KUZFHCYOgN0RyN6Kg20VMvDfD2LNb
LtlwRKQpmWC12gXY9gFZ+uoksfVHFCa1Si0t5kblw1onkLE2ceN++qaBgVLd97VTfw4DqGgmxJQp
gxcx8ZlS3aZ9d3wZjFj40FPThWGiSmCYknUGkFpTZlb6O0CAndfDiYk4c6/4QI3C8UL9BUSB4mQt
X6UHYLmdOK2eEbSbbC9rcS9reYxRGg/euXREf+bCD1nhAd8PWd5dhroqqGCvcToUPIWlGN7hLM53
BMqGjgz8z8utQumWtvPK3vm6ws6pbZh2xZTT1J2ew6kp9UOKZXY9gwX3GSPcXe66w31wS+e3J2hB
0zn4IVZdPxduZ5q1H13RXhqQoNuinuIHhzvCJh3a4qVtuGWUQdWeGsaN6wYNBTIrOIJ507w8jE0C
vW2smi24L4+2QRRwTJrcDFwVxFxuXl3LkNtGEyw8RdCQTe6B33M3+J4/GNq4fsMR/FSZxh8/jG0i
1thsjDguwCCgLzoQodh0UFHecNBKtCb+nurmJwll82xzb1uZIe5NCBr2RegS2el/P5pf2H4S4Wn5
+v/9DRhOZiUEY3atfQxNXHVFPkhaeyAxg9TwChZLhnFU8iYadnrDUFtEazxUut7lmHh50pwcnGMh
Q8kpaZQFWwaQjxpKS1BHFEKHBA+WXVfZBcUH+4xVopTjFyRAQuQZdaHW5OK/iatZFMTmMZ9C4yH/
0SZ8BpvQYKfg1O62jKfumbNM96yr404FKAJhFBO8rSvnhTKYi1h4fS6SNet+HzXheXnAnhyeydP8
9+nv1xpb7qMke8PUhSuCS/HYK9XBsSkYmOZzZGTaONS15Ewhd7AmztRsl0HO8iCCGMoXvUthWmbr
30HOrIgue5EoC4yNEnMT27AArkdzCLBU+saFigjjUk6FeVk+DXmD0Sxfr1Td1XeuNNmfhLjWIt/9
ysPIOdj8r9uoCj8KjVNuJZt5E5REu5Rp8SvZ6mMZlNpfhHTsc73/KRMSe50rao+YpuO1ft7BEY+n
GzEVxOUrTGntWWHK8Iir/JfXuHzmJICK6tDZFRKbvdW2zb0FV3GuMHZUY22XHvgJb8RfX6UdJHxm
CvG6q9Dph+IhoY1g7wuL2kYYo9dksLzfndf8GuZV8/ulRU3IMh/Om53YoOVSbWPANn0MguyjG5oP
XjhIZk1UPfmG2zAg1pu1CQbjadLs6klAowBFyxEmiYpHVZU4QWoIOYObuGth8mM0DiaX2tGepdNq
HAmIyA1de+4glK7soa93Zapkj2EMzmBkC0or0zzYTJPxRprF3vaBoexaRzmlhMW26kCaOTOMg6/o
9lPnZtysraQI7vRjpoQIggBk+NRVV7JHa7XRrS+fmM+KcrPmJc9z1naiQ647vmEy25FUQxeJQK0K
P/9TTPCgW22uKKSrAU5FJ0Mcfln+ZirF1YQFlxsGVVT5iNd8NkQYaWSsqJqEODNr0GFJOiBogbzR
oQh/jSJBYPskX4Mg3eEXoaGV+curaGfgbx/f4q4Rx2rws1U+MXStabHfBgOOdyPuOQXVodscyx5a
d2uUNG0wQrYZ02iJ0t2UOGMxtOUmI54gqXGwu09bB6M/tXjSgF8CC6DHQKb5WmhPQime6kB7IYuA
RYRt9Mr6cYJhw3jzFS7RUxbjwbX8vxBaPQNrDL638gy0llF6xnHfrB/JOVk1zjTddE5xKCSxDkCn
YfVYhzFGM9JPnfRiJaGeYDJWooMvAHMnlOWxblTw2jHyEjmTyMCqnE3iI0YzdmPxgj7+KCpVIY6G
e9Gvnosu0k+KP1Hvk+K77VuGG+Vcq4aLSqgj4XnG7pyh452iDdyLeWZOoDY80i3+e2pzU8mnH04S
5OHdJlxX2vjXz8BTEI4AdRS5zmXqOc02sKIQ/bAcB110ScsvLcqyi0ocajQZIhNnPdvqpFJ9eW5D
ldpHeXV1pmy5YIg0WkRjtQkHe2KYABH0B2NwrpGtGyw5PgOsdptnyFE5ETPFGCizlSQyaHGA0WlH
uGWb8gplhNEuXI09Vvl0H7XSRhLXHpFVuDp8+5WcMWd+rW5oTOiVp9pMPiJCrwh7059ARKwqOUl6
RwnIPINvJixZZr56cwOp3TpF/aytrD+40mY03gUQl/Buq0XcXkSg7JKS8kIc0meXG8oZp8hxKOlL
7XkDypwq2CxRVyHimGd+wasU27iO+GG521F1eDXs5xo42qnVda9w1PxlsIHBtu4DqAf3uy5u6aSs
nJZxTQ7vYgXpazorurU2SacMmBoOaY6QUhHAiCGsUK4xPKQxRrO4GTYcWtVVDawRqPqj0EJ8BR02
wlYOB9PidMkmENSS6I+dOzflFC6kkZSQUtSJhzSi2EmAX92PGaOyaHosKMVcZf4cYqgOFiNVYoMp
FtpBf3UxiT0ngt4ZRkABQwgCZVUIYrMcKbZooERE8hiUdnGcaID3XEDl/CZauEe7Yhti5A8Qy384
Y/zE8RAx5oU0qkvaCsTMsPNZgzRsXa5SylMYgECJGd7AwDSYjq4MDUaJW0pOImNxpd3g2EnqK6n6
3VM/tGM7HD0wEqhzKKEqCZRVjfSwDpFA8EIZgkNnb+4qzAjrZi7bGbWziv34VGZyIk/IMzK1BJ4L
LCmp0+8rHcpG0g4g41xAr2M8FofOr3aqcH6MAOUwijUgT5oKH2UI36RofvQXfyruVGcWj2IkS2tl
u7gX8apIkDtihD7H+ANFP/DmOpc1S/mRVJEHPSj3agepT1eNfa2Zp7RvTi5FHqlKMNzw2eWzLqAn
MzUbYAnQfVQ/5Xr0UYRhenBrJ0d5yrXXqsJkUydHPSh0wAbypgbq3XH0b1XSKlxSDToSmjES5qx5
nj12UYSBTinz4xQQ2s4UxsWIbkjIDlKWkXVHx+mvAZSAxCD4qLhiZ9h6f3QD6OJxyzZIdF/courV
0Os3esefRB9ppzyWnkkgfp87HxEdd3ueE239CIroiJlT+cj6mueXfNUQ4gDSaxW1YrSdIxGDNxT7
dAMCGHSNU54gz2lE1bfMlogbmKXJprJI+ObHetKvRTW9Ua764ifRz/wc0DiVvI76+FOqgFjKEGju
mDa3YFR+jEzEl9wgPCARti4dZigCdwIdRIlApIIrca+Mv6tzQtMNYmd6QI3F24gLuHZNHe9ez029
EcGjeSfybG2jCD6ObCCUuaN1EwkQcNzoys7EPI0LEKrpDKpZD9NN0FR0HML6qZJzzMv9E2r6FRDq
7GGHMaQ5z0mbfceduYKuUNPCy2VQ1VqFq4j8As7QHeKAg7DHpUmKiu1ioWJz1l/DiY6hBgOsk7un
gMH0qoqzn6k1xboqUKWbEmQMRae91ybthLbW4Y4YhY8OnSrHopd7SqxaL+nHn8JmvmnmkTc6+Z3y
1mtMYH43DD0WvshT2bgys9c9kDowBUu4Q32pCk/35YdRmTUn1ewxjXGv6lB8WFY4nfaCto+iHN/G
rFuFpgGny2XEOmBBg7BY3bOU0M6Um+eut2+tikNMsw565XCfbDWilXWFD6w0h5VSJd/o9cRrYyOB
JSHmUiFb3qO8u7LX/ZtN3UyBp7nHvSXzXoqRLySHugPRaQFUmODTb0mWkKFwSCKrKXp35a5o5jPP
Y5TMsogDrYhQh9uWCkG1536SqWek+gvf7jVP8wr3DH68ZBg0T6oqZePSRvNn57zWG7ymI7i2TeTk
f1lSPssR0mhgFBsKIdu1woKybkT3bzLLf73DxU67AaGMGCJKCLio1ouPcnLPPoc23XGTGx0edHzC
SsP4XmL/DZqHKWXUkMHSQnT5YMqGuzsy/wUD3rcw0jBs29Y9EKDyx0h/t7mJoe2A9VQCAVYuE694
tYxdKV9KWVh/VNn8M9DGtviydwa8z1shc3PLc/avnFBxCv9N7TX3wJvkxdbKgoZk2l3wodZrFFmx
9plvJXbmH8si2xqtNFkmKOaxcguAaVeTDISjCAwOUjfQe0dLaO3QrW9Rzq5T/Z9taV+M+hEgkHI8
Uhkvvm0cm2oS0BN9UsV19x4Wkl1uQNWG3lcUQDfPZTncXPyI29JPx83YJh8sTd/CCaCF2MljXQyV
NxHDLyMImM6wrUY8pFrUTi910OywRTz0+DvPKZGtDQGkAp871LpsHcbaqmh6ou6ClltL4BjjnoGC
2crooMypSrfoHqPwH9AUTg4gjqmB8KIqA2In3rvZPg50tpiXZdwxkow7VFoSr3Z4mCpFPeTc+rum
S0Hm6Ddok+5BRPpWVGELWNel8zdvoI7Jsd/yU/l0QBHlVuwa6x9O+ZBKvchXk5feuGPwao+5tPJ9
qNUM0GJwJuEQrx1SFKNtmB+mnQ2rKDC+iChR8puoWAC2fg+u06xj38uYKRLGo4a6zcoPm40n9t8+
3jgRv7K01H5liVrZymHAMK5BqG2LQ0RWl8MJorepAknM8tvIsGqddTNPzy1ajzkvehFmr/kEYRVl
uKp9gTul/Zc4FN8WtNx6XWudw5Ebr03IYB0lEt9beR6y9EBEg2abLrjQmvDXiBEw06DJHmAbHUOr
wqGgj7yPsm5v18gyTE/kBaCsyXuvf5+mJiVCSvgsMMcCunbwSVslSwl9bb5Wp+dOM1aqlYYsoRkg
vspBwYMSccRHBaKlct+Hwu9uvJpntyrXLushEzNrJ6asBFcNBLkuMlLwiXsYoUys/eIOJDfddmpx
M6yhpGtI3eBsBV0n3HGdtsU2yONvEdflPRrkViajQCqoKu6o1ESP1hjSdRPQ4y6+9EAld50jsdEK
xbgN3sugNA9KKNAyM7tYxzUmDh8wJP/OGla6pfAHDh5G2SNCNP34Nu+VshobqdI3kmNiec9J3ZyA
2zSrSQd9rVra2ua1pAbb9VwdUU6KccM+1TwADCZ3DIUzIFVrTxX4e+rfRtjuWWRcVZMRljJYE7uD
TuXNFb8bE2n3pOEdyxExMwJ3JThT0pmnVkdTJwMwZvFRD4lei9k3ZFXQmSZdjXdURTIhtF8r1fhJ
42CdVOa9SwtIO358DSOFGTr6hCTa3HSkPm2rfIp9topqOh20Sr4qbJBIHuB8O9ganQIjuEC97lgL
RRhiu62/4VzVXpT50VGtTI8GyfHMHBnRZvB17N7dcO51hbbA+cY4WQb3XB7w2MKcc4M9OZriUCjZ
6/JlzO7mIZk6sA+ucTeAOG1BOnMGgSF7X75WiJ0twZKuQsJunqJS8Ba5ALrVEYbVXLHOrJ/9yhRy
buUzqYYJJGdw6EqdFpflYUradxVA+04NdLkrRMkFDGvvMbPN+miXOVnx+VMHrNPdYMRVRP19on72
1Z5ALKNfoGBBwmfX5XTUj4X2ioo6Bup5xPQ5m1PBSXskluBsMtmh0ymsOAQR+WtFn51IrDNoDenn
OwEKhz0pgdFOuQ/FUEs5fs0Od2nFGp+KbRsDdCCdCZSyIfU/TQUOp3mYXRWdDxQh8H6/ndvgKkjA
HRNMGrpXArINcI91B4YYX4PAMJoQvHYVgxxwL4KLFkDAAP3Ibdr/l80TaHqh8rtpTh8Q6xwgAMD/
mP9Z28WgjNytcOgxeszWGRxaM3jP++gxydzuBCSTfqE5EIa8+WADcKHAiNyXmKitahy63S9mF493
wk/vcva4uqA+HnX/32zPsBswm3K2FgcE9mJb23JP92l6kOV7NY4HC4/ZLgiXwU9L5zczqf0w6sGd
TbUXajKiZEVxTwCpVp3kvLY8hK04BUXw6xoMdDs4qoYDdHts3gI1yP72JjCVVDdfoJB6chD+7OFY
RUNuHn5lU9zI3K7qwGPz7Fzi+UEoXXoqA7kvB+mQIVUZ8eJceVJmr0Yf+ftOaavzOE/AQDGQWJzL
4fuo3CxX4fIt9DRQt1rHGSjggrz2RdDy6olh3WPK9iyXcLrlW9ZJFbPXcqT3au2zZ/G3ultqx2JO
dS8Pv71sqFfppi5J0O/wjSDp6JV9HgwcEbDqAIRoWBlQXRigF0mc75eSIpLsPrkR3eY0KVn5Zm/B
OEJwV+z226BqeSuQJ5qcnr90znaRFTGv0bCj2oNFPLQGjhL1CCjbke5m+Y7Lg4LiuZF+xUarhLPE
0JA6HFfJqILOCXyM8JZ162I2dK3SYwDLXIp0EwqteooJ9a1/v3tDsxGxcm1bJL72BP8VbUB1Jmpp
JdeRLQluLj+vq/pAWhZ1KTWhhC7Puzo/7zUJPWNah7RJFGrN3nz2hUzojrajDsfcwUTCQYdbV+pv
+5FAgqxJK5hOPkvTCb+3TjNIaO2jceyfQJAdpduXN98FSQlQytw2Y06WsO4yal/6/suNmXKPqs27
NajdkzmgCbei7I5llX4FbSX31hzHwkaPXFyO9ja36uqh9YO9j4nyQpeoga9/fmJTPK7rkHP/Sar2
2/JuSBqKMBum6euloM8gOfBb1SfDYdy2xH5XCg7rS0Kqa/5fTE7UF9z/9MIm59mJd+ZQg9u7qx5/
V8tGVelbwgAuZxv38hDoBMkLLT4p48QfJglblYAipqENoJ4Cp7r8fhQHJK2c1Fteg+VyWV6IAs/E
mgoqaFZqwjmuRJjD1c/laKNMuZ0gw5zPMYRZqW0sa+J+rDX6rQqzH7uU5lXMD13JJsoWMRgeYTwo
ltvvMztpT0zHULd141X0ZrMajNa8ZLX5T1etYceEINq3IIgZ6CXQAFyiKaaBsDRFtrJbOsVgrJ8F
ad6nrp67KuPCxvdAPD0FBFLjnPntTUTNQ1E/xhxf2rS2b2mDENgw0eE5UjdhA4dZg8u5zSE2slLl
n7kjas6SFRsptF7aMMZki7WtOApFIZY+C7dsR89Nz4xmWXY50CXH3z8Q1fAvUcJsZ2VBs1lyfiO0
IkKj5r3mRgPy5KHrJooMhokklA+hhpRce5aabaxw26h7Lct10Mku0ouTQYzruHwldjeay6LwsGQp
23n8H+Vw5WuLkqSmljvFjMQLtotH7BHZl5wK73eRAxL31msmxzBDBfi5zE9+bya1WQZHjT65dWfq
JreaFi8s3cIEE4BGx/5TWPvNvtfoO8RrWlBKzgm7wfzOZmtWnhcD/mBJEgqmHT4Uh9JW24syklh1
y2i8LT60xQslu8HcQCeAb4NbzA4Z5iwmAumohDoTlmemkf8CY1Bef9/yYqC4MI6/+6AYP1Q7Z+7m
c0z5nfK4OvStxdX0m5Q0jHsSdrB29EOcJsqrvsyC7DD/Vhy5tRw1fVwa6ubPgp6tedxZWG/mnJ9P
+2xoQw3XVHjAdTNcLJvWljTPxQlz4qYzO/2lt53bcrfExvJbkSqzeNiBHmEqM6vpyx2znz+iMkVd
J4rerIBYkwEaDP0DkpE3CfJBy4agN9jpLUvE8obRelxHQinbVaqGJht87i7LA2CbbNO13DbsqCNg
UqpyN2mh9jLo2WOQyO4LHMljMKDE6RPkS3ocWq2BF9PAdFq+/+RmCmfOkBBl3Sc73yyInMx7snFG
gDWJTSRd7/+aVJ+U1LivyR5bh7Yyqz+9Qx4qYVg4a/t6Fd/tOc5ukCOe/Ep7Qr78/ZUpdOj3ejt+
/q5lmjUeuFmSVV+WgrRt9i35gdj0ZwSyTN+LiO7Gse2/ODZvDbMdXhZX0eA1Qh5p+cm+oKbNN1xE
I16RbjywlLmHvrZJ+Bb+jxakzR/LUeR7ljF0tqoR62HHKUC4FPiRVwIVrFh4OBuFDbxbQ3uEgj0e
NYPD8YCD+Tky+l3DwdmDHwTn3Tm3TU6AP62eFF3DrjaqPF1Rx9oLYSvc9dMl5qYUK+HWaYzqiBOf
I/fAkY3FnwXY6p8ISpbbJe4eDViJQB8ftMwQ6zY03GNj9uBcExwxZTApXmBYuCjpsbglPVGyIvOn
rShVdVeDSWygBP5m/3qQbFageENE/qsjNcsNRMRyL7rEeaqM+G+tVCU1DjRlD7Dm+7luzerlZxLZ
xtnQuidKjJgRz2GNZAQLjR2w2mZK81Y2ab8nRCeZTL1lPaEuek6SfT5/CiXnaUR9uSw/Q2Lbb8lo
U1wn7Pdl0G1qQl4MSrbOXRF9FqY5vqltDqQo9j+XSZ3NHn3TScEpAh3p3le9g+EHkSEqnfKaC+AQ
zCqYNwSadSUMPM85BZr5SnNwQliF9Z+HjogXZMJC3yvZ+HeJWrVcSQfD6FknCW0CcgGj3qjudrLs
nten/WsrwbRXYO0fyNYITxqAgSUQlXDjB2PhLVuCSKQAeMm9kmYLa4whkp4o9/q7WIbDvevTZxQJ
VLR5l1rkU830nuGe6CkW7WfggP+Xn1o7jnXY3RbHYxybuJyY9OxiFKuLGwOAwxM7eApYkZtdmF8a
yscrmol5qHqhcO93j61iG4dIV//AS3jUSP19K1nwIn07/ZPlebt1RJquVM1Jz4bu7tU4l//tgky9
qe7q+ApeLnqzmBNpsydQB2296kedNjhzFsB6c7uMvVlN3I3jZJLMq6Zgpkivv/SGeZWK5ueRb3+k
Bc/faEV6t6nfOZqNz5ofjS/hlE2fC8m/VVRzNWJy2CI+5o92SyZqUuW7JlNIomzsRY8ar1W58QKX
j5k5bDUYgdGT6dPMh+U/2KFFTqdY2PSPOY68V/37ctTA/Nzec91U7yKYslU4x0HBxdEWqahf/WK1
c7Ni14yBuFBx6lxAIDuX0mEjCZ2aWqO2BZbjtKnXDre84iwMgICzQIl02GazL5JKlVUttBtVd2tn
9H/oSMDVoAj9DnwCRwKsmapomIxgvfFVwkihE/6pyeDsOV6jCbvtgzGPqxxm9HWltHgvu3+M2RW1
zGmBlxxFfEv1lPJgBE56t4JHW3MRZpntQOe+a3Y7PQ3p1pqbMwxqzQtHcW51ytKKiWbbI9h5WU3H
UYD8EkcAW+oxYSrDKLM3LQ7ZTMuxeqYRiMIy2tBY+onFYVgNLnSKLAX+zkgUTBZN6y7nr8Po9jp6
VnLJI3Vl2cMb+w8VkIp74UozdoHTwPoDykPHKfihwS72ABHLoxve0yhW14OY8bwUHDSBTSGOqZOZ
qH7KonV3auyfA2gDCk47yoLwFTE5+GtPyq7ryNnFdYdGG4r3lu3rAZzISYecm+MXha2fyH1udF4Y
OCiSFEmsG9lCbbPxeTA420R+9FSm4ZHd82109GOHF1GdogFB77OmreSIdXqngT7f+WqKIRnleaUl
2Tlla4b575/plwKH/GSvS1cCzvL43f4JTQeUrWn3xh2vTs/Z3zIV+iAiF3A+XjmzvNRPpq4PB16r
99LS/JXZVfGBJOmh7SzlcUYi4c9+zaxYOVtS27t5E9ywPgOKmNbMdA6O335mA1J7Z2vEDcq+OlS4
7ZG6xbxMo4LI6V+QVuNa1YnVIVftmb1Um6pEu5ZhtB0TVTukDizIzHgiODabwPK0JhtOw2pFTfE+
prVh5cfoD52WXIu+pylhnulLrFu9oW5xe7IrIKawHRzF9PARpcC2AE5QfRtYvAvGXt8QcYUwgcGk
Q685de3wOZXqOippW0AfIGPH1b1SxXiqKs30YsELHEtkP9ZR1EYczTHP+4wmp6jKkPduqlJeGsIQ
6nzRTjxFIexDPS4pfHef7Nykwa9VPE5FeJbC6aOhyGvoYRNrWJF0xaZiRO4Hp7yP6g4dayRnLhsG
jUGKF9NlinHlzBHuqa+iVcp86Qk/rLOa/6sQFU5liA6gOOzLmwSzgNzTfmBaIVlPKIGkk7VRFVsc
aDU69msSXlB4ZMQEzcweOKbDRNexCyb56IUuknSfbhNCzNjA8L5PkfUnGuVn5M9uBcasTV1/p4F9
ZlDh4zynT0xt4DZEaXZ34RoOcfCWILutscn/4Ih+aHIGh0FAXpjB7Z1bPGtPHv8trfLtNHX2e8yf
hAIKJhkz19PzaDy19QPdB01tj3tJVVRsWLuxs3ER+8yN+valm9QSoGj+P9ydR5bcyLZlp/LW7+Mt
ACYAdF2L8NCCjA5WUEFrjfHUTGpiteGRv4qZryqzXx1PeiQZZMABs2v3nrPPzppZ77yKALQaCwZx
EernQMWEISZ9VI4K9oNjV2tSpt5aJV+6uOIpW7aNJFtQ0Lo6oDJdpxVnt47UtEp08C9ngexZ6Q83
rja0d5i2WMPKEg1o9YFU+r74GOp5DwmBRmPlWisQU5IUz2nLE5AcfGva8PmXOO7oBNPEAPq0DwLs
prm1b+vaOE2F+jnP884umCuz6MwhJAE5T9AaVSS2BeoERuTps0dvcIuL9hXiYQEkpD87KoXUachX
CVsL4R60xC43eR6ks0c4dpu0gBwM5Y+EwyGkr021ub5Djn1XVUzY7aJBJ5VIBpg2PXfVHSg1jvnU
fJgms7589immBb4WkE7ieW6eNbmYxJuAnGIMvChrARbM+jhqnJt1uk6+DUF7IaoTxBg4NW/AdNub
+emhTefonjH2Uxn61FRVeEM5U8Nf9r+ZQGpjy6vX00C6MLIGHOItzcnalTci5wTtymzcDtp+XZLj
unkkME6TW6hAewfhndEk74ymudmzodrUxrjzsvQd4StLZxNWqxgWUTTXgLZs717W1s+yDhKwP9E9
9zfAgbL4EgIKEEi1Tq7DWCHndPcVp+S6irJf3DvTuq3pM8a4Z1TXjZs5T088r/cFGNrdXN0VadNj
LxYj0HJixxT5aEYJttU1GEExyuKL8mauAX+yH+ij2xk3EmrqikiOfu2OAXQKenlTsaAT7OwrPxa5
jbDt14WXP02+WSCCU+tmACWXxSSR0bwn6yd/RaLpQLPhsbTjYKcrY97kcets8/Dc832aDgEnSD7R
J49jiXFc2DRyGjvflT4gCyQ/eBp8plvtbYx6dgVZQ4DNI42uEupQZgaA27DX8Ft87JxhuRyKAe7w
IL2gRIAXVASPKfsSe6Q5bwqWCG3n66JqBjpes7F2aKo7IwIJj3YdIrBuTdJYmTfGJvMQ8DHIfCCk
8WPszQ8BZoRcnxtgDcS/Ijk+Op5xak3AeF67NUjZWVUWQwijQe5KahcptlkLV7yIUMZNX5kMElZW
ZfumZxd2o105Vv25dgempL/IYcITZTH6j3sXJbpL8PKYnDhkNuskmn84ZZDcNUXNVopr2Jqi6tx6
EQ46/7YAOJmoKmGg7t6a9qE1SWMYSE2Z5LAFeZihBbOfmt4heGFGAMWxMhboSPLAJWxwCb8dkI+L
mkmHW3DeERA5HRfdSDlTCsn7GVrdtiUOmClOyP3SYmnwDWNFrSq4TbpFlwVkAI1os3M6ujTWfZjk
LTYfEwJTfczlmB+bof8uAZvvpdzKzN4BAvmZuHa0sGUJXu/FrcMlyt1+NQMMgPuEwDaP8mFdt/GR
Y4BB8WRDSHucQuvZN4e3NsMdaPIEbyR6hVU78DuIe3Jl/JyLZjhmJDQlnf3EvMfaNA31IDq0lR46
5EDwtsGzfsEM9yOrwxaeNFANcgrAlaEfRA44rRsfusr8lloFJ+RF65UJZjqW4+6zzj+1hK7sjGim
rBfc6ETp9tmpRZfRdiE0sTjnYfRo9gT1HG1s2/ooVPZa52jWJ0RedeztXQUDJOsQI3tQW80CEiwi
6kZMR7TN4Y6scD2qA58zApLSv0ErDJM0sO7nxmWOFQH4hjT4w8ekhQL0JdGCRbq5KQDVrUVBwGaL
smilK4s4jUXfnb82PnqzOHkLannnApjf0EU/aKFejIl2E6649x78aUMsBxbnByckqLtU5brrwk2f
ksUHsqhnH+af4QJfG10jOhCWtgWKg2Sb8imMzQ8W9pou0IsnPMwB4/CoC86B3DUEnBJRTbnGCc2C
wfTIGCWZjAdr9Bkn+w+OA8OAcCOrarMtgDMmPuNLo5vg3tUC/PyhHVVIommwToXtrs3IRdfD1H83
AdGPm+JHZ98MpCDQd+V/RxU4kLxPyW2fjQtmOJcViWBrGxi1CTW3se1dBpp5W8Xjh2MXDAddzZ8i
2VUXyZ03fU2xhBOG06B4N6N1hixw70TVO6sdU1FjSE91Yr4zueg2RW3B/gb/4MNH3BWk/BFj95Jh
hHVV396kHSsanV0JDYW/gxggf+1m+iHtvZuRGbVtyq/CLF3yTmbmV4SaKCT3LEokh9Veo1cRNviy
aC6+iz5DG8OHnYVnWtIWYGDXXYSgW4Gf5Yih8U4ExnRKpv5hMJmuoq+mFKW9sfKXpSiTRrWtmMKb
1X2ZgmdSCVkHQ9QzuiDEB9aLTagoZ8fJcsx1YUiyXogQrpn4sinNYZxsRqf4Ybh83nmqml0S0HRO
Gn3K+g5Mu0xGwD1EOIuy+JDky3PZmCQGpXgczfC770tiMZN2PkRAhmj9HEuJpG5WEZ8pdtsFesJs
ri/ePavqsKgkam1WaiHK47mVuAxlBmDOBm8ZSdj9ctFFz8ZtzpHmMFWoP+23sRy5tQeSSQEncCQT
0ybNSHWKIp+5qXcI/R4ASvVGrrq1dXpn1wWSmnrp8TC5uxeTe5ZW5yF/EXdgPeKd7idEqM6v0esr
1EOsVvNAOHyIs2sVk2vZE8sAp6Ki1vLAPNkqHg7eQ1NhtS/4k0UseECyVZeOUBUFqiY7iMDrM+4M
QN4eJQc2j3iAs7G8DNRJLZUqqarRD8K9GFdaY71pTH1GLgKYxptYszNk9shmkAPGw16jXFiHmY+q
yIXjw1CjnZZEJFY+srdItEXwEUGoL7yUQqTbpLTnEA0dOa/BK2Bk3HQShOt8Gky3Pnp2x5LI7gAX
/CbMh++WFy+Lziluc2uVzUzKsUfeuJj8NGcBMP82wR2Ao4VjbP1KBvgavV/j6G2HkScVGCB4cvFi
CrjHRMc9q6l49hu5p8V4SBs8lGTLzHlwrDqAuIOKEavMw85g+i9QQkSDfxdo8s7q4H3mxNyV2aUK
+Q0RzKJBVCiX/C9sBEBeSmI8Q6M8WQUgZO339xOwA7A1cDixPWy5n/e0rtJNYbv6UL92nHFckoIY
Dfn+Js17xKvIkre5b7Ea0edk7EuqSwOBO+4Y9tvzpFei9Lf2IqD3c9KrQuPJsfART2MYb0fj3uCM
uQRumCfdUlm3DcHUtuJm1xb1rPNhcTxbYUrX5647uQJOfx7rL7Vn0XqssGajUmA6sxIQqHeTwArP
ySHYxjkrYRClx0wznbDdFgpf++JkztLfG+pdL/ovftl+cSKiELClkGTU+0yXPnpbdyjDGJg562pi
LhhPNit4j+u7pDe5y/sOQYhULghGtNR2w8Df/WVTOJCYJbPzshafxyykxCyfwuVw3mJEr+xgvrfE
mAKUNA721JnnDhHr50s52mcER8gqMtsmH/LDb/B2cno853og/BYj/RacLXEjs77H6/EtENpdp0F9
Vw/kqRB/qrchO0ACyq6v6dtZ7iPxjRfareFRtUGysVKJQ9eFSDRB/bxQ02xz0tnZJfs+8QjbpIgp
QBOtnNDfkfOcrYyQBmM69pSftUuJ0KDpqpuGbmfz3UvQClS091aN3R8Y/3zvl1q6Nsovvlca58gp
MKoSQMQqJda2ylvmNcD8K3qezDvXVtN0tKeIqm4JPqPTOV96l1Gu4FSqiuY18okP8sRTPMkHAqRf
HHLcVxmkBCex1W6expd+iTvuW3PaSJU1gEfStdXqDvdF+FPkUUbmK8pR1AoPjKrAMRYefVJHXBi8
kOoxzPwVeffc+ME2JdbtLvfGb0mfOnu3ABFbVP135qKkpOS7rovMrbQUPQQLsiK4hmOAYwlgylwd
w+gHKYFEJEQmAKLCgUV/SNgZtkWDrkYYSXIJYQBOtDZIxX6IoCZtTElSl66fm7Zy7zwxsgtxogGK
t8XZ+Qj+jDRNbwdWfZ1MLT1CnjNaAojGWxsSpR9wb/JUYPuPUBpESB4tyXm5fE7GmnlrSv5Ky7zQ
c0aw7XoM7lJUlJRwNSbcJP3Z2XOzL+J4hvrU73Qrb7wyeqrLkTDC0noGyZm3w4MR3zIsryhUq0cv
SV/i5r7ETHlfdnym3CVbw8qTL8qgtSQdqmsY+qE3RQSQBzWiwLQCacXawtZNvqsqRnKChzdjauad
ylI+A2xPTHhmhOq52EahIs930r9U+NRGF9PIfkpbbRClVvgoXEVfr36Zg9RcnlK24JhADorBHdU2
UbGN+wVLNjsK0lCoubvOGupTbMK2Jqdnaq0OpVH+IWaib0km7y6lXewbxD6rgAj7wJ+7B84pUaVn
NAV8G9ILBlJ+819zioM7jtwbuy++gL5AgBoYqAT5zTPNUK+TB68tcM0NgfVacnDd+VAj160sjnXm
vxti5gFN6F2SiJn7Tz1Zm6cBKt4KcpmapsMYhnqtK9ZLr3v0fRKZakWKpkVm6I4dAXfSz0iTXGph
xDb4NwH1sLedRO7V47UfwpE0l2N6mkp9H5XpqyNUdUi8/D3twhmaDn7PJIi6LSAkFqz+bHacHmjP
f4tCOGk1ZAK432DtGMVNWYXTlfVuW4C3QjKS/JiJBFznA85du+N5YCJaP+IDJYYiiqGRAZnKihH/
nTn+0pFhXRJX9juDCHrGNAWZSSFHOKLHvI1KZutgJd7HyGyO0oSOqgk9Np0irL52bd6lJ7/onYd+
BHGQogKKOzqQ3fjTKK1TOHC6Mo2m2wTO12jsvjfifeEs9nCQxow2P5vofii9r61XYq54GSx3Oo0t
vvPMuxvZGOE2SoQLrzHZxbq1DiPDN4v9y5mn2zkXHykUk3auyAllyOUKsc9GPHbF6N2Dp7kwCl1p
JL+dl3BUnukOTBmqRFL+ahpCiCGhnz9ZpA/coz1cGr5IPcpcbKLIVOdlOs0QO7wrbffsK/mL+7F6
DouWCGTilzZkoVwYqxbesAkd9VGr5JVs0XqYxy15woTIxOk25V+DqaHLD+VC4Sw15Lamondo1pwp
ubSvHN4srNb1qqrQAcsGYRwxVxjCR3nf2niFbCFOOs/nYzcCxlfY/dwSUEPPN3L2VWc+z2P6yBoM
xQpS184TAQGF/fSLxOs7m/S1fc0I3LBZa8MlsWZoDL2NiWhjEQ9uOokWOPOXDX3u9z1q/Ipa1uqK
hdvYop0LwpPsjRsOv3tb2wtR1jgU1azWZRRAOFROuw8nfhyKWnK+qWFSz9xm9rhtfNt5wQvgI6Lc
hD5O647/4fPULmLQWxv33C64Dw3PO9olMQ1TWsS7qp6P8di4+FhWtJq+NQ2nYJd51qr2BVFmBXtL
5nBT9Pauktj9agDZanLX5D4Rakc4yMEM4gkI2URWUORPtGv4OI0qfUOyuef4YpBKjq5VQmldBcZQ
MEoKNyR0y5Un2r1p0GM0pvIhyr1LGlJLdOmLOfFz9/NTFfd7Oe8MbHRrkY0v9gT6C0M6Vn5oNENI
R6HX3ImIdzHkdG+o+BflcvUeMfrA++nIo9LVU2U8w2b4Ykj/FTQEThDFOlgkT2lVWSypAT0TWKNM
3iN4ALMmeaR6IPfuI4cODVHGvbUFmU15PKebnLCENc42zOwV+bVOJfZAzD96rpXhECDCECzM/a1V
hbdum6PQ9ed351gO7l2Z1gNuKR5mtwhoamm5H0TarA3bhXsJca2ikII73390QTuz9w5YakRRrAcR
vgTJ9D4gMuYe5SstR7HGcH+1P+uMs/0ovC/MQb/iks4EtX8+63c0wluX1JhVzW57yJNbgzgyHNIc
E6Lqh/agvqiifMZM+8o0iNYFLVtuynHNYWbvN5Pk3ObyyZXIJa72UFC1N3nsyePVMco2ZNAN68bw
kMTOa0OrgDagHyeHJcDHap3mHJDldPpEEhnswVkRJtsMtzDODAC21fWFEJu1h63twJbA6XyYNKEa
nfFK+/zCKh8/IIvjZIBiHC2JiV2YPIArZUGEnjpN+BAMTo1PSsVsF2NyK5RQbBqDCWaUfHhA0wnt
N8qLJYX72PYVKQeLXuP6VjIQoi+SGE9BrFYdmXfkwRtEyBTmeG4ySdqFsgPWbG6lGr33kYkkjx6q
8kyU8r2YRbch5hSSYjkE+9jHljfbzePcspbrvKSF5Pr2RuEIp/PioLf0ZbwMmXZ53U0PYxN9Q1YX
3XdxW5OdS0L66JtM7F1gnvV0ckE63H2OjmUZ3/rUUOdIsK3E8zC9d3Z724gc3r9nPYYSt8myblXX
YXWr+BtJF0HLU084G5fxcxD1r2CZkHnP4Z0IsamwHpHf2ZnwYIJqFeVq16Djq9J+ei9kSapKFDOH
j4gbI++VtyL5RW8ve77WpiTZ2UCsQpejhOoP5pTHG53NEkEgbSOdfScwOMmIRg59L79UpG8el4vE
3V0fr4Ck8GTFWbKaFnv5AtJl/8Ntf0XqFvONMzY0e7PoK47V4cTICcFwMt/5rj+9g5RtN3r4pXSm
bhQq1GPYjdkRHLdzcRyJ07GhU2VXaFpnN2ZNgqsON/A6CaaeNTdaMAyyQi+6qxYDVh9zsp0Nv3ic
eh6KGiHaR2pSD8rYne7n4NQvk3aa5aqPu4tFXhEsYeSmZNHQxCsRv35+b4PTJL3Em8iy37t+0vee
2WsSoUGbA+lvtr9h3/6g2v0L+OR9EeVtA4lN/9e/wBpOQZEv0LdPkpqS5EVradqWo8HGlb+R1Coy
IQZbeD8tT7JCTvpUhBZj21ydh1gCJ53TrzGwrtIOxXOMZGe7BAAAFwkoSz5VN1e1UYYXHuvheANE
kENjI+IjxPnwgSd9NUFK2bj+A36HgWzt3IFXSXjuP/wggOf+8oNo17OFVp6lTccFMfenH8TVPZtz
MaOVqzRAgtrc21n1GLZLzr2jt7SwquMi1zeL4NmtumDBgP0iziDCOAP0hYKQQyaCh1xRHvvExJNY
mrKtafvOiBYWeGB8IgU/kXv/l2vvyL/+k7UjhTJd05NoDRxzodz9du0H7MxBWEX5H6RemUmSPass
3zcp/fwEC9DXurWP7mQIHOUJBPTZSi7F0NAnnUsbjy3tmn2hS1IwqMJPgUO/I1fWU+PEp2yRxCD5
Qw3p2mdvUV9fX8oy3Gg/qDaZ6/sntr7+FtcAXVHLpRXk0BOALVETN03mnOskT6E52ySeQ0y+qqpk
zOzF9EANtRLG//Jy/ZVuxbsAcgF7R9J0Ah12oRXdrZu2GPfgQa2bnMJ5pj99z0QVV4TryH2gZvQL
0nG/5N3Ar4zwrnKM+m1Zg8j0KJ7axjhfobu9jjEVmalHpwIQbxISMzaO1LJliR4MjS1Pov1KV9s4
X5nMvbbb+4IyKBGi/odnxvuPZ8Z1XMHNJgX/keAO//y5UTGGdL0MmCJs8VFRHdtyJmGn1fUlKqc7
jBYrOzR0treNMiKaiSNOaTJkuwLkwESop8D16WcD9sRsW+6HhdrUKjJjkcuOx+vbTpe4A8sF5mC2
j1WXJkcjNDDG0A99rCIrWceO7e6lW7M1SGvY9h5936rBXleN4VNTz096chICAxTK1pnz6yLRJH2t
PBJLVm0iL1c3Gj46zcDg7rpcT87YbzRpjKSc9f2KSWV0VlKSjuWDrh/dJjsjyjgkqem8upDzDrWb
ohjPenxBYUpUMDovkjs474Sf71UliFCFzEqmXfgE2Zkw4t59GzPv4apDvb4gNH4Av4ZqR/rO1s8o
Nf0p7F4KA6270Ob40tYWNF/BsX0kckRKm57M5CcYpHOGHQluipsgntUmzFX5zjRnU+ae+u4uKr2+
g0Gme2xovSY6tsCZjmki9S5zlH+jpE4Of3ytCPTl7xck/R8LkreQMJXnupTScFj/8nQboeZAZAGp
wZvq7Ro01hAZdbMzFF3eXobmoZ0R7QSOSZthaLyLJ5LuSUwsRhN3GPBjywXR2Je4b10Ef05kbSxD
vPRd1D50xhTezeqLgzXysYppygV+RPVVc+yJrQezackEkUb6izSMX3DULygzjbPqOMqONRORch6M
YxkLokJCNNZXGMvcoOQcLLGPoz7dDkE63blYiQhTK56uL0XXgQxB/fRsl9Qs0zi6qEjJVRCgy7bt
shaMokY3NcfZcVDWzyiNSK8uQhTaRfsWAPiDwUByeR6b6Sty3GkNyVPu//7CS/uvy6rH8u+ZSnge
WxrX/s+PpxBTp3BWETfnEnJX67IkTDUrsoMjtmY2vMdmMsPSC8nNIE3pxi99EBp581HDEL+tTRRd
MQI7BFwFYxu0FvQ4neDSKOc+SOLxMY5JH5YZ51pZY/ZcqIEsrs7J8cevV/H19cXvaKpHVvDNnWxc
Q7r37BdIQDsG8ObabLpxTUQvJ5cuq1EjITYb5DDfkEOC6MqhHxMSOiPMbPP318YSy9r0+36P2Ihb
UbFR2sqUtmn++eJAc5xTj8xbuMa93F8BldXi6UF1R6Rs2bjMBJzhXKiOxrQs2vwj6eX3oAjfe6WA
YQMFwEvfwqjKZm8jWtRuPPrjvq7N7jwSOXSawSceyhbJuNXKh0GTFFfUVXATViKjh77oYTu3YC7y
9foVh+f0rDJ4Qte3UxTXd0bhm9+I8twMSVzuGlkON9FoWSdXRdZeTKpZdh866Ra2WFdrD5N9e+zC
MP/eDPpRls4ta+58vkIEe9NhZYo9OHrVMB88vwe+asDSS8i5o7txYoxQfoskrYqQPsgrXtZiFZnz
HRly/o3svedPJ4OB6qzDNgBKwEIE5WErB6OWJ9NmoEl5MvMqfzK19Y1sxPDbDHclmsY9I5/pC832
fCsaSx+Y0mzSxmF2FpqDvSW+OV+DdSac0ZxA5I0NvOe2wnKYwqVisGO4t59rbFSgx6uINbvz0Pot
xqoBTc96qgBmXOlq1wd4aLrmTMm7gDfGezrNDTFShDZf3xLXNN4zan8QbnZz1WqKRbBJzh6Ut4vI
S48rKDEaRV57B1xzIpTALV49ZTGLgbWIF5STmW6M7fXg0FRkb6TGBLgo3fTxyBW1wWa3LNRvMW3J
Dcoyfw/vkJu/i81mzwTlmgAzf03T8U6LQf6CmrS2WKX+oa6yzL+uALB4wZjbruJul9pzl8Lrt8Kq
Ab9Y+lUCCMYJw70xBeYB2hJnypBMT0qDFxdTrKavRD+bGMzcFC8sYA0s6vVnEV6SeewzYHrKRDSg
w1GksHajfyOc4U3pgAkinDPrfMVgkibxky6BBZq3OdmZ1bwYudmeRpx44PyCY0wU9dZKCgExZch2
BXpdRiTRF+x9ITgzuyNhdMou9uAyJJJFdok6n2b+zNDHm7zwSH59wKTHzbYGRfgrh2tvA1ZrM5rJ
cOlT0dL48fQDw3UkYywblAr2jVsNq8+7de79eaMQSW+uN0qqQLDih8GbkMPeSkqL9n5vmeulEhYw
6u4ioOXrJK2GnbW8vX7NZbh5MKoIjimun6CKAR4rPW87Ah/Re8tvQKS3tGSIEBmJVWW8GiDLGa3p
XGmiYXI3HE5TTO9DtVo+16K+ZakBFds57wiufuV+XD6YBkf3IkHvfiXxGlAekGww69Hz/TXR7Zr+
hsD3BwTS6Hx9F5Rd9A/bhyWXJfDPS6R02Jul6TnUqlr9pbwjms3KnMriFBAnpDXZVbqJ+dteR0Ce
RIhNwQ+gNRicOycgA6ndMktv8Grb1YOtrbvRJkmxm+5aIH53pQm1fg6BkDCkpfUcaLFPCnQaLewF
YNBASBjoIo5U0FmZWMzh1klN+9zG8bqaTeyBjtNDkYkiKk2GFbHdqPteOd0LybqrZiHywd9Xl3Zg
0RKog+L8uWQ0++iM4PGXBbcNx/b+87RQe8Y6IGh7xUlEnrpKhE/aQvo55vXJGtq+Xekozm7yr04b
hpfry5XDqVqqJBZkk64ZXgbiR8K8K98meuq7zGEFkksQUNLqZ+1hBwslvL4eYcbKiDRRpgMD56tJ
iH9XuVGkYm6vSvnryxAohxIoEZ9fC6wxQSqP9E7BrzsxtUk3ZiW8S4NkFZWOm5zoQoSrq5nASxuU
VXUPh0cxc10wwE6Lz3zKe+fWiCbmReDDmMc+fLYnrKm/ZMbHKNV0UGbioui3/bs60846dasQAkZt
rQvLSvcuiEo4B+ST1QtG18mfom4wwS8JkguotqllGWg0y8ibe7U+UazLRyAlG4Rp9otNMNJtrRHA
JfWn8xPp3Bd3HNOz78NGMyfzawRK7rZf9J6klkI9zQevI30u4WymeZjRUzPbU9W+8+3Z2ts073sU
7mjsbhGEG4e/rwpsyOy/3fGObWqbmaSWS2FgSoA1f14vw8GaSKYhWht81C611cFJUB0U82PI41iC
aj2U9IbpbmKRHd2jJYv40Ab3QjD99MPXEOV0DE9tsvKzM3Ti2U/zWy9wt5+riIXeymqgM4xYTMEU
gMcrqTk7erhH3eb/kDXg/ZkNzw/DU6sV1Y3wtOJiLT/sb4v/zFSVNlITr7zIQDKK9uRNlgzGrjYQ
u2SzDRYYWCSWZMK228uBoO3rocksK0SNzXCyGPniMOCEHWQemoQr1BCfbnScgdsiMZzeegd2Qhpi
uhb6B24Fps9x9f75O3XfGgz4jBKQYkdmhl9DIKlsyIb9vL26DaaRJ6ejEIkWuVNEJJKoCMf+tDU6
qB3PtbL2yvTimyaCwFv6qLjsCIZkwLTzmY6Ks23HRN6441M6McyJc+6cJWkGO8twsa5QbeLEcG3i
5xqyAsxAhQODR51VlawVVDTFrTHs+7AFblvArrCI7LC95DI1aAM4b7bbfFD2NpS0xVv/R5j4DIbL
oT8YnjrOVc93jEvx5oGiW6Pmzk9Dlq+vS3f8Eih/OIwuk9UrJL1Kze9g17wz5qEIyimcTx/4Y23T
MY/rQB2ub0v4af9wY7t/Pqk7eKSEsFzXYkAs0EGJpVD47V5QoYaNr9sfZK9REM2LA96+XptSLKRp
lpdVaQbGfbzQoXzXvjjYrB8lMuN13JOpcqVoGxNd3IW6RrgIMvAOo8YoSGPB9ZlcRAhMe+jafUU/
cBfnFKKYFPx1Gtc9mng5rWB29PdTt4hUmUpZlOZHdsIlgqsTpyJBU3i9JRCP/R8bXk0W376f8C3Y
riy/LkI9xRpnD+aw5QGbT7aX0dHmi5D8AbqajkYoYdvVYkK6QUydc9QXm7wcm306Zs1DPANTTuYK
zvHVMK3J92S0DL+UCBUrGgDtxH5DisCDPy3ZqMJcXXs1aPWnm8jOngfcLydCWpl5Lr8KBk3GWtcV
j7PLlpPf2LpxwTsFkF+C+dz689qNYH2k1q+wUR2HgphmPCovz/+I0vr57xcwQSDFnxYwPmfX5Ejj
AFa2lOv+5VQDas1JVZH+GO3XQTj9Z5HH4bvcsKf2BzLX67tspubqkvDVscMDyMfp3erhKrTx/ect
MUR4S+K25+Qx0ZaSmuvQi+pr5dMmyNIaj8zklF+RRsKWf6gzJ/1Af/OdCN7kyUj75FSOSmxhZKwD
FqlvQTCM60RQNHKyK9d9vjFmEVyuL+6ywQId//urQG36H5fBBY1vCYTFFsw85y89UFp+EUdj+pdD
naGaszh3xL09f6gUGrsfvOe5Oe+yOH2baj4bzGBy59g4YOFElwfUkgXsAkoXU6AKi5iFf1T5HhTf
RbhN/VWF7E7EwgMlDcsvZciGPGXRdH99cVGCnmQ4A+byv1hZgSmQX5gNp7dWB1+WN/N/f5WzQoNl
+m3I6wRdDZgr3JPV+lqQREt9oqXxzHCOBNN+IhVpnhFt0S/czUGw54lyGeHBQc6RU6L2AaYVxh2K
RajCxceUITDBA1lfAu2t5DLGafvoSzeqBONH+Z0gzO7OEcYjw3rS3Eb/Sz8TC0JIUX2RBBXu05ad
HdNos7p2p6LMK85NIn4IewZyojFuo6akF08qEvZb+Vb5AlKexrFU1zWUe79TL30oAf/FUNFxmB5s
/UbD4Ue9mFBL0ZbsIUTlDVENUwl14akXmEN4yL1yfe2T9YQG7q+PvZxa+5AuLTsG/5+/SeEHPwXd
YgqL8/t2+gOPTLwEwiW4nQdrRDwyDv7Psc0OTYojta7BbeCKbs5ieeHg0pxx4KjBTM60Xu3D5/nW
9gtnn+V6eol0tvHjfvfptw1qsoeuns55VHfeKG79KMkvfR34F1JE6EOmDKk/v0cyOndmFtcw8d9K
tO5v6GUuyAWNHQLTcgtFI/wG8aL0GprMU4UiKsgpwLpnezmUZWGItb5zDyUxcxtP5P19WegJiFsq
T6XW3dGWA3MWTr+FSe5d3oXB2qid57yYigch0nZXMJ8/ZIX9lE2F8aBaB7FR1V6WGRX038Q7GcJk
cjOK9rZwkCTOc9duQZHKjZrgs0L5STdt3S3pu1FxIliGglA7AYxNDLyGMkzitirzFTzFcFC9k37X
ORLy62TMN793wDVhJCbtIavmgy3UdPHnyb8NBvifUgVinzdyPknTWM1BX3xvWbYwJkyvkvr4toFt
dkDuss+DaQmm98RbCst8WzUVc00NMWPiVGGNb9Pk1xAWqT9Eb8QgCelAVaL+ldtcDiMHDhKIJUCq
2KEv/RbM8S0Y3PamUWa7T/Ds7vwuGA6NittDP5nofqrmGOhkvAwRbJrWSh8FhD/wXM5jLZ1hcwW2
xiqbTp+0Y+maLAzucMl98zGII+8P2rGt0jV20uK58OFNJkO6DQZvfm3o7NOOhmtocWDC0eKnI8ww
AIRPZi/bh+si+P9rTtPSNf5/xzRt/uf/yH9mH3Xye1DT8kc+c5os9W9bssx7lDhKLK3m//rXcM1p
cv9tssd4piUZUyjWfAqfvKiXLCbl/JtxM0db23EZ+rEE/u+YJiX/rZRrW/RNPa0dj9yn/06Quv88
IH8mYgU/iz/e/z5adP+8KWuio5RF33uJfLIIk7oW6r8VX4IThZRyJFRynieIce0rshr4lo7ymVP3
1gE7zUefp/PO9y0sUmmwtq1niFTOoYZ92aYaswLMraZtgcuSmpLjKSOdgGyB/0XYee1Iiq3d9omQ
sGstbgMIl5G2suwNKtd473n6f0Ae6XTnbnXdtLZqt4kIYPGZOce0ZXY3lG7v5W2xHuehuXcAMgYC
UaRJFm9xBMG3nIdGTQezOREvEruWQ4qaAn9aTgH0zyIIo88WyFsekrQ5LGsSAPFpKbqSn1b5CZuN
WMruaKqmD0yCAryRF0FWQDMiD8T0yVDGCDuu4ZX0bbp/NJqebcrVd10BiaEJr44BOdCcGT5i6bjC
Kl6OjRzG30NIcAAjafbC/ZdMwQyylwc3sYybkWoPRG7NhyJf57ejaUxtwizL6Slbn0r3k5klr7kV
6idJG33gUOtPy0reO7Xbb3PCx43OxDdzE2YrY8CAMhSRT/ik6/1BiUw7dL359Lf78V8u8rthu9R1
lLaWDatDuWxdTfluWKJ17dIuK53SUEM/agGCMAbDwSFPUS5wdRpp+tCDkw0GbMKx3V4E8/TFzSJa
8BrXUAUhyZoJKV8Qn06EurLIUBYwHOtbWoZfGGHAmgJcQ8qGuQRlF74MddVjDe2fjRV7vFvA5Ouz
FOhw+Zcad0UlVpaYhFY7dBgcdcwpRSfuUxwHNbT1sEu8qgI6LHOal7z1/vsHkf+cHkmd7plfwnVs
IVH96fa7XrqvFkPL9RxJV4n2Kc5yskC1Bb7dpP1QijG3Zo2/EceQqRMXDu5dvWADvWxEEeU3qk/8
OSM/lELB5K7UTI967aBk5TJ5oDQa0SH2+eCvfYx3kVcFYq/BH6CvHSxj0A/aAIqRwMmbYxfYj1+Z
yVFsbH9hZYE2iYiEQ8FIn9Hk53Wq3MCZWOoskYkT2V4K7MUzAX08k4LBxmUS2HPtFV9wZusJ++BT
JtY+GEZkrCA0A2g4T6uMictkA3e04U6bKDePdmPfkEhkp262MGVUza8hs9oPcYsdkgRZsADtfGu0
PvMmvWWFMj93kWwv0ZyHiI/aGGUmq5X/vjB7Jtz/H+u9XRjDFRbzYGW5jCf/2QvaWsTni0XtgbRb
j5NMtKBHE9ixFMCJl/h9AU3BnnMGQVZ3cQacZrLDzuLELigwPQCz6vqROw2nKo/uJx1OvaGBbazA
DjCKHomR4NYmbKLlrsZd+t8f3/jnafr28U3TQuGDakA47xc3piAzfYXsRSfB1TGZLqIHZAkyQ1Y/
GLC9g4Yci8t+KzFznR8m45hWlnvu45rzLSyeGlRwOAOyy5JmCHRt24OP2V+EPv5Bi/G+D+EZcHTH
FLprSEcBVn3XdqcEXM8KVBol6cTTryPvHIychVqlH/RcfmI3CDGn6/IAJthK536WZvM1rOX8ZKQY
LeLmuo60Ki5hM162asgAE05qLcp9ZcKhsSDTHShBUqbQHYqarTNZEQL5TeHDB66WJg/mtf6ahzVx
IkgXCqFsNqM1/katGk+AenXWEUe8RgZyPRyxfeZCD/jRL8W3qBECPXWNGJyD1LDKD+OcsBPMhihg
0XmvOxRTmpKfhABcUJpiG4/C9onie1yDw8lQMISbuisOf7gD3k3ptl/VksyjTWpUxZTuXZMLcnsd
2PIC+Zn5YPCH2COgzVgcptSrGNprF6MTUgdCdItmxG8NbD+z1m95pXn7Z1UWD6mS693qYvghle4P
H/Bd+7l/QKVLezv62DIa7zbeiS1ID12wgO2frQnjfVpqQ4uckKxLlB4sO8YasXJIcx3Hg3VwHMu8
uq7LERfiT+ta91Wq8jfWp681q40/PUTv5kHbJ5SWyYDAchl4mva71fDIhqwGFzShfIw5drvsrylL
IPIm8yEcnjMrJyi1J+VLlNh31TplYCA3omoeksCj/Q71eAkYAgGgnJY/XF5zeyj+eT7xaKNekhZz
WMQa7y6vUEnYFROlMynk93xKbDG40gN9JKiC54xqaQoavZsOlaV/SWwgBC4BT4EV9pbHCrZBpoyt
2yxSfLTc4EsuLb8DJnUUDOTi4W60VszozvrpD1f9nzqH7WCiZqSRplw0uD3fD4+BWvRd2OKHk6JG
CNK5E3A7835y3YYKLCdztzZHxk5afSbD8C/PsQAW/PdnMP/lziOv1GbOpzPlQwT2z7O9ydlZjQPW
drd6nR0YHXLgvKgH7LbI/w4QWq79gKnXaG8Yf0+1co4Tn9tLZ8izkDdGr1U1a548/iLznmA5OYXX
7Was3MK4NqhQDXtoqFHv8u3911sYEaBae0hR//ubuP/7a1IuKwgoFKRsMPf9/d+K5tWQEwh07lAF
ijMu3QxYR+ee2JQRr1b9pNq8iJA/aHrYE3ZJR4cYz2sdkz3U9ucjvrCDHTlP0xB/IdWnxhXC2VYN
zi8Ab8h4t6rarDdNcEjlpHJIMGmNr95m38/W3PSMEeSahjZgrn/29A8HtJF4JUL5EzM45XLFoZjD
DdC1GIU+u2IDh8teoORR89Me8C6s6MHlnLreqBfuiVis1xD/6zODc+ImZlIK2qr+PdiCHNGu85Ms
IzKs1F/3I0CE2iEHEHaRivxzHcgrDjAO7oRxz0Gbs8mrTUDqBSai0FXHlshQz7Kj9YjaieVFHYH8
hnU5atVzRWYB2tv+CP4OsK1mahRZzrdyxOmTGGv4tSPKvbKb9B7roHvCGEpgWTjCph1YvWj9/X6x
W6SBYOP5sq7FBGdx0buQgPWHx9/+lwvPuJrjzuJ4YoH97vDkp09Ts4Uoa2X4oPVCq25G495ptFe3
4nc0Ri+NbOyHolQ/nIndqDmHgB81RtHWyFK567FucYqNYr0w5Xu1MndF1Ytfped3S8zw2THcL+l2
sxQ6lzHjG1ASEWm96L+MkV05Us37xW55szgZ28eBGSizQ3DYAqNYCH143V6ZYw3GXNF0wWEcvRFI
LiEq9vSHX+Nfqh2BJtKAsu8w1LXku19j48pWblX1Xpst88PQySJw8E2GKxES23eYp3g9tlP03QSM
T4IgFkUxy8STS/FDwckJGMZ+wVQwemKr35JCAiRsDlqVyD+89Zx/qXbYEQuDtlk6hiHUu8Mn5wtA
2SKjYe0HOMvd0nj7jeOi6vKFY3+P7egRZfDZUG12h7YogDMxHMp65dlIh0cscN/f3uYskjcH/y+8
EHsXZ1kDNThWlTEjKTArqwMjI6ABcvk5a7g/5hWO4qpjMupYCEFWlFC4PiJ75PIQE3uo5+jD/giu
BXEFk77+ihxasMrtKBlR1zGTRNzao+kTTo30LxBdf+YLdL7mzt+F6muiEwWAQsaUdqmdSF9gRJ5G
kvtzOYaM3QPE12vh6bJEnpf3IJoTzBwOrrxOTc86LubJ4U3FJHq6GDBVgv0O1IlawVBAImaU2T/k
ADlIM83HaZqN21IR2LZ4M6SpG9V6e9ImFeh2fmG3ZtxE4Z7bpZgweB9cwuj9pi1/pGY+XJNM+KPC
ul0JZIxhCcvB5vRmhh8617yrPpDN5firyKdTh20iadRyzCihKqOFaWnCw04p5xhdc4/nduYRtPyt
KFP7TrOAeYHhtRCIQCfO3Jy1ICFenTP7WQ1mdrG6l7ijtJrS9LuWZz/R8m8mISh7ebIc0VtB1Bin
PkDE/Zki/CNr34bQSYMhQdK2wTIZH0dzIXOyKrERqXLAlcww0unCawwcF7UnORV9G92JHvZ3FOqv
OvRqgES934U8pvu5WZowpcrl1EZjeN37y3mNgVowa3FQdmjj/ClJQGWaqUeoWkWFQXJewemqMUT0
88r+MraNezJdXgh7tVhlSkfUh0tnlniUSzTCy8LYgfro2M48/KjA+iBCGe8OrTzut/x+tGglC9/a
LZ/W7fDG7/Hc9JzUKyPVwxBDsymStAExjegMHOHU5CbohrLz4Uz2AYEeHR0j/VPubEF0rX3an+DW
7Lk6igc8K4KZY8NT4gfKQn617RPTWQa9SH5FK421kTF0UvoGTeZjYsB/AdblJ8XcBGT4Wvh0qx9D
juCrLQs+jeAsYz3odtSjpTPy9XWF44oYN/AYA42KTj5dRlBa2pQ3d0z1SzNm/AZDjI1ve5TUan2k
dsw8S0z1Izu3n4OQ34zaKLDjp9plwV1qxzwGA6eVr9XMcsuB6a3TWx/N2cShRaZLW/Chcd52LyV9
+WNTkNqA2ycTUfHiQBR5Suef6PpBVEAEsG12qxnq6SB1KxQPDsRsMT5Hy7p5osmvsK3sS2GXsDrW
5iEbh819B+KodSbSZtf0NOAVJb5LSH8/SWcDO4llgFM1+/FOi5vHsmORouFRWSxxyLCMBhaLoW2w
Jee8JL+XjUSIWvQWtiFC8c74gRKa9kpwnxeqZrGbzMzKtuuqjSTWaSmEqP22RJoZ+XaKosUkSYmQ
BQUtrdKs+z6KX2VigtKt6yOiIpusxghSctLx31vqrZogephVzhZkBOvf5RKR9MrVLyDDXmNSGxyS
TIM8dDQ/qrnYuvMz0jX77TsONeiSNfycdET+Dkl0n4UmxD/HuLlD3fnhwOOPWcoE77Q+y3X9NSym
7e1/AxMpLbDmlxqi/ikkDIBzTucCxjzo6TBsypR1OLkA5Q6b2Z8Mim57Cidj4K629LMj4l82Ljmg
SqSzyLH7QRHInVnxd9raHWqLY220IQ4KtCRrLa9ujSZhH8OMBeD7PUWVqFo/tYvoWdbtAXEBRvtM
asfIjVFVdSvmGeY7bGjdE4A7fYDt3HSqYK3HZRkrw/Gxjt/IUWff7CbuSQqL8z7X25sxWx+swbjy
N3pG037YJz/EGo2UTLyAAaT4NW63B0sxogRKCsmQ+otTEIU28pDK5Nc2l29roalTXyr+koQv7lzd
xaxIzlG9ftVjNoN9O5NLoBOe5jYYnQ2t+61K+ZIQKiaMiXe0Ssh2wSjKfqL4nIjkW5fbwX6cVZ26
t82c77+9+5PVuESmcVxsoYK9qd+PgLfJh/2I3krd9UiSMNgjbtif6JJzQJu6idwMnu/SGAjo1ouf
+ySobCvM5pKTjCyd9MSwfTlqZm786NoUHvvK7JZnfD/s9sOxHsVrVoOxmrLxcS9PzMIhvTC3gJaW
96ygXlhi8W7IuBSGU4AlCB9mB9rWPqDZTwybY4TTB0xfYvRvbW9UakDR9A6mJ3EJTqV+woQJv+pZ
/Ir4IOPYdV9ZzozefpI0QDYCFMd0g7CcAkztgKUK5mkoQoMwlSce98EvWs1zBDd3bvEdBzl+mgWB
JftT+XaBt8d1PzNHUjT12pBQYDkhex3pgU4cCGGOxJfxZOyHcyy41yPjhXyKxBOy74OGBuoC4oOC
4BRX7XhNXdDv3UzgzqIhRlVwxks9+7b/yHsxr29tB7y6iDfvDHMInCRfZe9I5sV67KBinIopL/hP
zzhoTf2sNDpyPQWfaZIT6C0QQGhZeIVqMJUPdccpZ4Ev0Mmfh1aASIHIg8hKYZfmUlC+Dq3HuyPc
chhyyKFLjgA2V9WNs1k+mRiTLXh0iWOfcxw5/v5TMmHBstSRDSomeZ7MAtGQlhxlSz2mKLgws3XJ
23AZpxB2taGs/lBXGtug+J/zAMpKphSIOOhs2eP8s6fN8rBHwD72HlEj5mstjC8M2pjDcnkGESPl
ayLiGSI8u1HRt0Gepl+1lGiXRMElnyCaBzLS/tTs/+90WzDvZzfEso5KWG1dzN/a07izwsEdQX/A
zSm8Xcxi0Swd0RW6rBfixXdX49OkspY9TxLg152P/90h/8ucRAid6FBGOcza8eH88yNYdYRNs7B7
L0TedyX87W6Wy192bj9PyxLk69R4+1p3Pw84J2ZMJ5/6mvsUKWxxMHvtr0FJtvDaJbKHT727ZeWt
s7oSYHdtJ5G+yHX48t8fetu3vb+YTEYYirmCz612s8jffrchA5cAeQ2tbrVOjCOnwFRLy4wuxl1p
4JR1hLqVevWLrg4oBrxUb2DNgZBW+8OCwvjfMaJQBkNwQzJDZOL0rrUiAmxaAEJg/B7JFeAlp5+H
bNwCGkv9gBky9vCqNJ5Q5VOohcVbwkSr17diSO4TOWT3KumhUnUAJnNZoCcB+gbL/eW/f7J9SPzu
/lc2akbHtbjK0nzXVlUJXJsBXoJnyDk5rS0lSFthpery7q0xN8PujhuFdTcU7FSQpjuN8Js1LeyO
OjRSOJS1hpdGN1hGcITPMUMSOVMvIDXxTLUOxy5nOiDAte6nXtdATA6d6aVvODDs2v7ZiLu6peZO
ItUH++nbKExlU2a8TU5qQSiEmcdIuHj5Ikjw7GHRj27FMZRVxNeX6rUuzMzH9wSHvAu36CfnKnNf
Ejeu1ujLqvUCwkxsXafVurNpkbxuZWzhjkXQpVogsvbT/mZPavwQcUyPr1Tla21EeVHGZ1wZKFU5
QWtj8I0aRxxUoxM8GGw42x+XYDLp9f+wTPm3w0k5KKR1hqkIjnaL3N/u53CYkjJ2uTj7Tq8qeC3v
RzgRe9TP1KZr1D1O8jIXP3pnuDMGjqmpocfJsu6bmSZP/32zGNvN8O5m4UgyaLXZiOv2+x6cXVuR
MVRlizbjBHOrGcYaTu2VRuWYjkASWrNk1zyAgId9IZz2d7e0lJwSyBVZiRMOOgCMpLP+9+f6l6UT
U1Hc4ixDHDak75/7RopmXodiYj3a2cGWUR9tiI4KdgdaIa0EsAiyYutFdbtuTpGbfQd6m7IcyYtT
GNk4PSPrY9Wqfvs3jEf1mY0uXVLLzC1ZyHHsiOe9i8b1rgBc+6cpjDT+d7AqLQu0p40qwGQcs72k
/nadRZ1SlyCB98pK/2TQxIO4Wf1oykm3UGq40a8Q16BcFipu/yPRuwwlTdo/fNLJZHiQyTd4I0mQ
jU7FirA/m4aRPvad9PeqDPjbTPYqWHYK11kHQ7lteVI9/aavkKX1JboM+IcCp+kvScZKY9/2E8fq
9DU0wu3Bbtt7YyUsVlQYX5hb1IafYBbwS6AZsGrO9bYTeyvztFXz3ZqB+taVAsfqMIVpl84u1Gnq
ScvAjeBZ5LfMU1Reptb4qwLmfCgAkQXCGX/vJbk1FgBRcfhQaEdPaG3tt/KlBhBwTKPpZXRJfNxa
ktI271YVQecY5hurR+rPrcFIlAVUsYte0InvK6hWEtaW1Ig5t1Ho/rPYCqipQstwm83sMoFPQStN
5Nm0aIe2Nh/MpDr3NF1uYhfHtDe+upX5tZAloTQSC/7baZDSVnQGKmvw1hzQeqAkYEed/tfff4D9
5bmyFZyppA7rxMyx1YCblG77uWuN85T093hutWOM901SO98mmMaz5j6nsROMNhaGmo5FX9eAEK/Q
33v9HLOXh/8LsmT8SPVFvirL66JuwiOzXzhRGeVktdXbk5tck9W8UYkXDG01ZjHLMZkXiCbWMp1R
HXSf989pOzVhXrwOq5jcSVLBLN+NLIIVgMt4EaEWwT4pMxuNHL+phn7jgvaQTo3VoO6/gRUgsd3J
Z8+w5wblV7sCOF8HwoLAWVuG/DYi+/OrThD0HgFucNzlyM+IeyY04ew3mQ/MrbzLEiheK4KBuntI
niMnbS9zFX/UZUs+EC/qirDUKKMuajsW2SV85siao2eTxgENOYoNc6UTUIC03xQLSptp7xcraIxZ
P/asYAWAwUMZGw+xxJyTqLEkRKjGDHE2J1t/Ma2o+zBl2bHp6fVXgzndNgI1YuSKh4HA6WOLAA6+
4Fic0DEuB5DkuHcX9xa563k10xpVL8k8LaVi3A+eKYvOdwRWNOpnwLQcKs4Ik4AAkdKrdWBWGdtR
b6+GtaGY/QE5dDFy4sxuZ1xES5mF2xrMVYvr76iIEH971e4iOEb0uZ81pIUSXgul1/mw6AdOqdYb
Cx5I+kq2/XV8KWoHCso0Zef9HthL+23tUm5IIWo2STpCs3pu50bEhtLkawtx3ktWE/zWZJ50LYMZ
XA7HbvsxoplCIMoy0DG7oEJN8C9rP2+Tr/vtqavySyZToH/bMEaCKicNBnCjnM8ZUQyHvUowy/aY
j7rLe/1pynXX700dDGOLcccCwdTX9lGPkHYW+JrYlLSHadtxkHC1EO2YnY3WXU52zyefbI2goGF6
kICYuhrcU3XlZ4PLGUkXpTz2A5Icnxl/EGGsjBO6lsQbCEp2VmAZmITgu2/tmbnnbQL6AxVA/QK7
gmtBmZCSWsRkFvxQDGEjBxd6YeqJ0hItSfjEO7/293++IjzCj5wNTR37vMrJNZfJ3T4DqGpQ60n7
o1tkf3PI97S36sgBeuu5Lesx5h72yUXpYLksiOC17uPRfeSSFhVs7k1kurI9MtN59vF9H/atHwIF
9hIiJbu+tl1AMRkRCH8NAKy9QZIF35VLeE4ZVmcNuassOQ2vS+Ii2H//IYNeNRXmq+to3U1L6jXQ
CNBgoqs+C2LD8Wwa5XGMB6T8QmdqsZIEsL089j6y2VZU08rUqSy7j5U1wv9pEbbqSZkduq0JiJcH
Z7HLazTLV9DkP51VtIe238Z+Zk+YZ3ZILdYbvBQlgpbuEBUsxojGpA5WrxkpFFwQBhluQ2LVoeoq
90re5o+80KBfdzH214EuLYyKwp+2eWodDi9Z7orjxFQUui5wSQcHNJivfFvW+BDEcObV4iqAHjC9
V5uqJzM8s380CqMnKStcwU23ZwrL9mITx/ehKhj5bu+Y2jCFV1rhowUHNABUYAciiR9CBeWE5zlT
5teO4enbGy+emwRMJsW9zXQ90yre4glva2dl8E/EJbCrUD4tpO0CPzsUi5ifBtm9ROGGeJ6JS8NC
5KezAB+4dfDZHF7HwqgfmvprJPTxvN93kIeYYo+/yhygT2yO1p1wCZ3f+7Gak9ychhJeHz92CmOa
4f0B71OePAxmnzCykJs/Y9tNursYwJhQ8wNO3u+L/eju2VZ47kjkuEv3ts3ca0HAca1nl9HeXv8k
uXGZCaFsTNLY0zj5HpbblUrIddouh6YJr8M0cpG4UPDmpjnkaKL6SFUU681KLYjFeBrR/v3ad6oT
DteoqT+mBXfY/nZ24nTyOpFS7jcVBhe3i85CZh+Fxh/h/GBuwi753lbx/VRWpUeS5hXeTbMhCOsL
AzQZWLVJYhGxFquFINsFdrw/qGIs/1pwarFQYZJmDNRMRYwywgytBfWBX4N5ouUK2+fB/Wssde6J
iAqFOJQvTWg+dAsna+oSGAC0FKEtuOPjm3vY3tZIrGie7dz9kmGevJrVx302vr/D969Vz3JDRW5Z
sKtVBkXFfK/QOsdPNdCRewU1znN9KXs6igYb8BH2WgliKHoKWaWf8LyJc7iB91HqQZ2PUTlzPi+e
IOaKRyvfUEPj3SpPsKimQM0jNFTaKHLE1V1aEnCxOUvH3PisuRYZ1VSKx5QK4rBftjiZinMf0fw1
vOO2KRQpREGlEHhLDP7sl9A6ZP2p3cZiU7X4TUJOwn7fSJcrt592k5WBnqHdJ4GSn4cqcC8dGhR7
t/1Mm3LS70Ir2nzOhji15/0pczEqKQdqYwau2ci/SvlRmzvxc57mY7643hphixCMY/eucW+F9sF4
XcKQATz4xILJQvCt/3ZMmPoz0i1EcATKv03Tlx+LbBi8VwzuFpuLMLfWeNL5sPg0mXLAPmx9qwjx
6/IeWokrbAUT3X1hqNcb05E4bIYFLnnXRkfi0xi+xiU6sbKqgLGP45dxGGHwS+Y1dsFmYf/SAveG
SktSBZbwK+KJOMDj3Qf72LpyeMlbJqvjVvsU7zd+RaqgNL/HPFjbHFIpMMiUr2eSUDYhF88hAsLv
Vaz9TMqmvnQFI0xwWyPnfmIE4wTdyyJbNiRX1ZwfGyIu3tpFreUfZdYIKjdrXxp9gHm6da3VQqjC
+gXH6I+qaFxyHDhu9v8ntrvHJpHCjzAtQ5MyT+aniBXvRp5g56APHtw6yeRVFfEz+7ua9FPMyNWY
P9EezoCdkUds/7Z9O5JUG2zQxKC6bYqKTjvhWjAI9LMNPwrL3z0T6L5SxhnSCAOASbxOi3E188w5
Qd97FVp1TRhF+ivad/I0GLzpmbwIjpI4qYi1LJIz1NX0QBTNctxvDbetfslkjE//7yoy59enj3hX
Ey/bNglIU7kMGkDR6q8um8hn3kQMs7H8NcTEKs0OL3KpT79KBzwKDi7eMKzaNiLnh836kfUJB6+m
+CArX1JFjMpFpR87sLtNz321NT8ktD9CkYSgsy0o9rHG/tvWUiP5amoe0oaIoa2imQznR9WbJHmj
2doEZ3vllG3r9u0krTPVH/d/3l2Hu17h5xObHjeS449GGN/fBs0d4gzp6IcxHXWPjXXCAZe1qKHj
4ryfPWnm/nKK7mtq6uiDZWb4rTn83h9JS6t/SAHdrZ5AC7UDzOh6JJpowxFBqb0Pi/lKi40SgVPj
1Cs4OMYWOld3ny2XCt8ZzI8LlT/9mvq5j4qRCWYHYhSONjtGzaEKawhmPu0nhDWoW8NE5sqZPPrL
ml72z5fFW/SFNqZ+WYWkgkAJPOyFxtJnSJJXYG4yfN1LzGSrHfZilCzg7g4FCsO+bymwFKVl52or
M7oEGSnZndfl4Bj94jXSOixi+axj6T7aSfZpGqS6jO30a28Jhawfw4Qqz+lUSDzSiHqmE+zIo9Lf
Mq5DZgNBlbgr87xtRc0tozb1UjulL3lBSwOz4chKsb0MYfMl1cvaMxuMM47AvSpYzu5i1aSACWOZ
TJF65e/LE6huOT6ZAPsGdUcXH5N14B5FuvsmpGy3Xy0HVcpqpL+LJoVSgaBXL+1BsErzOCiVnFRo
9X7cYRZdzZZk7GHwMaR1j0le/ewUIzpr0vw5SbrLQOhipAlY461hHcNm+iDDqKPtRyMxi/uFMDK/
a0cumR5+MI16vMyt+zEZGKs5dn3ikQNaUv6l2fwD2jSfoDv0d4l5Sk2054DTGNib5RmixmmIkUc4
BjBzVF6ouEqs1tu/GLY/I4EEOqiBgM4n04P3p8PIcEimxTPxmWO4jz4SVcsOEGA1HEeZHBILx/kw
6jVMhxSiNc/ImiUmmkfj414o1drwM0mt8aKwgpGhzitz60nKND03WfHhrVMBwUz73T+7E+dIuFX9
zlI8lNP4OA30h2ac8B5QxovdgzNa1fc8qcqTpgrjFp0I8iRfSqfYAlGXeXoDox4dnMiR/2rtmbv7
VkWoli1Hs8kD7OW9TiIq2dxV2OK6Z3hZWbyA8CbDYRezRjgwJNhmoHxYtJpGUtXP3ego9s1t7c+5
md45PRe6zV6TUFBONcixtBhMfzizM+6ZcZmq5+wZCoJ5F5RFZPRsHj/2NCkeh1sE6S8b2vmScfhV
SCqf9p95NHuq2Vb8XCqx3WPs7rANUaHy9YLVGkEZ8PRUdfGBFXzEjL9DKQJj+QhC+5pP9ivux/pz
hRPRL/IiaNZlPC7jPF41zYlAtFbOcW9fahOHq8mx7bcZDBVZQijBRUDyjI0aAKsD0lnm5qcxIqhB
kASvhgZhUQWSfVRwSx0g2nkJ9HVbC06bZmENwUwbBXyUUJXGXeumVjDYs73NLNyDYubzyWmTK8r4
+CV12lte68O9WGzUkpuJfEyaU1qBo1465zt0QGaEhWbfO5L/v0jjJ7kaQM4T3qbZZHa3nPIhUuoC
t+VX16cwVkIbKhP3s541hOKiqSLxLxV35MlcWzRv4ZiP17UwbxUTtXO/rAYtb/JbNBLznp6zl1yr
5RST2pnq9OX9BRhA45uk6J60rHlqrIo/kcZxCs3xYKmQrZwGKD8a4UNhWT5OVuTjhfwxbbJiEint
i8teDrfaa2Y0uB/Qq14LYlnEdG8ZeCQnNTnnEqAjknvuZ7srmamV1UTMEJFpHKAHu50qAsu7kVBo
JCyY/QNr1fK7ginCbLnYWoQee+SKfKDjn/wRSmpgxNzEmiKOrCv758lumfa17cTVIKOKaOrhWCSC
Vx7xKnJx2091m6CKFHFgEtBDqjxccjzEn1kgFNnn3M36L2tDtPL+YjRhhjaLLI8uPBK713T0C8N8
wqg5B4bGXJ6R51nTiLGRdflt9wyhNgiGJS4YfWuEfsyMoWx05ITXVbe+ir+EbHef8Y0eeIrbj9J4
dnJIayZYrmMU9usH3Vx9lN23jLL+Pg774mPfIJqSjnaXgzw7F8Nqv67lHfY+Gvq2TS67X5W3b+wn
+Zx7YpTfZ3JhnkfFUcCWXnnoj5InEmXsDnFxrq/R2Y45jLOMgz1lyMN+BRJU6Vo/iSbLjtFIjPYI
4z2MyZHypvkBVptxl8nNOLA9zCnTQTHHJ9XG2mtu9GhyLP7za58/LVC3L2ZZ3aKxa095GeaH1SrG
U83k9jBHDs+diQE0ZSF7GFci41VWrKy2eyRe8UsF8Z81Lmmag47IUc/7lwm5kEwvlh4nt4JwB18X
LMc59W80UmWA3fNsln38SF4bpHJ8A74x2tpx6ohqt8F2nfWqLy5zRoiPnDpk/ZPOcsL2XIU+I5nh
gNVbTEJGHs+HxZkFGvpBoubqz0wrumNv1OrqVP1X2eXqteiIZagBiYPsMGP83utyNwpxyzUSXxaG
Ro/rlnszUi4XYjCA8LGCnACVEIignkrweAmDuaWuXBAlqQYwNyE3nEHQqcqo47YhOUJuco6H2IXk
3Gbyuv9FVARftul4BvEjr41txiC+2XElc5rcafqa4Y7tcpKtCFhf02Wkqp7yk1llHCZddOMOss77
xVotlZ/zCE5p1nTFBSbLdCvr+KVbcQVM3A/HssoLMl1x/mgzhvpipdyMFnO9CI3Nt0p5oNssn6hc
zOdwtUMCvbh3Rrv51pozmrXIMY5tr//qXKCFic6OnP2igHphQEqOnAmqcTo/gEsHObg5jUQ0jMeZ
e2CwTe1JdVrlrbq7PqRpjKidINAiVfoX+M2Bm6E6ScPCeFjb+GlqRHQh5vWO3d2mneCjx/YwYDjp
nbNKVrHdGpcu2Rj6mfXaL1wT8rLNF2tCzmZ+x9WdQnmh+h+A6BLNRsqPCmX4KUPUThrihxQJ/YfO
1ulMJiM9raLnbFwplcq8AKQlVHyX06EwpSO1TVfmxzmtnAB7Lm5id0GH2vpzFcKJjgBpZGggH5k6
k2qiAwxowmBKKMoHMzyqpIAQ2Wvh/Sz1S++SCdo6rfY06slxqNufzIgBqzgGqDCZ3ItK+5BX4jeh
1NX9Mpbi2bB7RojDvYT3dA+EMWHS04BrHVAQrIrnobH1O0lS+pVxgHPcmV4R3OupC/Nbyfbgtv8v
mNuMdPM4O5ViUzzsYodJR/Kpms64d/6Pu/NYrhtZu+wT4QZMwk2P9zx0oqgJQhbeezz9vzJZ0bdK
9XdV9LQHqihRJHXEAyA/s/faZWxcwUH0iELOCezcy9CQkakVE58AUUWsoihcNt1s8OymH7jQUu/Y
7rI0dSp97zPCOGt1QzOAuuMwNNTiSRyRtzhCGGNC14nwOFddsHWW7zabs1ufat2xCM3Xkijoi4Em
YBfh6vTD/mulL8lDNrgm6mSiBSPbcG/AkIoNXD537fYEpFi6LbgF3enSH43RA5Uo8ZkLQEAg/3jI
++dpQs+ihfMRYYXDJg4xbEsU1BULCVHRnpceRFWNWwGXYDdqgMRYzcfbxg6GPQ1G+sBVjd1ByIGC
XRxy5sA3luLBzRpAa0ZpOcG57jadU2d3YwLHPZakGAuNzelQ2uPOciNkr0v5VqXxN6KYGX2iMGdb
2dPdBZgkpUN1nHD3xSMXp25coXsSGhgBqe4A0g8pTX4zlDJSlqWDG6LfVtXUGFbkk/ZnvCrgPslG
zLtNaTD/hAqRMkIpNtnkEE07UxED+URV5dh0FgnT30sh1eQO+LiNqk4NqTpiEfhSjwmQ/bm7LcQk
bhEfkb3V698UB2bEs0kSXlzr5lPkuAQvxF6/1RjJb5n5XeAJTjcyI+8unUxLtt0PTmZmElu9QahS
S+2jmthV1fxVeIN3ISHL+1jt9Dzg14DIRKDjti2YPEgd1S4lVHsdNNW7EAS1JHnMho7iu5yDY2fm
xVfWlBGJiYSm5N4JC/E673yEACPhgh0qmX5oi4Ov6UeOg5r+jemB6m1nXdoWmJ1gW6k/s6bCUgHN
coiRYGkLQlAjt8t1FR36CblaQQ7tkdHvRi3dFs15gRhjrUxI04e0mu8lgsl14d2tx6AztIfe/Gl7
z1b5mpRe/5B0E0UVOK1ZBMELCSxbcyDx1bbyU5SxzaOpYzcsMw26WXjo0xwkg4P2hpyy3hgBkQ1g
555YqEQPocdySbq7Ko1/GygUn8cEly1uToPWoDMwhvX5qnMICwx4BB/zlDSEae9hxiPZori63rSl
74BYqI/XySv2BrXWY63rMw8D4m/KQSd1owzDiyaaLZr9Bwso/NFq04e6IXFa14efhE0s1BgCRTp7
GLZ+6yzQjfOEKmvVzFGwjqohAfybfc69lHCnnnjhPoqnvaEV5yLs44v6D3kbxh4OGAEzKWs21H67
XkNL2hgiv6UBtscm08+Q1PQzTirq0Mr+yVqrO8F2WWkN3kFimIut26FCBjdJkntvfPKMLLyb8HBo
alGh91MfA7uYl22szUKmCWh3YhHN7DXt8nRr+nVx+GclAFaOv0kUsCjpmE9BaVvcTFKX86dVet2W
FUiklp9MAkJTJ9JqltJ4Nj9ezYhaK63PyuqDfyCB1S++UpXgb8mSJzUCbR3BM6zovjAZ7ABSFJuq
ygBMzOzDc4jj+8xi82ejCJzk8yS1kGrzF7xnYEQ3Tkuj1i2ejK9kqpOWzltDFtUN189G3d4c6Eyx
7OZXj99k/aHzD5unPJvfskRe0XIqP8Q5j8iZh4RfLAe85k+5Zp4qGJhrhwy1dV5fEQug/6yZvZf1
a5nn+d5Wc0WpAzY1Ogoh3gzbelVD14LKZCX08iVq3J+LEVrAeMaeyDfEqrbWISmRanwR18N6zpeL
Z2XlDs8bvIC0vQhjKnclYBqeaDXVabG8Zj+V/nwKSM6wDFK8rPhel6bLamT0Li5rvtJqKCyZDuKY
t3ahUb0rDqHcSHN+lggL0MKnmuadEq/63Mzpk9dO+YOHtngT2dZXUHQ9T570h5oZ1ZELW2Dxdl06
vVsF/Kt/uWYUff2vshaORl2gHANoiwrqN60bqX+Ek6KJXaspoEGoD6GB/ZZ8QI2rRz8GAZAcPusO
oubqloAbeZQ8abFMBLMX9xgGibcS2YiWaIh4T4YB0R79CfVg8WI0uGkssDRPVhQjiMvSYq1mD0Ez
iN0yVc/q9IFt8zXzhvdiosKJhe4dDIM8CC+qtVWJsGGVN7W+8dLsVxMY7ORF350Ko4X8FxLiwQE1
rDMDiVg8xIcg69sHrf9MiYt2dKErcLxyYUoNLzUtC5AKkfHehNpwYtB0ydjPrcKKIT9JRkwQQPPB
56dUU9YIGj9TYmPQpQ+t8cUQUbhRlzEOVHqMwr6XrX3EZoFTwa2sx/csumJzCU6V5YHCsTMOKwEe
S8MezaD2U+Rl6D7w2MxNIwftsF/ihUYDuVYPnSElPoNIdmRZg8ng2bD6fWwO7w3GEEiA+rh18LPh
Rl4wHIQUjJPYCCcTwAPJq8ub7IRGmoQxyasI6Bx2kg43b8UU+WclsG09E17y/Fn9xm+Wz1Ypfqo7
v0iCl176Q6RsEY0jzwqN7ElVtBJwwQS3RwGgNx+LuTBlXOf0YpUBxd3aTvlu1/49nZvoMFYafCD3
lRoO2OxSJdDRZ5aSUYOgg17SYftTVESGSXZRLiXDkH7ebWNmzyNnUh7vJQnIxsazjGnL8PiZEIsW
WXNIFksevQ2J8TTOJOa5gfk9TPBbKfnN4FafWcARgOWf1DkJ552Sr+DWp6eEtfQyAjFVSgOzENrB
Fe0PW5vEvzyBrb9pVx3H8ojckdpH3bV8qXX60wPYiRywWzCq1lYC8NKKYfClgcPuyF1WlYtry0uW
N8sISBVMw2fTtT/WkKwngkOW6M2+tMROvT28a9t8aH4Q+obAmo5q7fno//XwSJKrgcoM2Q07GuUr
oHZlbpybm8EWzPrF8qIkEP/8pFAgu788KBwW55ZnWabv8Lj4XdRJuCCxa/BlSXwcriD+Z5rsKX6M
0+RHYGr9Qbe+qL2PWompUaIq7WJGjGtYFJc4dke8Ig72EeO7hZibGO1fUxB8m1xiY6uSLUFoP5hG
CfFSLg2qSsLPTuViNOxGUP9lDTVqQw7xiq109S9yQ/Nv5kj+eZbLe4cU2nI8dbb+6a0rWdoZUdux
eK3mT2ntlBuzgRGVTku4F9UwcOMR/NvZezWMVGsHde64xNog3mzCYyoHrmmYPgtWo5hv98r71LlY
NjDcryEGf//nt+TvEkleMxw2SDvgu3xAsn+93FpisKh/kP5FGqDhgBCopXzBtyHWmp81RFoFeDdY
V88WI3ct7omeFHNJdFVPxRIxyxq0f7VVSm3vb5eJhc/TkVAGpOW/a8prM5uShrN3reu5g8r/5lXs
pD1jusdh6wOkRmjQBCY22HmpDpUuRxVW8AJQim3h0pz/5UcETuF/eUGOacK0MHyu3d8BjYZLsGHC
qkqqG038NZ29zXganDTTOXH7wOC1u/iMVgkmpW2YG8RR+jdFwFByvwiZHA7ewd+FNgqUMUKZ3xTD
J3UZMJu5At98sFr3c2kUIHUwq21s5DjgdqJtMgKfMGrRIRhIrWMzaY+pVAVawbdQp2Xq4+pMoiNT
ymJBDeQt+oNel0fTKH4CrWQ2Kh+J/ApOaqzs5uyNJRdFFXEJtLGNNOrPXf0A0DZ4mHKAvYD19oVG
b0cgBu6yKBereSDAmX0p0BTsvm2Zfk3tSD+PoIGIUy+0l9l3X1nxYRpbguFQJ2P7VkTje5mP3Unt
G3oz17cGs3J4MTx6ErvaJ/YTeKH+darDH4RzF+yFkvLscGgxInFP6meHSb9Y9YNRIX2oxKn96YcZ
jGprHD6bffuJWThnVfZcE7TNwsi50qL/mijGYYJ15xI8G2U5IwvdT2topZAPM2u5TPlQXGp/OWJJ
03bunESEZLvhXdBllzUiYAiMh0J2YsA8oB5P1rZoGsqEMrT3c4kghkrnu2i/N56fXZtQygeJBTt7
OPSARQDcXUwNTXonWPXozLVGc2/HEhICBR65GyJris+HvEGHYgwRGN75HuFdWfEbpFxh6G2iWPib
ujbjk1qGEjWqbW0RIayjRcUQbZLT+bFr1huAepZ3pExfR02/n0wiUgR4aPROybiVUnPm5QoTYDIP
A7ManBx8ELk0EfI3M5NYTFaidnxNkXutlAB6kja5HrrohzMJx8YRaSBnTQ700Mrfo5YSXuktlLR6
bHHihHN5HTvxzSAaVEZ+sPuaSaB3SLk3Bx6DHftk37yQ5kDEwArdgaDKYylK7hjXpPiQskgJmNKC
9TrhBimHtgwL3gyj077VHBg9StC1rfnd2fyU5rXxIYeLA/wm6lJX7bGq7xke+vum0K5pU3xvDGx1
Dr8aHykRcS8GoSbm47BEw7bSAEm6oGBWc4iWB73R2s3qmzqEtMUXGxjoJ55Hu2SMYJabwz717WCn
hBTYnfnXWD38wmW5k07rm9ix2I2+26XjYO3sSer0wAkM+vd6xJyZmXe8TsnNrup72Pf6yYiwVMWa
vdNZBq5rzWCIvyzXhdyVfTE5Nnnm1ktNIGXK6P1uNeWlaVH0VF1q7rBdil3f1IfRrqe1g4n5SL98
GHpYNmFoFYchwHGK8kSJeGNTxBLuvfEzk1jBXrwnAsox6W7lvtZK9DN9/ymqmPVYIvieW7e+nkmc
JLFoZ5N5jVk205g/MjFyG0LU5XDRxJfIClVjujDt7CR6stySjUAw7dm5xedEC18lo6wR41GUiBib
sf8exHl+7qH5iz4+liPc4CS7UtrvRS2me56KfpsTVMPSezzKd39uxcWxagsobUc0KOzLzH4GUPBm
LVH0ULKfCmHW4gAlOGOxouW5NqiDLYxWXluInUmg5cqGh370RPDWoH5kpHFxGlgjMQRZmEOYalw0
NKvB0PYZFt1LWBfnzAzDx8Gy6lOOfVGAWcgjkOmjMY+X0og+6QvWTYNs2kHmIlYIQURuMF/vv6l6
SnnQBilusvBxP1GGybUiTjn18O6q8dvQW4xSWKSr3U1d1T8hiH6xcoKg+4LM5qSKSb5BjF0H9ndd
ax1E+La3B9SOpJQ9xFdVpJK2sGMaaW/mVJSnEccLLNAVCVMngN0ybJ6ONoilSidPidORnsjJ416J
De8FLB6Tpoq1UhSv9LzXcEfrzdZgx1xPe52Y674f+qMIiZ6XSr3cy6aVUw+XwBvIV5zQeQzha9/J
5bPVO7i8qmwdJcs2rYgLUtr1/yOtUkeAN7qPycjmciDJuuy5G4jFW6sO4Q9BinFoNCSKrXwqIRyw
RuhiDnN39e9QTVXfsc3SA1QBns9kIEHKrSZqqlBk1rxfkNNsCUrh/ax/avnUHgbp9sxln5GYDhQy
noDHwiq/BLU+bQynvvV+YpxoNDa2x52VOCZDNLmh76vpIkX1ZF10hyr50dfNJgimaG2E4TWfvfZE
DMa164rhEKFeUWhezfSadVsDUZdIl9BH6g07bdX5ZNB1iHrV2FPh4GKiS9dpGLD7BqeWDP27Gl8Q
FXh18NxslNk+nPrn1KT8i0JasVbayxUqITGj/GHwqYt1C6tWtsDRSGBwr3T541K7Cg0ROdpiFjje
clTPRhMG08kRpXs1TYB/WR8/GIjiCjkAkVxGzllZQ4A8+/Dcmx3VCI01dWvxngsk45nGFAXYHdtm
SbpKSrGOS3YRixf/WHrSFbqlcgAreeLQFMm3WU/9dWQiqIun5Sn1koPGXc4jH7gI2z6fHd3YtfnG
zK0zpnN/r0NT1TWyQwFTA/e10CPqA5QggPSknSPRTAjDpNjP9kq9IrIAawY5g91oYObvWOv1YqgP
LSI7C5sMK5ZfUmnG5GPZ9S2ZoiIMSELxWW4j5lfXjD1XCKuW8GfnMEB1X9KgqODTlD/yNOz5YbC4
qplOIWeKWiaV/SuoDF0mXpMtiOwehZCsdfIcg5Q/zfW5sL439ZTfxaP/vOiacaml9ZNV5YuRBJAL
5IhKHZxZDbbeSjTjTJrMvmp1UtHHhQw7OZZC377JvfzNqs0cn1R1yr0Hm1n11famB4oS6O8GMF1U
dfnemBvye82ENVuH2A+d48qokuxUkftaMBvbVFF7kAXHRgnnAi97ayvypyckigiwukNdxDK2nLE0
TOVHfSzhoBdH+UuOVmmaLe+UW+23lF+1nk53PShuGcdas4Qm+kieDWAI3rWgKnZKWZUwvgBDcshH
EBvEbaLK9vfTjOAkYWFK1GoRnJQ4xU70h7HwiOhgxunyjESy8bOo5osakXUls+Sos2jVYfkfxzB5
GacQwK6tvwwtpdRYgUuaxY8+N8w9k4t8XRueHDZvEbxOt7lC9ASw6uyYOjMctcDz4hmxWlMqR7oa
0yGQcZj+uwSooFZuR61Y5R5FWWjHp2FeXtTXkdA1nVBHWUdAb9cYCPuB4NODKiujsI5WnYueZSHa
Hdw+LALG0QCYdA2/CglEW8QV0a6psG67LqbTUiSPgZdQOdTNVkCI3CUVaaw+TeU+8LWv4ZxJtk0H
IMjOvF1qJ5zuLopMJfRy8DgwAEc+E2jOwdsacSLueb4cPpwOSi2r2miROwgVEfPYMag5XbMfIxm9
YoX1FgB1ssMezlleJpRlXbRXsq9JMu96rlnL2/AQYnUjpSPhhCQbbkGp/UGBTIdqO0wGYWWyvfAr
IKJLUO/Jw2WXw3FuDH20VbeXCe6LGKvyoM4yTC17smdQgCHoAWE3rBLBFkcxPWaPvZzVaisvxaaZ
H8uaQrWrQ2tjD+iV1btTIMmMo6n9uHW7nqdIksRXdTfzSGNbW7IEI1A7YtUrpV9lk2I4otwc4Yts
hwwxjNs6R7IybVjH2k45KpuosNd6b+TryfmCJZBYeVaBe0xX1w/HZUfXslRojReBa4slmxxVh3v0
/8VmAINcwYY79TzNusq29koxG4viMYJJdUcJ2tl+B3OgiEF2iy9tZDYnbL1UAvSBWSLWLmHoN1VL
IU+qRxw/6RA9Mx5bdbx0GOHhdupZkYnZsgkVdifCEHDj9qUHCqR10ws2L8K7RJaDy8plKkm5Q/ke
fUp8lieDxBhHWbAPRHBV95WaPw56s6Bv5WsKggmvEA1DIOAU2bIsU2+rmnVNWDZo29oDxD+JKmnQ
k2hHwu39g07eq7ogpxmDzUAGxcUlNsyuK3FzxhBrQc3WLBf1V5gZ8UmL2KKyQ35MwXFOPUGVIGN+
iCW376aNxKp02zcjxSDj+mg0hJ/96FJEDoE4q9M/FOO8Kfr6KR6c/tIsGqtbqSVXr6DmuNgbJeeQ
W9KqMRMkhvNeC/eiWFFGnoUr4QfXoQ6flFTQm+23JrPJPZBqThSVcFhB2pGErQBdE6PLEziT5xFP
xTGuppuGCAQ1R/Q1ibtDos8EQ0/6LXVZkkjS5VI43QqJcXZISOtWV76aSQkGJm2b3iI26bzXyTMY
t+ycGtMOO2a+dnrrkeXvG1nWEfUpetHQn+ttYGS0iHHxpKxGjrQ9xfYMRki3aREC3jOy6qONlQJS
0UEzrKuK8J7Q8eoTE4kCpGrBqbhTcZQN05rOrKcb6o6XyYnDM7GmQEvK4WhoxOJoqT0dFa0hFQEM
rjR6VSaGSRjVPuhcd+2IxmctM/pr1BbVJhhLa8fgmXjnBpy9Kl+ZaJSHxbceF7staQaikVcAaFur
GDDLZKnOmpHQJJDEmfewL+yJNs45ekQFg8GHKvMh3o/MENHoyEC90BDB4Gz6NsDCPDSDvh9o4S81
LUzKOggGBdxiCx6y4RYMXHqJ5I2GH0MInUMiLdRzRQ/FtdDFOUwzjW6UG7wVvbVhNnCeA2AfABze
CP4jTW6er4ptomrMwqPrjslBVufW4C73TIKa+pgVE9zfl1mQPGgEwVmBPtIGa85UfqolG6Wf++e4
H0ijHuJyk2sV47zY+kHL95o3/Iw6g0e5DSR4M5oivdLfGQAd6qcqaGlUR/PjMeBMPlseSs9bHuBb
ShOO2dTLnb1RcaM/yrpvH4XmyLY4K899zGrA4eZGVcBjIEFMM7njQ4b8dN3qhgNOLhQHJ5BTZOls
MVBY7Zb4ng6cR3FKo26yt4grHEHgl9mptNOLn5hw4OmD+t5uPlTwXW9lu0je5UVPCz6e1K2jZutF
Qo7hEn8vA5rHuUzOOA7LG+3VvyBb/7cBMnkRlsOmiTgg3fyNPpllTe9Pnc5pWLRbTP6UJdF3Q65p
UvCOp5IsUmA16vBXWD3Wv/Lgx/PBx+9W7L/nkiKVAxQukk+aq4UHrOsH9HnkBkFTwiVlvsc5Z6Me
Ds42go/KyD+jx1pSc9WaAesQu7lnc55ehP6vTmaFz/t98glSETCSRyYcHvG/TmNFlwGZsc0J7pb7
GSciBpVsOeqj95IYdG3ATM2doTOO9RbYzYTFERSqi6uSTCQ+SxZoAyetcBqWb6k4aR51j9toeNyT
lFTodjchZnxsUVbjDwZB20TZTkO+QVyDM6CunDv7OEdwDus4PKoawnOmx5wDSv4dUHRy76I359gm
8dpiRrSRzU5IY2DW+ROzR+PY5cWZQ7PcRp6cktLx6CgoNn3qaMC1ndsiCE2VvnJbKhP0Iaecu2du
wLRhToqtpunJGoHnKsvbfl8Pgsoq7OtzWlgHWE8YhMgY3JTguKBaDvkZXgr5GMgtGOBxBjl9+ji1
2rpMyetKJQAEpuCpbp0XbfYPJhaMgx/WBIhYvb9SPbqHANYO0Cr7/RdLMg3TiB+/aGZjpRMEdJmA
gcYP+Ipzf3waMdMiZG02lY/tIEzLixmN6daS1Y5F2VOZZr6aIeOshgaBH1uaAQtvPKxab75GY+wg
CS3tG45RtFXorg69Z3/Dp40DQNarWVLhXActZSBXWhdul2xmo4dIS55nTA6maVUlYsgi2A1gVvcJ
z0q3yt2tPlBwhyJga5C123K0PgaDscRFdjMEhlRs6nL6jIwn/Zflr/k3ZIik6DqsdNgLcfl5v1+x
OY+hmLnpB/CH0XPOiI2AuEnrKfRFEO2MZkIQyktJJYg+khJ89a81EFG1cnRaoudd6W4L4Kw3Lsk0
7DN9xiHf6MGqS/wfGa3CBlhPvf3nwb6l0rb/ert5bBloFyT0AOjJb9wAzv+Cbh94mkKrRW7vkOo7
UFP7863FUEZ0W/2cC6qbXqMP5ACZ1nTTu6VEAQqfjWsfgBYXmnZumi5cZ1P4Q1syaGA2RmOPTRs2
RhyKGdtg8PEu/qP6KUgS90CGiNoPeC1I7t6LHRwMIKYsMa3YSnMrLae4QgdSx/DQ9Arz3Yd3wcm+
aAvdLd0D0mJHf+gkLwzhnyy78HVnycRZqx3mOi4vQnwh2/nuhflncyRhiySr18T0vngt0kMFqOw7
ngQZxdCGa32fVj7x7S0IvQ7U0C+HQhXnoPGMgfYq2W61j5m24I1a8o9yvCrIV/La8B5S4ePUBGkk
ZidjRP6pdFjezu2I88P5yYKVCe78FcNtwbwMOHX6ltQjbc9RGd/UUCSETVmm6MblFHrXVX6EQPzR
8QlrlkveRM6uLJIEuZO3dkM+exmeTJ8qSJL1mJbiLZW8qqXABYbM9aNFmOr0xJQPv5VcvSUd6vER
h4Qci4WxgYA/aXLSPiyqEYlvVSPISqrAJN2x9Xn8FMnI7KAqqtXSaT+s0XLPpRW5mzD6WYbuexIG
xyFDI0SBON0W2gYD4/THcD01AczO6G+F3bxFKXRQVVfbUiLm1oyq0pQZqiQqjOh1V6KKn9QGPTEl
5qPU18bouitIFQgjRuazrEBpTWSXOhevDKfiU+Z5yAvieMv2IkIZZM3nbmGhzXBqZ0XOYw/+/qAa
2NbamWaJI1V+eVEFBTnlu4Ys2XvEAaiDbA10dhdSBpPmCcqCTO6JzC9eMjZ7tB0ct2V0Ul9du8R2
Zs3wElWnouM7wNhdzZ3uHP0CnRhOkwWXwZ4VFIOVKMgJMxC0MnFs0B9A/LeHC8QWqJLueEQdzMkr
jdFVg12L9e2jxVIFdEj2FC6Mt1R6BVAKa+1YOUiDCm9NezHc1N9xA11VYkXCrIfyYwHn2QxSAep8
BAAk8rpxDfwbH7chwoSwQ624VB7VFZqANMFXoPfTpvbBkiiHYNNZESzA4D1cIH2jO0bVp7s43oIG
Z2BjRLd66Ql88F+ghfwBsg8kjG3qbG0tQkylqvp3RHSeOaJ2WjGgxGYYgMzio1FVF4EacepgYzdV
1hPVJrEgOgPuUsRS4Cm/YcDUxg5JNpATM6EH6K2C7hZ0PEoDpyA0XvPvUxhDbXDH4dBa+VO9oI5e
iuBVD2kN2wzbSesE17BDX8YuBx/+UJ6Lsv2mTTPCS8/FeJjMDPQ97OfrganQfYmY91m1rr24Q/sj
aqb03OIlUbWAr+Oq7aHR3KKwfY/9Of6o2qvYOeqTYT4VdvEK6zMCVFT7G0dqPRsLx63dcfVGWYPU
b2DWSVQP7RPawiV3yn2UlN3GreEf50N3DYvoWE6N/YzfdVclcvhYCXTHbA//jRujsDB/ffz7FvmL
wrYtYRMG8BsmbKnMESYv12sHTAW3K8lq6SyMm6Hn9WYAEUFf4be7XG45qmT5EmH7eCG9FNtiMp7G
mqYqjBlc2Zz6IXa0FwNap9YCd1zy3KC/SfRzaonvrjZt6d/LU4uymrsUmXAhDpCjYEykNA++iION
jblm4404CTSyNA6a06NgLOxXTfsSxjG58XrkIjCLkl3BmGVfuSFa+Pw2kMHw0JmUK+ninrqSrsWd
PeMQE1aqbvw0EgIiidusq7AX2yRnCyMnI+oPhdT/hkPanKo+fxpHRLuRvO4t67UatezDQYZr9JRp
TD/bSEskzzLbj0n5JhbaNDUjcHO8TFrGy7U0YvqcLwqegqyg2AQCnpT9xLZ52Sq7fEVe9bZBSeiW
4bxXz5NRwjbUEL8ngaow/YeWVnidxDLOZmJL0LofWqoaLCVmmHZtzWmzUWMWwu4CGs9skyPgCpb4
ZtrMMtXz3Sra/GwH/rIyy/7VT6rh7Abfe+O1Tjk8Ynuw0NetBogQaJgg7T4UsqgTUmWstCIloMLK
ZOzSMalr2uVtCgdSCJsKs5QW7sgzUQWkYitCWe/Ps4ge1fpRbVC1ahi3ppYeoa19q/Cqros6ROad
6Wy6guxqz0z1e7blHwKcuU9JWmuVqblDN8x+MrQx8yPJKdK834ei4d6Teh01oguJ3sY9MB5NHvW3
wKmWVRkF2b7Ry90S2Xf2v4weYwa/DPYRl8SE+ynrJwo4RrGWdal1a1y50oPcTsOPqYnRcoTGhwV1
MSdnbS2N1EdHvJiYcUSQ1j+odthEBAhpRqsvgSLtlnGyDoFJ+Bhhd0CPKye9/HOV5v1NDeJiZIPm
Z7q+ME3/9wpz1EGZThPDe2uyl5PTDcFN/QcwTcZYL43wNNl/fEz9Qec63U4YCP9sbi/i8OSX2JEp
rsHw7b9fr/5Pfel/v9N//3TijmEfIrpdQQhCSxAYKlhcJcnWyCDUxBhA21UFGwAgkF5kl4+PdtaX
MY4xR8kPfXzhx2f+93OmePrjsx23POgFCtDUT9u7EWOa7yvDOyZeXCSY6txD5tTaNUdV8TgXnX0P
zTtGTvtRfcTszOLSWuLp49PDJB+4EXS6BfeslfXeKuP+Gpdtfx0zn2FZWM7dCcf4PpQfU3+gPgXX
hD2t1P9ayEXgvl+GwuzJWtfoXtQna2Z4nctgOH58lvzGH1/Va9kv9W7//xqMJiVg//dgtNVPzEk/
iz/Hoskv+IhFc/7DgMAj+Rc5hu6Y6LA/QtHM/9D+G+SSYYHUDah1CADl8k2Gohn/4ZgidoO8Gkvn
puCbtexJ+SPh/0f4ZKxxr5imcHRf/L+EoknB7p8PRt13HbKhfBtkhIOi7be+SBfJlNW5Q2wyEzDg
ee4tbe0tivaXwCpPfiKebcLm1+1k/9uARx65f/ubHcMziecTKAR/+5vjMizHxCPOIR5JURRL+pJo
yQtBOntj+VVZ+jHLYQBhKGf1+CkYrTd9mL/2YnmYyJxZ+af8FIdRIEkAJ98a7641Ppzbu9eHV6+F
3yIOQqoKeJxaAbhxQutxNhb3KS/e//RG3z9e8Z9j5VDL//5DNOBogqKj67Rt3moF5P+TGrCfw8Dh
2WWuFgFgBLfcDvtRvu6d5S0ZGmPHaBiNGHyw1oVrmeTLsXWg17el9U479W006Qhwj+OkLs01ihTq
KDBVn5MhkqHe06+h6xtGF5XB902hT2nxlWz6aG2x0Y8sFjZV4H4NA5aUbW5sBZam2HJ+hr7FBybE
/f2Ia7nxkZLVabzzJhTCU0dsxKyPXwY/sgA2bR0v/DoWHEoO7j4KE/OiucNrUPyyPtvF46gX34XL
6RKxrO16W4ew3AAYErzgriPXTTRAlXKXJZL/iy24tu4i7dwH4710tDP74uRTjGPwAZvqQ99+Y7Bn
rmccmuu4zZgdowJZWe4zq2YPLA57q8r/Fff5kRyVkPhJwrDS2n/zh+a97u2EYRe20SfBVD1vcyqP
Csn2wkS81eF1tEN2RSC97kQEPKLSJZLTBK2Hhj+F4/uQYMeVAu9VV3TNGhmpvOypLLqa9w/ywylu
xvFmTcUJhEwmk+KB3DGH980iRkqDUFikYt8vXrgi+W/ZYHCRP4yjzZZn49TxpW9D7eDHZX8LTVZS
mqzhRC4WVrjVLqwmrP9JCrff7OWuOIDZIu3qBPBBqMg2ZZJ9nvsx2lSIatd2M5tYxZeXKv4GdVBG
foTPfh30KzdBE00A3j2NILe0bntsQhqYXEpg4LyEYXQzYYRppf424ilg7uH4aMB0ZtZUI24zeEcS
UJd5t7OmMbkYOQHSi8f2K0QAbjVIkHE94ceeyNDpg+ogkI0wew7cLYEjO12wBC8NjCGABhp7TWjZ
SzEhWcBJ8+hn5SULw29p6r3PofYlsHXGf6La2rK+k11yZf+qxtLb2MhM8fgbR8rIR9G0J9sFPzsh
D9ZS62ZJZQ/ODl4ADt6e9QyldbITVnRrq5CBsOSrB5t+IfMgcOrnKvcMtjwsIxoAvHUXAldFWD7r
kNtdjLjl52lhVtFORwJlKwIZce0FI6oozv+p1xFfTmcIAw2a8w6r6rSkh6RtMDPVkvfg81Oby3BL
hHrMdtA8BfNyYWXhrOIiRoWomytWH8OBOIRdV0wDiy/gI5RutnHymv4dTUS7DdtpWiFCfIsN1iLj
lH21W3LPBLkpI+5NYfjZGo7k57BrNlFRYK7EGyzKwTw3aXqtzcLcjlaJetR9mFzK48n2SGPyuaby
LMpW6WR/L9IeHVYdmhsIS++ZbiH7Py+dC9iM7Queu2c/pwWkix83iVdf3DJu8P1rxoETap2Werku
2qbn9WA9r7NsF5A7tQeB8Fw69Ra5BJkZPWIXuxQ7C7D4KvEhzxWaTVQId0cKvmMVGIgES4AzTFAG
54IEflnhkU5BURGR2P8Pd+fVHDeSRtlfhAkkTCawj+UNi0Vv9IIQKREeSHjz6/dAvbGr0cx2x75u
dARDLRMsogqJz9x7rkmAOYmHnS27NWSrxyhnSlIEXzOsvBXbqB+ZxjCeY2Nd9TDb111ch5uqr/ew
R7PdKFsDp1nP5bMhDwbM+X2naNZ0uKBtORX9QCN8A90VB/EjdNO1YYfRKihqjehuuEODg8RjemyM
HJVtP21pH7Z8MmaAhBY79glmhee0R3b4pBVCh5HafkI6QrhFidDE9z5SIUgaSoR8FZrP2A/YVN+0
QWVMynWwTzBdrp2muzah/rDt4J1ZArs/Nv0rcuhBu0uMvM6Jcf+r3Rb2uk5MtYlIB477D8ObrQcp
ve9Rwm2dBM+xwxuc44ZbtJ3WTpN1Idgw1QYQlbYvrmwALvEQtkwIx3vTwS3EBFA588Zb1nahBZKi
4lJpTc5CsGRb0t4hO5vTt2HuknPN1mDG7J9OJSDX0lqFNf4vvziySqxblulG5JyrZ6H5cGFBHIT/
gkSE93Yqv48xY7SIYc4C2MKeUbk3naPLdZt7iKeULEmIfqbZZIXjEpSH3eF7IsRLlxEqErDCAAxc
wdZ3UcTMFfooW59qYMY7tFoPhVZEe1cCMBzVR91Oh6wMDn2m32vpbRpdGjf1uZiDAOAkHeZQmM8q
qb4aO7tCzT7OYeyuVMC03XeYlcDMyBDkUcPaB7fT7j6NvQ2yJnbnnvE1xP5bwqnBWGB+xD4VQIEs
bRIlYKDQBsA/tghrbmz0dNyHHmy6UxXoZEdZh2Sve/eFeu9Mz1h7EbkkRu4cu7b21m0qK5pmGa5t
el1/8dmV/bcyx4Hrj9G9BbJ/j5jqZqKnwvoryXdDe5pfjEiR3d2xPIyr+HU0o+UkAFuhh2Ahuq5V
Cverz7MHzCoDN1S+Q4c2riLD/ogZRbPcx8jarXlsLYBAHpWIJml6s/5YkEroNFZMqMwCONCOXufT
yAk7EI5aO8SxevZdwjvoVJ68Z8yar2TneKu2KctNlk4M+B3gAMQ6cHM208nBf7LqGj5CZFdncPbu
3LEfERzCQ7RRD66SKnjwlPHBHCtmRjRCfPDUWzOqx2Lyok3OAqkfyc3pX6jX+Fn0tEH4zMdlmXXS
y+xm4FAodG6DIQyP7DXuYSYgrcjL50hykLTTJ9yB+ciukNtImshY++kSj0sABnr1fUn4a+y+iVR9
F8kNltH2AqP+W2iKu3pcFkAqup1L5n6+RcCtTjAJQbU+cc3XQzVyPewuuCXA7sYA0gH1DryEI7Kd
XbRfRtASbQqbbmMYabhlop8evCFHRVN2qPeSqL304d6y9t003FZeVz/Go/VMXh/jZ7EULlaKljfw
x/UEgWpfZOqKF4waN5pIB0ea76UNEhm1CbzwybL9RwNN0WqI9IsuVbbiLCMGrX1RrJWWDLEPxsdn
Qzc7q3CveQ/sc2w/hRqDLVqpDRFognG+SyBMWnxzR1+x4SaKaBig+cHHx03T64dK1wiLG72tU+iE
ifHd63JuS+WQqHQEMQrb2ckI+Yg57r0hfXBdQIfjVOx7K75dXozlBXvU4tvRNV9617qywH2tEa8f
qlJVd3VsU8rMnrdFX8GeyGPBOQwApycdnhVPyH0jeY6Z9mNcevO5KXC0T1Hz3IByPzWIO/20J9WC
SStyFO9oh4AGETUEg1Ns9old+5sIhu5K136467v0bWRH8Uhqa2xQ+JAANexAH7iPjlB4y8fEunCS
PCZeyIGMd3nT6eGI21LuKLZfm8zsdvXMKHwURLI66GEYwicXmTPdnBh7ni3/B2Qfe6P8DuXkEPWn
WDrdycRtva15NatmE4GIp2p0DmQkhsDYdj4yq7USNmZAXI4k6lo/LDiCz1Pw1fQSDXjZe+us6zIM
Cdy80MSmyu1O89hsgbIvGIEwgX7RHIFu6s0TFa944nF9ZC3AR80dpxssk+DV3fmpc2zjVUmJ1M5p
3hwn97DSM+CcmDUeuGTBKmEcuVHUehHoitMyEkp9Z63HnLxOI3uJ/OKdQDBvZY6v2NN9NCWtvRV8
t8APET7P4GmC6jNxE/9QMD/aMqYK3+1c/4SL3d5lqV+dGclcjNS653k3v1UNwN/ZzNeuRrXb+769
9kJMwLK1bvPSHPfj6GRnRKrcV4v+Mi0ZaGHpX0+ROKPY8qj74Cg6ZvXdHOyJDq/zjllpUwPZwyMu
QlayJZtat8Yu3HmY6hjBBUYp6cfIojVsQpbXLaaypGCB0A0QO6R1CGP7ce6a+eJ2wykR1rfSQ+YI
WGxVgZhYRbZXAQvxnUNlYOUYUVxumehhvGcNEXbW5zQ4UKQTpCikU73ZDqcTniGkNlFyzcvoTJOX
GSiI2+TNDVz3DOT5YNls9SMMTxvHoKj79QX40rAbmKqugmHRV5vyrk/Nct+mLi4Nd+c0OC7k+O60
DYGf4UTXHB98s3zOJmh4uWxhK8s4pQmZ9/0k3kwah10aMMybZ+Op1pWFTcbdpf6E1bhAF9nhw0Vu
n99PQoanMByZd/J9ENHxmEt4FgwmZZKXmMYqLevq1jWD57EM5QNRWM9NIU9lb3yOY2QdFQAtdFHn
YZaf4Gm8VWiUDRv1JQbPARqU433hVOyviC1+GL5L0FoFF7+bY//UD7V/Cmf1ZvthsQOpF2zkUL+O
Or7mtABrkxpzJOI8Qch0ZnZGQhhFXoHD2UoG3sIOzRW5BqBvgorGkQjVwWpZ4Ph36B0g7YJj23SW
JsYgRTnVsEBpzPm9C6KvkhTzdTnEP+njWo5xSoWyXhxn/XijTVZ0zCiJNm4GVFjQu9j3VgYxi/oW
BigZVC2Z72wNIKwYgAZTT/V7w7T0kQjZGtleYZ/dELdWXBhvJv7+vSLqc4fHAJoV0UNoFdL8GNdx
hvGGhg39X3tOuiTaamDlgCf6epsjvVkaTH3boc4KOY0lb2kngfBUJrrftMdU0NOZ1O1AKTUJtcJB
c+v2/Wvj23cIpurFY3TXh3GyQ9e7Tk3Z74CZ08C29S0pV082VpC1Cj9EeHZYEK0ychV7x38VRM47
swkeUCARmtRLl7T6WH3iXOCBbUzmkccgtzDUwTlo7wy/jOAOLU4PD4VXChdsqBQTzmqVt0Juq/6Y
mSbnZtHLPboqN7DA+WTtJ2sMnF0olKr+yXYadaXEi1nSn4GAEJFjLStM8K3pZN8R/vG99RXmLbfq
1g6Smse0Pw5m2dBfs4hUsAvd+bY1oze3bZeSDYRqVR6GNjL3eZfdOJX6YVvoBu2cysOtln2VID3P
0eYJ9Q3+BuBjRtQj9OuljQ/IzHYloe972fjYJ9Lw7MYkfokWripKAvCovt7z/IGilcMBw44LxZOK
AXQ+1Ouieyd+SPIgImbjUfDIklV0l47DY49ezul4ZoMYOGklzUsZgpyCzmzbpHUwXocwK968Hhnj
L3wNDZ5DqAaCRz4MKx3myd7IgjcAOcZlBk5QGkl8qzFHMJtR/mKFP83KkGfiBuCCRYekzH6GER2e
E9Hb1ASNGCBRVl6RxChGHK6Qrg+dopSkgIYw2xZ0hcU1Rf+5IQeMcYC4BE0AtdR6rATQrtJKvtzA
eIKIQTO63HOuT6wTbwWu3aPZRCZym1Dt49HXJ9IFb1kBYYCDfgQPilA8YWLMENhJosweTnll+cQo
lSDJwlrux6C1HnotDhF4vHMljV01aAbftuyPbm6waUNGf1Nn3VMZ9+GTHts9f6euhu7Oqw33yMVa
khLx28/tgrtc/lJJT8+eqCMfzhbIA3p2aU3R7HthGbcljKpQkIsZok+CVtIh20ZPSs4Nbpok9ba4
/Z+Qq/tntqEbsym4tcB9HcFL7J2wfuliDAB/fQmcl1aXEc4DCCfGCO3B8Zbl3LkYyM2brZIHiJX1
wNzBavlmj+nBiY4B3pUhdZ4w7Ib0yG7DJq56SGIiHcwqDdeRh0RvWDFOmrZsJ9W28uML5Yu99Yzy
Tdvc/G4ORWUqm/o6lu0NCZ43sz/SeDsEDzXWO7rtC4nk5tqX2BlnwWM8jevVUu8AtZMCqb52aZIX
0WlW385jAtkSzgGovbaWX2UXPbtQ6na17OJN0TaUg/ZdN1cYxkLzoSnOiWZDFCjnR6pzl+3Q3rTj
SwjOjTYRC4QJLGUTNNOhCKEn1g5FTLBUEt9VEEMF4A4vFBijCdbm1GT0lm1lbqdlP7aYqoi0MHde
o+NtGHOF8kHshCHsveMPsPWlVnD4jc3MnBBAGnPkDBNAXPLs6kuFeC6NyaTqgSvBiRYLaJdzwjxg
3CLgAkxjntG+OrpGgxtM75rh/DrKsccoi9Qwc/rgT/Q6RrOxVSD9rAmrpVFyi8R59wH6P8bAhTN3
zp+sGIUxjAfQtBXqFlySYiuR6K0M4rS2PhFK0/idOT83HrWJrqMUdl/94PYkFOPOYqbqbOMR/nE9
VZ8NpW9tscWsR/OQkRO8kujgwEOsieAsDnZN56bIED7HwBsAqzCZcK0fhf5e8G1vldTNilhe2AmK
EIF0pvli5nGXhcmJAae5C7bK5nAmwsNfV0NTbs+QoEqkCNsMKSYCdG5jhw9PLUwDqxGzB1uY39Fj
rrMslRz+wcOMTJaUCDIXM4BWnINXcLe/FIp8ry6+i+bpgjuAvdkwuXsrUZsGX7N0c/vFG/0vYsQ+
CjJA5Xtio9FjgPyNgCDolXj119HEaWgxz8l7dxUVI8Sf5SLXuVzs9vk61n13XzKAa9vSOcGRIvwM
MNYFEeBBj4DdfM1EslAEm2SM30kuoFdAcHdobXgaDXGdseaZIWUKjSLBAAUCkQ+XdR6QpZSBKGhi
1HWmodB+bm/gqKMlrqobT0pq+s44jeXzFEX5Sc1caObwm8obN6FsEG26xgOo0QCKCWLq0TOYKEPE
bHpMAcghbyIccQDSTIrE6pjE4J/J4rvBrUkI47Aa5riBOIPTmd5vbKp6J+Nhn483s+sxkAkPdhzG
952ZP/Sq7Ff0nSc0b/1Z6n07jh8Dfru1TKZLT/oyxoJ8OtiOOJiD800yG8sid8mkSx/ITaCO8qqF
Fdv3m2yACZ3xepGDzTQl4VNXYMTVH9HIqeAn45X0Edg1MdvLbLaIv5yj/fJGzpLctxQDMjryVIHc
wNl3W2VNhjN+l+TuTVm028hvQN5GBSoQ+apzfzM7+D4ANgcEFN7YuzjGTieZ9AJsSC9DWm+HANpw
WcZvGSnzR/iv3Ng2Ua9NdJbdVG4Eh05SXVWLFTxu8InP6b0jvey+zNHu40pAA/Mpqg5SX3HXEKRj
FAo9g7+Lw5wS1ukOQTpfIFIYl7L4YbXutPfcaFxbc3KqTZnR/iiE2IL+39YEbSjQaO5ccoJYGRIH
RtAwb/wUZOJKtZNeofz+GJom3MVBh+Yg33tEB6+U7+98mh+e6LDYItnfDTPpoMpO1cIsrpZ53Yb4
mmRdQgRep0D6GLuGci8rNgE9yDbeKwBABgp7ADDxmcDMNSuRxQ1+W9j2Z9x6pAAHQ8MoBhA1IqcD
8PWSPT81N4ZksVaIeZnHS1iaFsUg0iaBcmBVygKmPsExazvANcSod9cHXb9ynIusaAHRZFHuxrgt
C/42t7W70n05H+TYOjc+hWCSxRdNXCsDwfwjHuJqx4PulXBs8FYD8cEY2vDP91DdwsLdAwnluZby
9vjmB0qKoB5IQ5xv88o7pLNZ3JgxlxX+3ENtz2hOeDLVzisRHTxF7YZToHC+ajnvjRjULZ99hk0h
jwYvYfPUO95RzDSoYORXrkjUanTQj1ZM05WD/N0Lp0elpi2gaY67Jn6Y5iZes+DjaMxne2s65UEx
DijI5+K64GD0Vd9f8hCiAToqikjevjJbs7sVa+igtaHmdYo5jYcIDLhEiHxnssDXdXeddH2LjBP4
pjO/kx3wZTf+S12zx5EDSgJFc2D5ZJaHeYXEpX/1B/HSkafDzsfdD3F9bWjNirZ9nYiBBZxQA6yf
2daE4xMjpIPs1FGw5FhbgVOvcywsadZbSHSsR+mWz2nnGqvE/uFFAsngFA371DXvkqW5QAMA1s98
IZZqOo0G4hy3h7rFh5oQmB2qUHBjaFAYcBqn0Ki/CZUzw5tIDx5za0vFQ43p9KTcqElcvHW4o3MC
s6libF9OeTvngGm1mI6dCf5pdodDUZjvGJH1TcdvWIq3Abk35B0Df7zV3pWjiFYxSuWtYyUfdRtj
U1C2vyFSRU7WJcXAfbKT4Tgnv5JhUIP0PfNNREzxuqyMb5M0SZ6xUDgE28lsM54eIAsT6nKdQkl2
1fAhUcmdRwS2LWId5iFhR3kRPRupiLawWW0Rf9VaQPBDm2UPfOt8DG+NtGfdspBeMaYfhDKf0oRT
0WEQnhsYrTFm7zosmWHLXiQgnffsTY7exCU3mD1woWPmdsg6wBcPDfMh7lvWW2o1C48tomedptLz
zi1zHh4vGcNYPAfJSz/Ot3qO5E6n4ZtRaR8+Ezr13mW9GCbJpXNQWzGypvIhbUFG41My6YektmbI
OuUDoh304tT6lgleOJmfLLwvOHvAQVPsfQSOwJhj0TyI8rkkLGVlc9E3PE+/Ckm4ygKOD4uRC0Vn
j30PukogW6AH3pZaJN4PaRqtzWq+1yRDBT7txljK9jjjVe8auMELK3Zg/7ZyM53upjzbkEnfbWOJ
L8mBBn6aqC6IVk1WUUtAXF3bH1ZVYa1fZgtYUdezHPlA5RIcNChvPzjNUwK4Udt3EQbEFKrvakgA
Xef4YDdN11sH1y+PKAvPZtiA0MUcnodhvNHVjc4H8isV47jB3sbz5O3rWp9F27rox5hj1q06BHH2
yEArVfPWNVGSpZG5KQ0LJXaQnFWLL6xxo73EQOIPxbOfFkj0AhsSYT4hBISrlqURBfYBT+UDq7xu
DUqCGCUWcW387HrywyypNeRItBgZcgxCJSpyREQEqyTeRpMOgGC7slGCGQbKBugNMypCzF8mWXVe
+NV1t37JT5BEs7Uq0TKXVTDC/VeoqavyrCuEpZMFxGGqTSAtbv1DZaiacWK8d63NG+uVDzOFq9fe
oXWPtnMxvAKzgSzeu2uePbD4LnU+aEzqw0tfuQHTa3XfLV4vFdU/Sst6yohc8DB/r9NJvlUTB1qt
MrDsU77HXt6hBqdmyFM2/CJNXjLMacfCN93VWJcYZnEvETUkSE6rTozmmZTwbAdp3mb7kKwSukn2
2col7maU9TpUqdp5ibjNYFH6b7vUYuOTBV2AYZnNKf5ZpvJlRCQB5p5N2zQvXt79NBNeUNohNjDb
8VttTI85A6j15HcBSsVldCMoyQzvwSmj+HY0nROEVIha44JWqkljqCFyYYIq3u4JQaHi6gW7tGl8
McvBJmqj3rsjWvlAA8Oojee+IdHM0W4PGhT7ix/qh3Zsr10hvlfLU/v/a1WUDzTy/66K2tfxz8/o
Z5F9L378Lo1a/tVf0ijL/5dEN+KjjVLSQz2DBOovcZTw/4UcyUTk5HpCeTBA/7c4yhH/Uq5ajFNI
xj3fc5AO/S9xlO38S/muu8C5bBeylCv/X8RRi2Trd42SJTxelJKWjeLKFGTT8ue/CXscuxe5E0pj
FVbkDhDkCJLSrh8cCEkBOUuQbUaO8YDNqJgYzHjEEK6bqXiqaZiBtXF6jSPu8NCOrpWg4OPDGq2z
AtJwpNnP61dA3er2t0v83/RIf/h0fr1oLiYuF0e6y4X49xddZGZTC5Yq69y29Zba6GoXc74OpxxW
0M+mNuwtkcX2xvaGu9BjtlCOcjEbdf/At1veof+4ep6H5s1DYGZb7vJCf7t6tkk6PTZuCpN0RsET
ThyGLuyDmcZxjTTugDPiizaeCAo/RABbjCYmlPkvneHn+D/Cn+V/uR4L1uw3ndmvy8EqVrq47Byp
Fvnd768iiKiRUYxh2dEYU+tK02EYl9qdSfHJQ+cfXFJCLbq137+fZZk+vDYf9DOfHPNP8l1PXlPA
QRauG+hWt5gYoj5wvht9fSVQI90KK3XWxRzKp8RM0UKE04dlJsHNzLr1PAl+YEk6wTC8YjzBapuc
g+hXHCwy6mxYykXhgSGezEM66InGt/lRBpySDQxdYbjWQeYz/T3rmXoEj2BW2bGG2nAetf9idqNx
KqoqPKRMttYtfvpHs6JVtHJ5jlGXkZB+S57XbuirbtdFaMVE46mbIr3UJQ68sib25hH8wPQ0tGrr
Fba3bbwoQKXnv7TdQPaoyO/cGIhnzmihiIfFaplDKpUS/pQI3S2Tja+ORe7JalCz+sNdNcBQwgt8
wSsl9lYxkK4yFmsz5hHaqOixTYyC1zWTBxIF9HKLUnuGw+9Y7qWe+iNR5O1xcEeUwV22HlQ+HAi+
X5YBzV6i0LnNHXq0tILxghTmtmVnviNrBVVram7ZXhtjdG5qSCNF3a+EW4T4D5BjjDJ8SvvyKXP2
g+fQ78KRn2sAHalyXwOIkj597jfdj8vKVIZEgBIHg9YJvRJroS2StZ7lNcsjHE7p0bQq5+IoHDu2
X5xUCJBckQx/dUd9R9wCg9jSaU6+7g6jN03nyijmo63a51Eawdmvg9ugNFi+I9k51S7Ni927+a30
mYSnJoUlZno9dS8aLU4XWRPWKX96bBXFS1T2rJr82tt6bf1UDq55O/baIgbIOqt6ShBHQhdIGxIs
RBcARjexybpY+PZOEuaEkrA17QuECkYYvuVWP/H93a/AJ1zU8ylKlFf2hwHVTx8QxtcHfn3fLl+c
wXhzRPcyCVR5pm3ptTCAFZkKmIQxlf4/+DusPwSY1nLPAQ8UtvA9yyWj+9/v8bJQVk5mbchwAv1j
lhw7i2w3hy5p6vu9cqVztr2w2tXqW4x2BARSGZDtZt0PaLK7OR+esIQck96P7wKkdqiACPZgzWay
FDIZw8VLfsuT2TQdp6YBf8yfzUM464tXTPG583b/cIT/IYTn5xGmKZUtpXQ8TrA/rJagWJyISVW4
hhrC3jcq/IvxoCawEl1FKnDb9GrDxPFoDEtcZU8U7lzuDT+Ai41+4e9fjPOfL4ZsO1MJBMke/8k/
hLpZU2YxUh2umptNawWgBfWolx+nLtTXKWd046TCubGWL5HjsZoiBnPbGm5HZ4nExlzrwdpJkeuT
V9TRBZ1FtK1t7msgyFHSiU9t9wQJIkm4g4nAhpu8ysFRML7L8gZnDVOi2jmTbMNoq5L6sR4q46bN
ExDc9FzP2P0QUArzS9mNtersIXi1wtzZGkUk95kOgtdCN+/5XNZ3Dk3HP3z2hP2fHz7eLqCaChc3
xMg/3yw+z6MHn4zHnJibXWJax0BlJIWyflmFQlWrNnBC7Lul+Yy+6ZNAp/Snn7ib0isHngutwNvv
qisziunIrh8/NDoHVm3Z1SFpdSMSz3qKJ/VqiKm4rVtjfNBekRM1ND+Gs7kuUukedFtQDquxeKgC
viMyKrKwhJgeveCOxUE7/dS2K6/GMKj7OivQtzIQ+/V/adB+d/18Yo+INnKKJOfPclVlHIgVCOxr
ESX9jQtkdWXZrbnFLW9tBi/wCHCI5CMQxnzTJOwmFptK4dXedzvS94Vjzz/BnK4T9hOzpeL7cciv
NRXLwRyHYq8tNd2QSAcRzkTTVNVgpCrZaW61CY6W2VUbc3DZ3Y+GhmQi+OI18Zaj2dwhJf0qE3hG
noH9kvekAEzUMAtBTbKKO6KdYj/z7gPwTit/8PWHMA7R2LV3Gg3ZXahVsp79CQdjU1+kjuuLwfPR
IL/j6NdOdbE4HDeNwIboyFkdKoNBd5UzRVbeNrcClkTL5RFwkrfE8sGvzHF5Mb6/NwpHPvpzUpHy
0K0qg9MZtTIfcmQajwC0et5Zw30ooUg8qBauM1hgQLEte96iSR4Mck4fg4HsH3aGwaocpvoeN/Z0
mwWQoSMmACyY6wuzYu/ecjjD7VA8RzTCymrOym6ZOSy/Ylmhjn9/Asg/SyjGpzZJj8rxfCGU8Cjf
fy+haGNr6B4ButoGrLADF+3IUu2UjsSBQNfWWwxrzjKpA/IFoBQqddecWSC6j+ScAAic4mwDM4c8
RLOKDiyormIBZRszWwkb5IbRz2tD9DGZJLK++/UlzojygFsJHixr/votx0Z5YRk5i9kmrM7/58tk
F8Muse4JJOwoPfLhvU0q1uiKmX47xN5zC6lO5ubwruKg3ENb+R5Pebgh1zJ7qAaSDmfyqD+qgOH8
0PdsDTVRAXgg8MjgNwv60D+XoUcOirgmqWppBFH5pBahhgRVFrvIoEQD7Po4xi03Q4zteKoe52rZ
dJncbP9w4vyJjsD04dmLFV950nZdSsx/fzs8owgqy46yNWg1JnF2UqFqtPpbOx4B7qmJx9rImNOF
wsADkWNSdwNqHM7djcHbtcKJNBONChhzTl3qwKHKP5XYWiQh7vIOxgqNi3nD9803UY2mrJys6F7V
mKxqAk4aDlfSUSFSD74sjplrvCPmdfY5BXWCLfQfTGFi+Wl+r6eXn9aj33OV5+KeWZq93z98aWtw
b5qIchWYYu6I5iPJPfWO8AKJVeqrU65jj3Sh9MjHLNgmtdmhI+2ak8Ll0EDdcVmsP851p7b/cFss
VcUfr8xxOfDBlFB1LL3mv70yV9mZFxToBsgh2Ud9Jy7Ncjq75jydjT77tMt6evj1W6GCldfELGp4
MpCNEocXQ0txH0C4vZqhdR3b4s7m3L8D3fylwzneW0Emdzg6UWvSXkEZC+dTpRV06yS4VGkLUG42
/GtvivIyQuwA7ZrP37OabBFIGS/WYJgHAslGIuDy76JKx3vMH+O9SuU3dogRSYjDS2pGn6rKKUSF
E9+MqUD7hQJHq/Fl1A2lfOE910INpz6GFhlJUR7gc9c7b/DCSxm3qAIak0dsyWSn77pvgmC6274v
jzqREp3J1aC8+vuL7v150fE8kWFELy58lpHiz9SKDIXiVBmIuxPXfYo4TpqKqCA+CPpAolGKWd+5
G1PyFYV29dowCZy0iGu/zL71czAxIZRd0e/axL0hBVCfZaQp3POYbhz9pc2PgUOWHfUjbGP02V73
wOLdvHcZAtwTf3lHsHj+ZpuyYK/WUPsH0BviNtuplOGo0wcG2EcQD9MyIfz1JU9Tctjz5gpodj02
uj27GCtusg54QZ97ISPHNcXV/IPMbJdEi6x4QPOOcT9vw10zvTedVa+yBag70g/tBsx93xocsCqN
9csEqpqlKeSaxPKO1WgMZ1Fbw9lPvBeVUOjKzG+OhSfySyqdfEfuMw9Gjy19OWXuJpsGd5uMQ3YM
w8DZVhPvYU9aH9o0+yWwC/soTK/+6/fdrjnEjZDPYS71KWqJ0Pz7d/ZPRAdFr4Pmk1GLz8NGOP7y
zv82Lkh7RnoWb/vKgmAwIHh4lZ28BCPL0AzMwDaIhuIhR1y1agDk3dUgJ1FwBc4R+4ZT1yTgFowB
rYkQMe1b1uPfvzxmUctj7vf7ndeGV8hUJGDI/1Lo2Vi0IrBHaOOsmKmh490UhpWdClbqNS0b/eMs
BvyyOR4AwKIsJ8PXNiliSsH5uVLNgVBB+/TrSx2N9gnOP5Hj5nQFxh6cIUqCmcJy4wXlg9tgsxiL
IHpWqDv3sV/miDvD/CIxZHh09SvPo0f3dZU+W6kc9znj0Ki8Tl2uSRllGQStpXohIpAAjLLcJ5Nd
3wStn+61HyMnLFi1WXVhP1fJkXi/+hxYZVSv2oFC28oBmEaNA2qT//v1pXbDHBs0zWRAZbfmYSgO
CZS8pwDaHDkKTkAmOrPcakajEMPEvPkVxdUFqt1AA88fCsWG3Bq7k8AxRqQTFVYni1fiHL8xeZUE
vGh96oTqbyLUsjvE2fa9RSO/XhJsXovR+4xVPP6IJerwzLBfI9sdz6SG6nVmjfYrEc0FLS5K7slq
7mvXNLaETE0InM3suVAfRu8eFC6PVun5oUr4rKe+HxxlF8izNKzkRPj7D1foFL9UIA6Y9ImjigCU
6IB/0DU5AUAxLb0kRGgbYe7emEyqk4m9f5C0Lss/Zx8vAUA9uQDnX78yy1czYkmktaSuQZe0dywy
0xfZ6gGjp14VNqqqtg5ZY7r4ceTylApkB33pKMIiXnMAJEdWkf3R9wieNDPbQqAWx5dqQHNFGYJI
asy/eiLdBcpmJg+BdTJKFkNjq9KzOWFYGFjYH1SaVJdGM/WPUIlfslxEZ3J7zg5GiyuF/GIbSr43
pdGs+Nj3r6l2Po0AiYWhkQEDGezyuj4GbYAuNfHEua0z6/zrVxoPC+IXs301bv1gDK+8BcPWCD3e
hrZ5jZLRvZlonjAnVdaDo9RuLEcfbBiYpalFOARobyJhEOxfbeOLAgFwQfs+IFGtEWaq9jI0XXBq
Cp1tQ8cjHWYIPzFypnNl/4jD6lt4Rq+ATLwb8YD4o3NbVpGF4jsnxE/DhqQzML3xjo6LSRPIDnsb
Mj1+ZBZRXOloNnYx3dtIaz9UgPfFbOb6TidmdBOpBinE8geWvHNUuRsjad+LWvgboy2X3b92tpRB
7aE+egUbxLEs6itgbX+XBUhg/Z6NaiBisC3/k6jz6m0cWbfoLyLAHF6Vs2TLqf1CuNt2McdiKP76
u6i5wAEOBLtnxsctkcUv7L12EY+wSvDZAcnzdlAxezSjoXEHzRZTJrKFxisVrmuQWlAmy3yjaUPI
G5D5KXv/wthmwoHv1xThynZQo9qN4rnKoEmqfvqZBGoLfQhfwl7Xj5OZUZl1WrN25/T2gGDTq8RH
pxvG5fENK2PAm0Vc/RdOhwzV2Q9RcprSorgNNOwXavpyYTaBh+YFdPMM49hhDlBHXWMv2+H6a/XS
3eXkRYMHIMy2b1ACTOTr7YlIKFEu++UOCm1PGy+yy2gGbFKwxh7smb2am/KpEFa6iwI0C42D0a8i
Gq9h6EnhXtTEgsYkzrET/1U7pi2sIQng2AO5+SBgzjszoVngR58J++22Spv6z4a/bnpKC/O1l6CF
gZ79/wtS7WEhMzyZup5dcdw7z1ZSyKttFW/C7/Mvl/NloWUdFmKyiJDHW/Wx9bnlAl+Dr+eUWAXw
wjAw4KCtK7SidWgGzDplcEpL7xNsoEkTrxRpS0RMx55znVKDWAjRF2e6l3hpQm08uyYcP8+lyZ38
1jlWqGoWJmp73evIBauPUW3FOz/1fh+fQeUwKQ34jFdVk4unLsx36Uz49PwPHY7xUjQ1hNDB/PXL
FBOdECutNd96diiHcX6RGcom4tTZAQ4i2MUF6isC+tCRDJ59ydL8W2Wud/H9NNlznxqweBpnb9Mg
MPHzxmfCpIH0F+MbaGEHoE5e7xGIth8Bj+RY+SyemS6MSWW9+0V5z9qOc8G23q2Ej9nSJajTaCXQ
0y57c9Dfitq7QOdU19bxYrr/8SZbzXkRlriISoWrvjXq1yiYDoEfleuy1c3NNOMEjfnFSekkGywx
YW++E7B3ZgQDNM6YUNsSsF2StbpJe/ufjR7vSy+7q8cT+YqlhvEjOCB4tbNcN0CUSmzTWutKkNUQ
nk4WIbqmX6VPPAvqBZ7uJbC/ceuRdzAng7+U7qDDNTfk3otd5tpkABul0dwhn50TLQ2fXKuhwWOC
v/GMqjry2KiOY9ZiRQwkqt8hImvCCW7KjZCkITZGKTmd8knTlz0jxS1m4p+ijU4ZmPy1iFjEhFkt
j3i0302SKDmExyw5CaXiPXvGDzee/llxb33Eeboygq5kKamjQa6diPaBhNgwqsJVwns3G7PCXddg
TbBA2u/IBTTOUnVgNjuCAYhXO/rIbVciIOCSkKHsDBHyQNVFAHHhcUBVIS5nP/4KAZYcTN8tnotE
XvUm8S4m+L51T/gXTIxebqSDqDvAixQ71Wes1U9jI+WuCBgKeJJ44b4c1xaS22MwDthjZOBuSyO2
njIXoGyLlgABJEGueKjIhqjvan5MuyQJJ+N7JDz/K7XkqxnXFbOqlgk790vmeO1RdU17thCssjlR
G0KD8dQ0jX5i5wGitPX0ix36TNpxpvdqVLfJzsO1U4tVkRX+pq6z4iDxgSPejgKkUFF3k6UXHDSr
Mvgk8Go1dvNmVV+xn1j3tu+SjYZt+kmPUWi76Bo6CZndsNPhFDeTf4mA/S5H7su/TV8tXdFyVA7T
wGyzYIBcJNGrGxo3nLdYALMhwegdJ7wj1TiHOIM6R6t48kP5Es/huyk9CIHaDh4Xo02n1ZjHB2Rx
DEdtMNUe7trRbYeDHg3J0W1xAqRtTXxBIm491r1raz9xDZofDI4Jc/eoJ6BL3wLitK529exZBbF4
gb51zWnh9aQR4stcmZOOnLuI8k8GVXs0Gf3KVKG7Ed1UHQIAdwSoREeLwLld09Fx0dcm1zIJnIXN
OXCODDHePX844xakZyirbEXnAhGUMFKANGW2YVo7LVwfxZqt+ITAYCS7kahQ4mC/Z6QLbj5EQXYH
CFI3kBNKQ2o86rz40NO5XiUm8GViI5tz2jlZcGRm5kR5dmHkOb67f+rJq959xr+XKXXXftjBP9RQ
PWit1YO60dGtBu6PWxnlJSsDLofm+REY/b8Xr43DneSASvyI891gql/p3auIXBJCSeyGbjUEOySh
3+gBQ0onWC+pX3/m5OpAp9aYucj+j+uwmaoR6nBhZaBsPcu6PV58cvtsEpbpx1LzWiNWUJp5iYok
uCZd9I8oOBDIQxpSOxo7GTn2weK6AvEL69woEPHOyRQpquE92sK/Wt60O6fVfkM7VbcwT78NLAer
XIubQ1k2qPgLs1sGRAEtAlXlL3rT1CCH9P5UVy5C67Fzt6ju8hNSTvusGRGm0ZFEY+loalGyuz5L
Le+WZqKWyNAJXC7dkzcVyRPKo1XS/PhGhO+IESjWFXZYN7aN5VYn9GXL49c6Jr1uswEvPiOmDSuN
Mfw8awV01fjhTihf7HASVqtkSG/YO/h9zJRw4EnK5x6F4OPNhErlggDQbob0xZXnGTrVIVmCqsj/
RXVHMu9UrsdccfOSMH7rMHEeowZzvkUphdb1wx/hw44SJEjaS4uZoHCGhWZ1ObnBjFljVqG3EcEl
yziQe8n3NCmsKEFbL/UOnnsq8/KgI8f60x3x2k2XqA6L5TSWPTNx3gbvl4xwZGPBVGKUn8YTM6vx
ZCHsN1wFfc+S7nPJnH1n9t/SnpyL0eZ4doFAJCa52XS/PEu82QfdU+y2y5CF9Z+4NIjvq4hBbzOU
cf8bgc6L4NAAgmK3JZl8jnVCcdReK9sur/1e88twQ5d27+pqenMIOMrMej3UlDK1I8yDoVnGAagc
68Eqm433HqwyRDxdktW3KnKr/16iOjkmMpJX7PU+ioSkWzcGloqpzyVmqFs1uqSYtlW3t0b3KwZB
/oF0aBIF4YMIDzfCZYTQZaJaj8xnAWQ26a4mhxhpMGu+mCj0b8u+WjE8yqbu1cos6u4pTgrkTW2N
DrEHme8ZTBoS6burejTwANLGb9pazzdja9zTeQYz6fafqITgJ22fDGg8VOeg6LhWeTrUyQjiqk6I
JrGn/o1C/FOzaQZXpEm674RwI3Ic9XT7+HZwAIF5WPEusq/9Y1mKF+GhFpfCKJddbXb8yg2xL1n2
FRBe2bp581qlpMQKWryFquB1QRvmNjDToj3EuXiG4NhegexkV3Ud+9Q/xhlWXBXlP17S+dtWq//l
WfzbRrOdFTndsQ9wZ8+F/6rGTTOO5XCGghcQJKBTH9pI2rmrTQoZ3boG6M5xZ9Cv0r8FqzSOrOeB
WchqqgrnBf/Kl+7yqMEdtez0DIibl4u1mfIIeJRQvoy+MTIUOy9PcLgou9g4Ux7cESguh6lq3uow
gZU8ulfPMJu3nB04cc40hI9/yKI58BJrJfDzvttMtLPajd9JBttpaUIgaagza0yDfD3MUHh3Zlg7
qmcD10b/+jbVL0MGLDZJGNizu5057ozPWcrBJ5RylXSx+rAMmqApHpyDrDA0LZJJbfOUaMrRaWYO
X//SFGi1YNdg+Aiz9ppFU7tL3C5fgkbvwdwoQQyOnn7gi8TrHz0TvNKeWMRB//VG77t24gQrKfGW
cZe82IOqzv0Ex6Ut8OujUfduvdX7N6cskgNzz29snr226IumvtolWEwfK3UfAf70uK7OWv2bJOEx
chPzga5/CvsYNICe0KBFqXV4vLR4A3eeH+0BnIRPE5Y5JrbHCIHRgU/4I0LZsJseWrReT+aUqwnT
YoLmTxFnElU11ZOTldeBceFjoc6YBc9jk6Qnsws57TXmFoj0VhP0732KqRHRctTfRdT1d+jqyyzt
9gU78DeTLcWyaYTFKoBkuazz8pdaIxPKadr3Kgk7wHC+vqAJwIbp/CQpeZpd/MNmq1/UInPv2hSp
TSFSOnp4KIEuj5AUjJ1K86exCn+80Neuve3kzwqDZ5yPGyPFox50SJpcWz5x5FfRwuZ6fZIFQJui
4werXp+DmJhRkikwHH2LZBzRB+7eJZl7YeKY+ShmNp3tf7LgjK5jkuGfgHa5Zm3TLvvOaw6DNo0b
n8C0Jz0zngcA8++5zKm/m3o6CR0vWenqAPIcSVUGlPYKzVCys85xw2nq1Zgae9sjURArEDI8QTrH
PiKKJl6d3HWqnCBgA+LH62yusaNe3jUzPFuqqE7O/DKmVUEpmNmvRu2pD8DbZMJlE2wpApsWZW2q
zzhJvvE5U/bVBKlZMSkGkdacs7g4GTpo5Fr5vOjlrw6Nc4v4GfRqCSZK1mfpTGsGfASct5Gx9WbT
sNvDZ6pi9Z0zjtqGpT48hRo4/DJDU540HdnuRndxPQ1aZ1xNK2ews/MYzI4CIccXFZTPWm+/NJiV
b25gdC9t6hLEo03v4PAcgjMABkorPvFUT07w0elBCkwBEUECba8fgYJpN+qxz0HrvZOjAbeNfR3B
aWaAklkAzhzOmeRGto0hukZzqlgniB8r9PxcB/muQ9XzZg/NsWHA/JvOA/nIZ3emma/j+M2k8y/U
TID3GN6NBYDN8oKao7wws+e9Cmi3GIwNhOIBCzcB1OKv2iQGKTC6o8kVgbHiUEeW+qgwk/UyCF8i
denFWF6SJuvPwvpq5/1WqOyJfElY+LrxlM65YmgS0aOCsq0hnlgs+bbWrKJp0OgtzI7N75AXHgyX
wAO62ScHn/Z4vqAbbv8P6eC8YtFCm+RkhPoR2+PX6ZduJO0TuWvdBsZuyv3wKbvSeR1Fuolqwzlq
LIsi3ti1Mw8xUau9VNng3RK0hyTa8p54c64QEiwstIkPn5eYoHVcZO6MV3f2lTKZswqfiWTN461E
Hjd/Vw7ZPwyNREmir1wTdOi/R/yrMAzHhvrSrhdRWmKrbzXjHGBueedHpTEKbB1bSFiH7SaKmT7Z
QEcWUKli3H/C2PLuOvexMItjM9MmOoiUqBzBT0eaNu3JZU5OLJK4dAz04wYeatXk/9xeQxhc2M4Z
W+xHZLKVCaa2o/usAberhoFKXXjd2czxWZSVKg9xp3Zxj7AeHKnEhaBwAKEuWeRpaa0zyxH7+d17
5E0+3kKp/C/ihtMXbSjkO67DJ1kmTHEfN8r8EkvFo0AMaMoJlwZHVP6YPsEo5OnlrybwMyAe0b8A
dcQO/Fa5Gwf/X26Q6zNEnf/h16UL9FNLD15rtQCv4ouTFaQrGQnra7sAlAfKeeONNgq9utUZ9UXi
DFlmfLcsqB0SaYv4DLsBrLg+Z52Eo33U+T+ErjxcHFYca7JU2COgtRcw1w55AHHfx/2feYp6MaY3
7t89ZOtHlkny+PgqGYvk2OXYdxvBBQRHY8S8eJsKTXsaqhAwlIoumuVR4bKSp0J0jRUNfn0e46I5
Md7YkDVnvcm8efH1WH9GD+2eEcRAhhNxvnYZtW5zkwrW1Pn0DSNyXyzWLsg8ppvuKOfFyzqK/IGO
DTnsnQ/wzehtIB8htSHcNxGUznfRYNmJm8i6TFlwUGkQIojzyzfCAxhWiqybH7DYtes0xJuqL7vQ
B5yUai8OisiNIMHvUCYFp5dXMLEwLbg29IpcER6is7G7sm/HdJwsFcaKRh8o9vPcx5RqcYkNTovO
/QNV+0GXfXa2Rhk+QXCQtxh5PCta7SkASGbmUXRwIxVei85+y+2Baj9hHraoFLKlNgnOM6STMiHC
6x94IQbpKCIgYw7Z5K8TBf2wJ9KUPxr6d83s3vo40TH1xf1LjLUZECvoXU7gj8YrgksYxvpLRioT
j8R6PD6+NebE+qbJ023sFU+RGetnR+uAMyCM33J8LmPH8C6Pl8wOdy4cP1ynZULiZpvjPhO4bjKu
hh0JSoqCtfnMmJht7TITryJk8tNZJY/xut46pdPSqcwz56CF9+ITMeGKEh8a2bUnFnAUyLpPdnoy
lCC+gl2bOOp5MKMdCj57Lac8/TP1PTs4AP1hb6eHNO4HEM5ZvMxq2ycBU3f2/chAKrEDceb32LY0
pQtMaPCFvaDC56YHu0wyhGKxsxZ9VR8lNUoIQ8XMkvLUQoZcDKQwbFnAqlvLTHRhGuqFVGTzTnWz
dihFp8FuThmQmC1u9GShQFw915kvTy0HvzVMe9dLtEsed+lpdMyPvPUk0eiKYdHw+fgmqIf3aYSY
2lvG8fGi2RIha63XB1ZT59KPsz92BGMyLW5dFh4rreyejJEh6KjWFc7S1zCP2oUaIovLrYkq8pfM
nvSfCe9opdjgalpwyFRLnDw1TFm4+ZsYsD2Y4AFmFII6D672UYT6NS6t+FtE01WN7adjRYAGEuf3
EYZAp4TbchLhm+X/+gq+1wIQXrwfXXScRja7EgzbfUZ6SZ6fZY6YGpBVSgD6e8KPwK/Pcht6IXfV
9mrYBOVr4JdAoia9Qfzg+JRfhI+lrV/f9RRLNXQRWMtDscGd3p+Q1rTX2KSVIeSBr/hzomnjbTjL
olpoctthBN/mzHIpv2So6nrPqZu0VyV6olhq/v2ytAJwFn4IIL4SOylD50CMx3SMrII8oTzQsWPJ
nEIG+ZTXSJaSZXuIJgbRJvAJWoryfZpSEtQsLpRuZshLaeunRiderqhqtFoS30q+owwmVcul42rz
LLtY9WefTPnJ7bzP2naj+0PvAdyHkrUz04MzpMEqr5gh1gBnDo8XR6b4SWriPR7/Bemdp7aUQJPM
OcLb20GYEqdWYFflwfNRG6rGYZvR4mWBc+jEXG2n78wUs4uXIT6kVQTIMgeudaVnnjXvvzF2FhjA
vTPrHFpSezJ1veZqSNx9zq4N+7mjlvT/MLgKryIY3dqzFpr+akVKH+TZ7rWwnPgkkCatahb1C5r0
kdGcrT8j7Z3jWAJr43U/TO3VIRmqOUK3UlunKPZd16xQkCZnQ/OSY6SpG8QZgvc63d1pud9BKwPp
gO0XLIggfCPIgBNTHiXICW9s/adTnetnK4IqlIfYF9rQ6G6Rn+8eG+h+jJMDaKmtV3t3NCv6tskV
22n6YjKUDY4x02AhX5acgMAewHdQBjWxDRnEfMk1w/sKXI80F5/rusKtCVz9D4mkJ1lwV+KwkQdi
RvNsR1EriRfwAEF75EDoQwHWwx8Ec/6GOlcbTy4DyE1J53Go+qplt0Bc6mhUcgvabVq2zNKvEsAb
ZCNGG21n3FCkxxtNl5DkUufVeyySg5pxsqr9A+/RD/D6nTUa9lXoEJ8c58NO2mFnlsjpuRM4NnVV
LcOw6HmIl+XFDfsz5vFukSvv/nh0+PTey4iQVoNe6mAVJuO+WrG4RVK1I9ES6Bkj2Avo+RdDyG7/
+C5szPeEo/4kBptJXC3Sj/++Ui6Ujca8BT66aSVlup2EB1JtqLekR+PBs6rouyPyxfDleGArg5US
OPeNM7tb9oq9t9UWhMexo4qK04CzE9ksn1UXh/3e87tTx978zTCs6BQQowtPmtVjnVts8z2kzjap
jDvioVZpmoKEt1JjPTDBZxRV/W0wpR5IbCtvtQEmmPGm5TnlKZI2G+/SeQsD6y01LGfXmugRa97X
qTh5KMYu/Vjq14L6+Dr7NY8Z2Ytewp3YyUI/ZhkkqibVs7fMqXXc83H4xxxiVNsxxNRxatEtlfp2
5K+5Cdxpuhb4fBdJbzwXg23esroJX5OKjK3UWVdVhBDDAo9CSU/GH7RNLLJ8WwpEllL37a2hJuPO
8fQ7FgiGAyOaVp1va2ufPOw/IZ8WcaTT33pmQ1J5FRerJcnaDomKmkxD23epoKXsnOIW8nQAoGBC
JhXy2nR9fxmSmg2aK2+ep8atKeNqlZamWBOCSzCpCK3T48UxC/sUAz/ZFqr+Sscu3I2VReNKx7Tt
RyN5d0SLUSFmEPj4th7TXQDLP9H6u4Qj9A+29PsQ6AN2SU8t/bkcj+tJfg4V+Ux9k+77xM9vXjj+
YfkeQlwpizM+4aM7tepJprZ6shnEVi6FexC0lzFDipFhQN9mSJZWHJLgMLwpPQXzS5yT7R42GtCe
aQrPsjq7CWtevKN7N/D47vFSQVAvm4QbVnr1LWA8k+kp9t2oHy5h5q1tRGVbX5H+biqnXsvaMJ9V
NllQROgVyyLoCXfRjU9dlK/1FKAXNcN/bpGPZ1K1SfKFoGBmXfVip94p1Em0f3zXVQViCo2YxcH2
1WEy3YUnzY6VOEjkRYzmdmNPyj08XjIhPxoxRDCoYsS3JvnXYrb6S4cQvyU+QxBVUBUAn5rxs513
yXMogVxZ1dEb8leCgJnXMkO/Io3j9s5IarLYYh4AJTtMhPShodtZAD1T9yKYfPJhZ2gpPfceGYN/
Z7OHzVXiIG1EtUsi3zoZk9nfrQl1gV24PxOuxF0faxrb5YyTKwXSVzUye9MyHQrwUHd/2TLtSykX
qgAzn801WKqK6Pz46vFShiDk6FRee/xZG9ITNzrSVH4eftxUfybagJlHIaCMJZH46dL0bhHs++wj
BuS4m7d3CQySAuFIgqOXu5zvHn+ehR6+2RRaXYy+6Tmix9xpTQ392SnOgiz6xaAV+vNIwOJK65zq
JfPiYRkmNsRjQh8YK3rDc8i7EudwmkQ0DM89t587pWeC6LQ9mzCeMKApvL768WYUQqKNK4o6/8R8
DpEeaX9PhGJDbYYEtZ0ky+9uIKpEDtveqiUJnrm4IuMFZNNOPf4bn1SvLjmbRJUfWgmZRk1KA9tf
tJvKzbqlCKsKChNLiw1Lse+wJgRdC/1olxlZfWSkz05FQsvqnWTcdJ4cFuhLuhOZhh11gqmvrREp
d9jYG6i58d4tfcl7wGzLAAlrAMwpG06GOfLJzhxwNmGN5zV8QYdQXa2Bk47gxeE8ROMHwMT+8Liy
2M/v84hfWEXcZoVrkcn9+JJ2DXyP7gUFgRkWl3cVf0AQG3cqT8n99DQTlCCf8eOnMCzvts4dvTTg
DjZsDJOWVkmUw+P7KWAjPths2gdd49yzK/WWSvsFIbgDF0ux0lIyPTsm49W2x5iBefmUF+42qnxn
YbQ9S73ZFGIs3MI/DE6wq1n+p51Y92hrFrhmnwOeiBgTlprcsoRghJDu8VU/p2N+FZi/fMFmVnLf
AkfIUarVytgCiloDB7sQeo/AAsxZ896ODBJOrOVvo679zVFXJDlh20XvnIz2I2UhowD0EV+1R8LR
BxYhd5iV0aoAyiuXVamA6PYfaHMODSG0WYQCHTGW+rQZ8BaVQ24x/Nb+CJ1ycD/ilmYfQ4lvGGty
tKsuuMip2w0GcmtX/vBXXMW2ffHDo5j2kfwojU9gjoSQ4ohiAGAwv1SFOAblHxubfyWYmQRMWqJ6
hZY2j4dDl8zIj7/heWp2RKhvjDmKNyN/pkCfxVC4Cd8clP1sIhXvRGSsa3Evtx412kT7UatygbSK
zntY9sz/+8m7t/Xf1sLv0ISMBXxQz+A0+39QAA/ePp6hJAbHby42yYSGbwSzSZyWZgY3/3tAAp5O
TMlep/hVN/7gpNq12QHGFeFVS1DuW2Ryy3h4omf3uung2/+Kr1zZWI3OHfT1dIBmqg6+/EwteQpc
uWz5+HlMr5uk/ac3Jx0tgPuszG7l2ZI8ULkKqvsEljTS6FURqVqsq6VTnQWW/0KbtnLQqFhJeKZq
GN3u4BnuAvYfoEe0BLoiJ5rNdsYIuEP1phNAqGpvNxn1hgfHMub4l2kKrs1cpsbCq5pNFhVLGb6H
hskmCPVmSxMP9pJzj7+6VQpgbPE+C6YtqkcQzvjfATngNkzWicNotnqJjYLJRyFoUsI9pY5vtOeJ
OTOR6djUk5Icw4jJJzxJb8z2KJi0wP1kU32ycG9ZvQkSoGdV0/vrerJpQ8JVMDOdwMi59CkLLXZO
RWz9iDAnHgqj5LgpuEs1awd+F7Bd77+aY7lXVXrLNXPtJzGeY+4w4ozS9CflZkEKdWHytjFjk7aM
+DqHxFBr36m/Kka6GIjrVBD8W7dfg55APxavilzbnMBhYrMz3HINJ76T7uDYgTSkrxR9S2ox7pdY
bATvaKkSOGLNcpx+UIm96H50zDrruSFQC33PV9HzYCnHlywQ5oVPYz2ZfyMgK6iVFqNnLvqhg6tn
r+LRvvkSmH7cAl8aN8C/F12qXXg+lJuWB3uhIR5vtHWpEKkiCxiAGtRFukHKMmDPzJ58UvgiD6do
yDiOwB+pY1hUpHmWxioI43Xi06CRaafC8j661Z4E5wVxrNA+U6hD5SIV5zqKlngzVi4RiW6WHIhI
WPY97uigDA6oC/OREwuR+AGn1lZnAcHEc3oT7NJZrxzzAoQvFfhvDIeGX8H6LCqNz2M8x7E4Jdp0
aKNg5+mMpp3pyUZN7rkDVz1HZBGILZvMXZXP/hmIO8OOrd4BzxvJiQUCLPXG0hijMqw8t/JXiXbg
f5r7VWUvBMES0mrejBXVAWBzAqzB/beiWWhO9AvDGNmVQ7qFh4Qu4y3rOKmdMxpDom2M7s68QgAS
gcGLoWxk3iRbUKneISPmqpqQfAClHLm10AvDP8KxXhN9Jfip1GPvsYD0RKCf21JsmDCtJi6uzGYF
w4Czxcs96dk9zIyPXogthp+FDnBPn/qjpbzvDDCJP/4Zna+yKf4OU7YPCMwCUsTZ0ru/giCmPh9W
naYduQWvrDgBfP0wLEKVBom8rrAQv6tJsxdBBHOzKf+l1ick4IXZg0npqmsc++RLt8ERBerGNsUn
042lsODlpo6cQz7bTZ/U5QrIGMsu5nU1JzGXbVxsAMNuoj5YeWazJtj8b8CQdtdPzWlAKuEBCAV6
yJSX5QsxUxy7BJab7TqKijPxOAdL89deiCHDKdZDa64sM/87cAKh/d62AlSlhdffhhnNFIezODXq
D5C5W26VlV3BlMbLEbCm1qrpJsr6ZCTFa1P0txypHbf/KTacmwWfpIHhro3GaipIJxi8S+7pP5nt
bdPkLnpq5zBiXEN0RZgSERIc056sUct8S9MGkAmC6PGKCtGv/d9BD7YeHOWk9bekEW+NPm+WeO4X
XclWKR0rdInGzeYmqo1qP5XFb8NvjNx/JujcRT78YgJbcwrBEeiSv5ATyhWmQcaKhXmwRPA8GQhX
oxggIfx3q+Ymhn5jh/uGESCmphWZ24j8JNto7U9HysnCZT3QORTCxKj6TX9QPwL0Gw/G+ikJszc3
xo8ELNEw4q1hyUNY5VSiDAByqGN5hETa5ZzW0G555b6ugJZG1mmq22UUXXLhLv1oQHmdvZCms3K6
FOROvQVoeypN2E0JDBuRhhBvOZ+s1D1w+D55xC+ktHgEd6yZbP3QCx6UocOF9N96vflCK5iW7C3C
jR5qv6nRnqqqWTue2IAvfAKHs3KmcZdZIwEZzlpF1aX1NaYYvn4IZL0s1LdjypUd/ioLk2afbeM8
OKex3MbS2QxefXWj4F4l5aZELymBCY5hvoJkYlTmLkTdu8j6HOUCMK98jgXxXnVYT8vyAgB4i0p7
4QF/ybTkZGIggce8gC7xPJJgVlfE0gXcNEGX9ywE1H2YjD+DDdy9HOxrHVsR/zyiksBAlWPqKjt6
oMocdyY7nq3RHkVXues+pqDN2bQBYbtETChbbeLXJdw8UPBSSIlIWW+A4bLTGBkO0tvqr0QPySRt
7eA1wO5pOtOmcmAWhw14lUHfO044N3XpEmTFWSTe0sz+unTvXRquqio4VOZrTHxZiAG+EcW6zr33
iPqz4A5qeKJU3VthUtoIfd9o8UbU0SZw9E3bNvgYcCXF/dUtxPOIgqYjhCudcTfAbUBZouRtN049
LBvmwiZJIxpsdAleCI9h8kueLQ/aYDdU+DZTYkzhCKZMtKLyIPvnzI+fW68jbRztj+CBB+cDiVWE
Nxs20VnvxN220bXwPO9aaWPD8X+yhDLEYEq2yIOUKSaaDTvRf0evehWTE6+7plL7FrnKamqGL3yI
DchXC1Isu0FZdrgsnmO/OKjOZJhVLEVEhRTKKttKUS2UBuWI5QICQosiNGIljfdiwXIxOpP8dsyn
mtjPGkIn6XDuWF5TLX6qxpKUhMx6E3M+XVGTQGMit1KMfQsjXKQtObe+Tr888AXKnu/SLu85qu3F
wEZPjNrej8ZqbQGOB0BBVAcRKUrBnIYJh0bQa2e6xK/b+Bev03/RXpVY2Q1AKmPG6aWWoW7CZ0LE
UOofXSBew6b40Ef/TppEYfQIt7heRo0DSoIGWY0KmVbpXAEwd4sJmNWy9YqTj2xxWVZ1jDqeOT3E
PNGk32jJxfKtZfw1a76+DRfqHhmqAZXQKjZw6qiWzWOumP82VrzUnRw2WUfjGZEfwl3rqEwuXQCr
C7/FupN52wKjEVt+sheVAgUIv31hGANepbxZu+hNzdIa8GyV/BwSksym+evlaNw1MplMK5lWek5D
SbDT2gmCvXDlL0G5lEwNBZA9AuZkFTeaIOoNcHuWQYrCNDQfbvbq9QS6ARngwON5BP9fQorUgfj2
hA8o/z0QqYZgENK80ZxUZST/R9h5LMfNpFn0XWaPiIQHFrMpb1mGnhsESYnwJmETePo5YMe4noie
RbNFSb9IVgHIz9x77io2YaK3VF9IOFIePSTkjIJ9VjIqTLCsUNbwf7d+kVPOj76zjFh1rFIwU2aW
vsyrZJNw7xUb4XfFFHyLOP4t44tV8/dghNPVHuiU7SH5G0dEaaZT323jEwt14MdF8lEwflm4xV65
VLrjZH8KkrxNUV9+F3ExIrtqsiGUsTXS4w9C7YoVUmY6iEF/GevxnNcOYkAnptJwkmg1Q8P6mFuy
sEEzae1XiTY/sP446uiB3EqD8PL7X7AxzhZKO1phfiid/LMLh7scx1OZWHSGjOri0OPZRYgC9xOa
nbj23rSg3jRszxZMEy5SEEnUpe885nZdpvYINyixAvuI48VlJguQ1RzelBGOzGz1JxezD388zrAp
67lTLhIyg1itSLco3TRnV5YK3HDGtJCh3VKk+ndhhE/zvG7h6GC1Y5a1XVv/kYNNHAAC8H2GYiq2
zaOnjzejeBKqnRYCJmtTet8ioNfN/KuhidfMVYAPsF0sNQZsfQuHtMO6I7QQDDhrUQeNwSD6FsKV
exl7sBt9d5d9BR3FJxoJjx871nPSYYWMa27sinmJZM7bJjlJQwGlwfiqEQmyzBRgtFpEZzso50oE
J7QeMCpB+ZeL4m8/BjOjVf2Uzldl6NVisME71mb7x7U2DrM3IqZ3TZo8Z7AcNyx1PlLEzigFEPUK
MGgaiz8eUubXmLnMZduHpEST4Gt5eMgursNSs8sS7rSkWgM6jUsEIAhE/EVGkpYMEWeJPn0ozeLG
8glIv2l9zAnj+FadZa9YLNqaBYw4XfUphXLAAyBnjr/UBmo9c+g+k/KvyCrAyjmDhxJCAYw+Kqii
gPQxHsrclseRhYVnasNS0xtFZGZJRjt5UnBNXPYHKwD0WD2sRVoRSsTUhUbc5lgHzrlIDPla+RRv
ZtACEsF0HmTjZ27bz+zNcQ/139Qhajl91eyC6XokfO7C/xLir4gI3UGnYm4Czc4XAkrmkEFAswus
NxJObCrLT69wXlo4CnCE+p05Ulkg+wQjP5kXMMJcCE9u3ayzW2xjv5MWjxidLLSwfiqT6L2Puxff
uvUNJ6aTv6VpiD4E0+7Ct7GKR0V+HiwyuAcQfaynr65mMxNpJP7u5FW2+kGLmbMzV4ZfwXq+dsWp
lYbLHNG8VPP/ejNdGiq3IdZppy5iIyyKT9uhf09Mch38hGfymCL3cBjMQDi6doE9+6cuOgPdNKGj
qaz0BkEhioaHwYNK3WbHSSFwRQSg2epD4a0c/O7cRt4hEHJvk5uuudbVJvBLD7NdrBWvPvH0SPaH
va5wfABHSYZPo8UL05czP+IcdbO5xLG5baEng2j058nCQuaYbSHMf8R5fC4MliF1/8FTcljnXXov
Agedo4VIyaeFJTg68l3i79C5ESxBGq9PHlAVebDerWtajNzgmvVW8+wjp2bwtHe7G/dDf6ty7UzC
wb5NnMco175SNGWa/dwbDCBM/TvAJDCA6ncD1vEB6mulmHjKms1sjb+BGsJUz7EunhJvOhnBdMdP
dYowJi6U4BrxEt7qamp3pACsKoGiWEtoVIsK1Lur+IzbveFQV7TdA8wjknWYg1WC05ipuhNbd1wt
X2lm31MPhS1oEMDENbxKwhxWMYrFpYy/nZjNfDh1w6pS7YtTNhfhlwiKnPJNL6fXPjq3uXPPqRLx
XWgm18oMFZ1/IlnA8m3i8I+lF9h3I6JVo8HZAifDsqRrjzqWem5i3g6zeaPtQVVmmmRgANoXQbZv
SSRFQRWwVqofRK4/x033Nv8/Fe6LJgnqRb0FDPfR8ctN1+kv2LXWgR19KbP/gHuMrM5MN66GhmQY
tJUBmLQvh5OfZz9E8D3UOYb5OuhWqqDF+P0ZwhyrZtneQsSU8KwNS52HnjMqmF9nmqTHsNb2Vttf
CHQ+w2DcjyHo9yj/qikYhDKvgYH2tW3XdUSlkupEweTk2yzQzBPHyNnJkKyMhyctL79N3lk4H4Ta
TcywMJRzaD1acXsxye1ZwFOjHrF7IhqL7tCKgv0A4Wa2QYNjip0nb3FLiJ+Zi78sIA5+Xew0pDde
mNydWH5TbzBGmn7mm7yh8MrEm1lTII2Eq+Nyo7vKvkidPw+e/t0ncboqW4l+qqNPRCggm62i5aJw
GtYQsRhY5+2l4nqLZfGld5RcQXaDWbXpWoZZ+nQihINJRnks67d4AruPAQqdTRI9SYuLsLG+5+9R
FMYfPw4+wW/uoZt9uwbJu4pmRBm1thhzHavMBMTY7FZ65C27PFSLvooQv1K78iBO/3juOiZl3p45
1IF6ayznwBsKidfZmz3RjnEHjbsbFOEbYsUtvkXRfZgm4ELhPJazGp08EXMzMeeyRMobH2U0xKH1
0VjtEv7ztOiNDrql65/t+ZJ2/ZRK3UAhnp6VB8qdEXiYt8W20DAhmINRLFrbpnezLyqtf3TcZLhq
jTdDsTuDZ7itXXPTaBWrE8skJo4/Qr3AILDo3kw3+1E2pgcdf/CyrfsVJu9xg5xKLan1jj3iWXZ0
J8NRJyOZ85lNmxhqZse9GBz0DLw/mUE4au+0l4wZe4+7purQvmkFtCUZ8MpXnjiJ1AHhpGZwU+Wd
gh50VyoYr1UDNoeWUrZE4uMKf+FL3oViANtXd+gQjYreRY3aauxpOdQQfNWWytfMAmLdKdZlYSkC
CXN7PflsPiw5dQxM0blZ9NhLPawbrOhuuE/hxw7+2q98uMSE1NsNuCDjHDbp1Y7qT4Po6Zk/Pa7C
D1zkhPiQEUu2AwKCAd3DYOLXzAXoJ0oUz82+wly7lR2PooIpM5K2vGotxtYXF048zFBSbetpyVzO
AbwYP+Rech06KHKJLRl1WU9p5oltFw/ehmiYGfNDezWq/rlzLWMxEHG5dlkxH83ZBWFrDmRywgq7
XHjbMO8foqmyt5HkMHF12AOS/PqKed/Sz/dYG2iQMsHQn3Ug8sM23toIiYXoymMjP8Z0dib01Ad+
xVcC9L1XTXwMSS+jsgsHRicfUym+et/qOUn4OzopeMVgrGVLUWdF7s3TA5I1J6NYpol+rCwFtIFA
N3ZRkE4ZdioDNnHuhH8TFqwLr8RxHc6R9r56sH2W2SZbDp+/mzrNZ6Bo3CRCW0qsPHD/6t4bK36+
uRdYVcR7iD5ekm23zc2iwVtJ0JFr5R9OE7ygw8XCG05bUhqL7ZgN8yjBQ+VGnljZRBfTR3/QtXRW
lYdmgu1ddWdyZay7ZvxLUiZnJrtnwbSXlzVb9pU3LDJdnmypwWF3kh+0bgdZFGRpSJMckhLupsO5
S9LYqAYU9IBCFkYV/4gcn4Ysns3RPlBt04tbslwH00MSGNq21cZDUwqEW+n4EkKAWqj00HcUPkVE
06U11R1dKbI2XGaSC3Eh7OG5xgk1hxdRtsyABepqvI3ONjXSfWjQeGlEN5iKVrTAkxNBlopYpSIO
p6QCg73uSlxHfRHsyA9GhZ+9Dgj28Y7orw77Ywu+gR/G2socgV6VsANYD6JysRRdikVElRHQFDXD
ysYLADB3X1TBianQWUenXU3kTV6dPm44p9LPNhgPhgCRb0abXLDPN5sb5Nx1YHonOVt/+OI6FG+L
7e/C7ma5q0NwgmczVBJ1u3E4EU3iXlAqHjLGCf0l6ptmYaf5FWD8vDI8qAH8bTPbeqJUXyW684at
/suL2x/Kw3c/hqCEn9DGpBjHrC1i1mP9CMu+EH9cfrYlsJtD1yH2K6YKcz2jNmHgMcpRLbodhC0b
0+eA/AMywFWiOl22ROYiOFv9/mms698M1Qjb8B7Clg1YHbJgJ6uD+zJ0Vg6cv0kMByeMcWMhyJzm
w6lwQx5L+jPa0S/Q3gT1xubeqZNPLxQks/bvpI/sdFmcArjoQqufEJRtLerEXjVnaZqrKSXCOe1e
rVquYrpHvKz05rTb6JjVY51h7y1UApwyOeQMEbkNhg83jLYBrgHDYqjUDdhuy8gCd02kaZ9HOIzw
GS1oG/wQs67zmBexsyCaAU+oWDQSd3LJraI39aMxDfioJkBpnl0wNRmuTbMFejvx17N92aePaZE/
WwbiRG1+AQcTRTvnL4wCoO1p/JlNOltgNJ04LZPbVGS3tjVeAmvaeba8TnqlLTrjVKWCC9hoMEaV
+CDY3jsD/6Qu2pfR+Tb6zl/Azn5qqghBTsa+xfKJTtDNY8A9FwA6DZipdk1HmHx8qUrFsRqO51at
RJM9QhGN+NGyezN0B9kGR4ZFKBde/DSiPMBrY8fuiz18VFN8MZ3yqFnyqSqKkxFi4SbeTxsmXowB
khyg/k9w7h+wfej9EkYxteavR49pESGXE9vG9toIxaKcohauhztv0zTpXakiuMfbCB9vtop6eSG8
l+iYRLzU6Gh9W19hcWshjVAdxwFFrDpP1L4L7cPKKPRKvCWMyMnPUEj7ubOdijQmTwXviQc8Vb+Z
Q8aRO/nE+wAqWHjvhcUsPokh8oVzjFM8Mgfn4p5XbIRukCVBKDSlEpEz96TkMV2ok4SVcZC+e8Oq
86PL6tx64zc4Gnze7lPSsJ5jnYM6tjN3boTO2hoTglYK9xPa33PSkwTQzu8mCb5wFWT6AjySnQoP
gIXHE44h94CLx62ecGd/dF3Y7qsYJU4AMRTI5bROgjWUZm+NwTNYwAjaNVVytinBN8DgtuUYHeGN
cSK19Eg5KlV5yrj9E3B5C4CcagWOghnIxguDB6Vph8FNmT27+ltd4oE2WE1GH2nTXCiD0wWCMi7m
2DsYAys8Tm6ORof4wvzZSdAFDskVqMwKYcT1tShIfLL0Cm9cRWRk4dKHhTgU/bZ/S4VVr43WTBdJ
LfNNOE4fKJ6f8iJvWOQb37nHChE8M++6zgszlBQVnrPtK2BNgxWty6B+AQSDrg3X3rHAEoJ6V9tz
322ngiAYJyQapufowgTGfBjGvWM639hU1xZjL90vdj6Wo9IUSAPGT+kxpHXIVelnC21rVlcznlYy
JdU1ioznxIopWyD8M6z65IYl49qSa7y+xExr+9J05d7S+9fOSZKdIqwrdBy5QmVzDAevZh+ISL/t
WbLoCRm8KeNELOuLMTXxcRfG+xR4r9I6OaRoUTpmcwSTRpZ6htEuoXwgyGIcr14FK9/3wYT20Q3D
3jxBDp6meuNP+o9dDTguSDlb5FO1rbX66Hbeq1FcwoZLaCiZPtWCewOlC8F/3jkjyCjvyS6mEiTz
W/KI0EgZhq7J0tfMzloWb8ayWE+QkuhdmxvZEcfQ5hhyVyOCd6I93O3gPWdhCs93pti1lfg0EDTF
aUVlEQ4/snNX3oxRCsXw7BndeRiapdvzVWyfWHbdFenCcE48VRl7QfJbOB4el1qXbzhPqPuN/tYT
bwLotVxXQfiquuzuG/ERMRawOKquqEsXulHgd4XKtXS5ZpCMMmQMz2Nl0EQmjFByI/vuexMbNB4A
VttOiBYTGIDRjo/u5LhLXz7UVXQbvBxXYPMi8XotMU1xXZfEZCGGwOfbfsCu+dDGtUT+vMBL5QzE
a4uaB2PrCnx/LnrvF+j4K9/xT1ThpzBJyaOPymWd4WfJAEsZGpNy/EXBAXw3J3ZAXfH7z+gZgSH6
E64EananPEPg/+nYWcwpSh/MNgAxDQ9jTQyGXuGxiQf5EnjmEVWeU+DSNZTOq5Drd3LnEL0y8BjS
I6xK+JUMs6k421PEQHARW8RRsPN07fGIjzxe9immgkzXkOclUH3C16hsSBzOD0M24HeSrywEL2Ot
faF5oytBleS/EkUIjNi/I7P6HBr3u0JPNPnWn/A9NmimtZG5myRNeDAN6J1q6/Qp2b1cISCVybo3
QJqr5ivmgEcwHh+dbPDW6MSDJbwmY5drZUIlhWwlXCXJayq5MmPDfwqdipKq3doN52tlsHrSre5P
X3gv0jEpeGJDUEs6m6xHD5piz+ia5stnTa911qqx5K3r1V8WImcBIAaQz07TK1YcZsVyGvCioe5J
Sn6YNjcB1ugehaSA7ECf42VTdxZqGl0YLjE0OxKBS2an2dIp3wuqf+VLztYRN7i2LSKcKp7T8Dok
kkNGq7aZomOOmCNZrXduMkEuB1MSIKrZutS7+EBw+Gmgo9qJsHp0ZGZSlxNVyXTCWg0xp7U3Jiuj
N5qFFIwHERiu+N7vRVGiFKyru5mVD0EYsEYGtJOQKbUIMm3FGLZZ6SSILIMv30WZlVTA2YEkRxTB
5blKfeAUoT0LW5yHMuWpwlVMwF5Y4DEd62gzlSfbrz5UNWApFFTrhI/smY+yr/Ugc/tshvOmNtZj
ykM1bcM/Toc+O4DNt/DJ0pNzZkaIthDvPWtp28MUR4pIkKV3oXkAN6Q5W+W1hbpzjfGwMOhguO/i
ZZO1H33PEVumHEyGRTlbtmbJesj9kq51jh2bMEJ+zFBz5NboxTfG6fkp06dUkxBIAH8XitzEnoki
YDMKRN06iDh+sUHQslUmB7whX26pocdeBKazpIfd5WL4y5MfokZ40wmVIViZnQXtYkgaL4k67LRD
Jl64aJKJ5muYuPkBEKEB7vQzW5kdD4kS48eCcPvThM6mohQO5EUVjbYhSDFfzMzBjWic5tzCMV90
SKk2etJtSyJDVqrt0lWuIJiF8mHI/bc2Jv4CTXgT2/5at8sWZqA3rWrgcRmWwX1jLvM6QQaiR0+x
b6XrpBCrwuZVDzSBCieVKK093WdUrgLUB1OzLhmi+cSlrym2NAgeLvNEpl6ofuqnjI7/yOGyiezs
UYPGvtXFbNshKO3W2AHsOh0Mq45Vy6qeTAZax1gKTN+kaa1T2eCCS5yBAEquBQJtaro+6yvth37t
mVZFM5hGaytiNS2C5MTir/SGGwW8vzZD+09dTMW66EP8IZF+NyJr3LUNtwHGFAjrHQlQulWhsMsm
+hsvhChXXwq9Yjs8MF0IKO5YzR0qL9ceONwrIkRGmGlzbxeMF6tgvZyw1DlQD1RruwV1biBCc/P4
qbcYYCCDt1eAbPRV2JIVnOs9q1UdVJmh7SmtCHlmwuQ2bfGKVLFjtAolqo8shH8toTr9OK2H6J0A
meSQ6sDHqbeXiVuF5OxM0xH9NVOMNKPj8M3PyATWalvje5yV+YK5k1pHYsTaMpZHR1u1eh0RId5x
CYd2sAbRl8DFirJnHHJsOMw03KKI707KA1GBNDFI1m0FQwmgB31Ei7GHBW19dXKbmBTdMLcSi/Ne
a6BPS5aFz56cNr1rPGhTlv/wZNrA1bE+E1VD7S7kcA6K9DuuIcsaEX/bMEoG2oZi1+OH5j8+Re6T
4wuCMAic6pzrWnrP5JUAzfEtlN6bb7436kcCRD79g66cyjf8+ho+3ydLF2jFOY1PvYzyPQxqRspp
STKnSwyQxbgVyUEMmT8o5Yvh5rcwIsip5t9a6pXULr8f0NFn+yiFPob9doE83HlmdVSt4WPVZ9bf
DOmkzaVQTocCdvipnyz7auBDBjaVvolk+tCayTm5SYacMNPVEsevefr9MCVuglS23BSB9UiA5dKF
voLOTE6vzUSfOBDV+qQxbnCIgf/0rwi16+9mLhjtoMX2602kpbkpmK4h+DuAGA7wTdy6wd+D+R4f
6gDsVdG8UZAh0P/FJtdusPv9NDUNuQUjzvOwm6y90DlkDHNgQwFWxd0kdiN3o5PpjEftMwhduS+d
Sp37IEuWRdtVp2IcwLNZ/h7VELpV7C3vbXr0YTq6c1vArpqoM0t4pxKg7s7lOGBkSBU+6GaxS2Dq
LGxp9kSjKpunW/HeSNA1AEm6B32ybr5la+ewwARXKpWe9WaYYYwhAbehJ85+GYBHMIO3KICCkqaZ
WFVJX63ymB65ibzwqQrUo5ya4nMUCOV7D1OSUZfTg4CMf2BqSnDbFHlH3BIIXhNi6glWAD+uuVcr
yeUtq6Yn3XGgFnSc1ngYiDdUtUrWNmTOTWkgu1FahNROwQ4pDcYQnZlR7yXuBlFVeUn8pN/6WgL5
jGB5Sr3cv3Qzv5CVCfbVEmWT37r+FoTYvbTaBr2chyKTCMpVWpvozJCvr3EOlCzEFdlyVmh9d1qZ
P5iwfR+G//oVUbP+nqLjH79vmtm0LxwekW6psmOWY+k2Rda8Dsw0U71N/vhsh/t2iazAO6YgYdY8
1me4TN3tJgd5CRjc7F4iflgPksxaVkQx8I3I2vpOtx2dmmEhWJoxiRSpxzB4cgYDnPyI2Gbe6ABM
51mPONYUa/I8Ml69AEFpzPaa7jMGAZ63V0wrc8xxKhDDPMmgLa9WUzFwmpnlYfKkQtflK5EOOpX8
MJVf3kQNbNSyFVrTsuLvNOgiQNKuNboo4tGZ0vqKWatFJuEBF9Ihm21SKn5I0oY/LyOCK7o4WwZK
jRu3oaccQMiEWnJIOGiOtv8pI0VYQGvHTwFTQgsJCtuqoSCNdEJgrF5tveSZ7qhg40NbYl6kFxfS
CNZRLbqNEpl7xgNMkps+4XNLc9iuMCAkAyB+mTrO3yjMjjgQx51r5gMhplCpqtEawa9Pw4sNBBs0
LIy7sY/3UMrqlUc/8DyW40yYa1/9QdfWElHz1kuD/BUBpZNayBkFWW+mXdsLmcBmSS0fh4nh7yrf
vNmz3YWsr2Ib9nQfjd+Py5plBJaEEUbGEK4TfuvYNyAOkxF+Y9Jr48kN2OLowbhiJxQeDMl6fcja
fWvKZPP79qTqOzdVdDXi/NqUQfNgZBpRK6EjHk0eGiutTstrNJxDF0kaCDSJ7wOe00hRumNzH04n
Uu+K7aAZSMXVi4/x6ZGocp2bL452ymKS4mqpWjHAxzQ4BJdGpf0mKDQf/Z0HumHImnUX2uiuOi2/
GfVwVCieaUcKdoKBe7Y4jlT8HMKPu49olcAqG5/URdqzHvP9uXq9T4TQtsrKPN4e2plg/JDVCkym
zob8Pw2gwuEys0nca6LZm1kZj8JFzjI1zQ7AE97RziFumiH93vRRHqId08dgwPeL3sgHIr0bw+nZ
x3O+FY5yj8wN+k2dUn9X2DIyz/SXNhk4k9XEZ8cq3oI+NR/tMcVipuF0DXwjP0mvKk5KbaYqWts9
AN72YjzTFjbZaXJMRah77x8Kz/JxoRctJIZBXe2gwlPhOLD6aJERRa7qoOHZMrexNYKs24B5A/nH
WLChKlZGKBGQIgWKFOea7Rvk2jFqCNhSI6kZy4dUGo/o6wmrnp1PVYFax/KZWc1+3751m0sEiovc
N4ZpmJkic6y3PSE9GG312VXKKrOdXJT4FpdASbYaOq1qa+NnZqvqXGey58bRe17clhmA7zOD0swo
4eipDoYz2Se4Ki7NtWQXPbuRnC69FGXi7tTIRHzqKD+trN5D4auBkNYMMFAii53rzNO0HLVQLwkB
9pK0XA8zY8GgGVs6ru4ffj9FxbSv4U3ebLtSJzeX/bkQZXRiALlE5BmEon0de3s8h5WcX7VAnLDn
ZBtplKgfvIHcxBYJjFawvLFIzcRRzDuM07ffZlHXH3FJrIH6RC+Em7YglWHmdLEZvhhK++FC5Bud
ZRJhmA0nsFxiMzLbuwVIHsEbjfoLoWV7OYptoFBw15mbPqr4MogS5HfmIs9kiilPudMXW0igdA0N
GDjiPiB4gkW860EWntldPzYhl5WRqvHETGXYZxQ6iBVN5hgzb4qGZ+PZJk+iAczrZJnhxu9I72xR
8oJr7vIXQd58Gg3txqxtxkp6rQ5YwzUw7uISzKYuRnXmhnXpzy9jqZPNrmYQJQgNf/VImNHUNJ7d
ktR2LcQXoqIND7dTXM3Yaan4/uiSyi54JvLCvcMrtqvQfxwER1huVMa9d8ZLBYyOI4ppdldCJfP8
jSABadULbJey4ZpISsB5dftp1G550cx2N0W8XP30FQqQgsT7zssE09nHXbit55s8Gr2YAVvj7iyI
wdfc2wN8PY7sqR4k3FxaUc06gBO7ZxX1kDbQWto94/AsbYenwjdBJ8WfUyOaVwSV6Dw7AGy5i9On
dFCKxeSnYztG8JK1275lpGCpDT+Xef5l0+AjDjh2UeIXroXvTo+j8++vYos3jzEHgcvxc2vFxVEw
DFkhKck/qP9fGSidRjZ97WjB4bMlgreeSS2P2jCFbLDwtCk9KCgej13RuFzpGUNZ9NZtAb2Vwc2D
zOqa42H0Yd1Afg6V1T50lWc8KAukd+DPRjUyUx4jHupTV7OBsMFRtQxpFw7xRnenGXGsFB0IoSYn
KD7TMUIkQf5Jns4pDz4HJt2l30IvccOCRLFZHRMTYstuONFsvgBdrjd/QPqbQYkgUf73U7AiRDtN
k0WAMaJpNys///E8nR+qbViqfcETeSFjeG827sh1R7rFI+4NKBFm/JLbms1ywtxZLPHIgbXCw+gn
CfBD76Ez0/JUli1iE4QoTGklYJ1ZyuKXf4PUt7fm1Hsrr2+AqOpEWsW5fCqY1kP6Nyl9oRogDx7S
0+8H3SLlA90ei2Sn6E9VMDIqY+n5PlXsrOpONx/0CnkUrpr3sbPF+4iMbumi4c3qCq5v8nsgJkT2
Iuy7ZpFLzpk3NG/gBV/iMUk+LS/aOnW6nRVPdw+ewbNykIVDfX38/Wya3ZEqLp9+P4NBDTS+ea7q
eljUdSNppYucPSW59vgM5FOXFDyMXfxiETOZm9s6LAlnxJTmzzVTmOnn3IriDRVUipou99BmVcfe
6o3nmumyxeT05EfOdB5Ifj/LzPGWqCnaFWOllGV+lj7Zkbh2sWf9JWxsRSOL+fPmO9r4mXSMVxnr
bBDd4MeVKmAvW9e8CPOHAknEUSHcx1JVIw836uPvr8BdUiTECngtv080UWm+O1DtflDuaZbxg3nn
mwVocOXYCg5B5AXnQm9fAeiJmRQVnNUQtSx2S3sNFi25ADNw99PQPI3zZx5CgIVvNf1WzKglkU5/
GAOWL7Yxzk6JyNklbpy+ZhUoI0An8sFqo2cglzSfGsR2pVnumzemz5TV2LmQpcSW0G6jLlgaJGgW
c9/i22AfEEBYy7UmOHpR1t2jof+yZ1FzbNU2WsZUHH8/pPOvNGuWCCGdXpt+C3N5YlXhGo29swth
PteZFq/GSdi7X96+llTJKkfgviObfjONSpKRnIxsDn1uoDy3d/hE9NNvA6G37JfSSpbw/6fa4Zh2
s0U7iuRk9ra6j+BDRIujscnBUom4vaVZm+4SL0m2ItCRHKrys7ARiY4QO25ebL8OLAMXurKtdzVm
q7SNoZ4EpX6QhtmvyFez35VeIEgbups+6vZDz3XASsPr54Fbt8HMEV78ZgzPidMvBbvAy++H3KP/
dxKfkWev/U1d4oONQu9uUOvkqvX0C1fgiUJ1fBBkkIDIAU0gWHSLjDldmkJ//C1Ni9YF/kD80xzt
YmvCOKAjyWf6P5P+fHx3u/r/STayiRf9X5EOiMdcR+gkOtg2H905++x/ZE44Q9FnXVpTswZ6uxur
vL/682XQqfbei6y9a13QkT3u7cPM+IDPvnObrN/HRZEeWaffsrnRi8NIZyHG2/bfn5ai7Gngqz9F
dXCJVf+sBumvbGd0jlad+pfcY/cJt9jeq4LtfutXKUaQMD3//kp0PsV3bHOLmrI/aFNCe1EkJ5/e
706B+V1zqG7jsvNXEC6AGOrdU4C+HvhV4V0DF6ZYBGVxmWvPKXrKnKe3VjRDsPQIdGhj87lHg7Y2
2ObpPCHORVKZq0wRUfyvMzP+T26UaZnkRVlUmxbUDzEHhP6PV3eopyBKbGAG0Aa9nW11B9/XfxgI
aNg+cDT+669mzG9WmY1hWez//Pu/uYZlWq4piD2lPnY8T/xTUlCHdZgGgkjGAj/JN/z6he2l7Xcp
sTDFkO/v4+BH28hqP6oWAbJtwrwc+3Utq/CVrUToXSfWuodK6uY+trLvKs3QKISZv09s0r4MX9q3
alLpXGn8PyF7zj9npVqmS76R60CBMUxXOP+U+Dck+eCyGuiXfqufBl6cA51zRCzklaIY8E7mm3T3
vF+mtuG1M6G6Vq9jWXbnkR3elHDI5coiGR5yAY6CWttYjq2v6coDRC7XMRP2e+BIuaoIV1vLLMIF
Z/Xp3gLJF0Yq3rqR/BENuxAbkfByaDVjmQcaE9SGs6d0rIlBAumIiWyO2lT5RG02Poos82QZbvDi
mPU6K51NnDP7NRnQrKkiN/4QDAxc8Vl2cq6TKyjOFZZXegRhb/JGkIMtk7Ol2xsjisQ5NsZqMyRw
XusSv6Yga3opZY8xX8c6/6+vFpTZ/+dyYYTMRtyzLVMI/Z/DfVMd1JFuYvQwHf3B5AOjp9BnVNLF
G4VLD2cqJWoHC+9iAInbiXakPsGalBdegxKwWDF5kneXZL9tUBE4RuippGGhJ20kD75Kjf21BW2O
GgTBZZhNr7WbTGSNG/6qK1iwgM11DpS27ZlJm/cU6gkTZtSkDsBhzNPlpWvbYm/XdbxFWeg/N031
CK6q+87QTxoMx9KHZkr0N1TQMYZLmX0ZiOj+g7AzXW7b2Lr2FaEKjcbQ+CsSJDhqsi3Jf1BOnIN5
nnH17wMmX32xlLKqdnhEOTnmgKF777WeZYBWGay1ixC02mWeaTOoyDi1Q86seg3rdHGaeQLu8AMW
wHujC+UdbRe21W2gPyXCEvekfouq2UaqhTVY6ifAy5BcjVA7qqXSjoOcQ6g4tBPHUTH60pR7tLVe
P+RjPOImyNcBGdmBXtzKZQvxoXnCe9dsFwwSMtAFKPO8u2adgQomFqgaMLVm5YOht+dIxdVX0Qfi
qWvsDe0+dRgkeiFMF/fM7OKvstbqg2FEpMARKmFD6CAzh/VPJEcfUojpjSHjCVfTK+77mABDrhnP
sZyQUuiRSfYAPyFP6u+5E6s7NhG+plRxAqfWnX5/hJnvo6pMW0pTCJsLn+5a5i219F+Xv0pKArEG
VulLrn+BTSxuGz6vhevFBgPHbj82vgSEizGQ8NUUpO1dxxbNS/o62PQydK6lZl1imHXk1b2GC0Jw
tfwApTGvWUGxk/sT9vXz3GlbmDnMIQiGKTo9uJ9IJsl1sz9r8YsUgfuAw172tcsHpq9WeUhaJIsZ
39sEYIVzhIrzqlnQvAfl0nyBFM/4OIw+yUuz1mvYL9dnW66B3Y5l64DXlf4ut04nrwf6MGpFtwYC
GprufNTGAY+S6WibMRxfXYFMJYj6EcsqeDuJlvCKVPZkw24+O3zUfi36kb758BJl4YzGTjevSHiT
rU6AFRhC468O/wAkSsAY09YiD/Deaufqy2AfdWl/w9ChYZnnzhPr4muypZUpdmDANFCvD8ECVinJ
qsdE52TXBG61OnKyH5gUoUqlxCvUqfMUxm8Y5exD4LoxllyRXFMzOhIyX/wvEb3aaoy8Pgn0vl37
339uUhpcq3TX4WN7t0hho5qIIEhLLCjM5Lk+tTiYw/J73a4JWOsWwBrz4JAJ/WRwnb+w0TqWP0YA
7ynqmURtbKgl9CFV8ZUT9q8yeUtYxBqR9Q05hbEZh13RF1AUOvLf6JniiXUCd1M5ytgq0oKO9oiT
ptXnhQ/MChCPYGt2+zeradFhl+Q2zQNZZoIXyEL6e2yvURQYx7KYrUTTcZkDeeTNYsDGPwCmCugc
MJ2T+d6NXWMfCLUOoew/ykT2Z2FkW2kyEdR1u/jGluNBS0X1EEgBW604Yxxqn/ohvlZs3Te/P1/F
+3wv1ilc5g3h6iirAJysi8V/na8pQkfdHMNqY+rxcJ4GJz40KX7pLnVPRR1jnzOjnNk1aFFAvERC
zuO575wfWZnAco+d5lFkTbwJypR5I3YJyN2j7aMe/jRz9r9eKQFp64IVSCyLq19fKTMCxh1YRXEJ
RBPwm4i2VLTJ3UR8CZzqx8hs5NzXiePR25AebtxDQwzNvbvoz3Zh9145DiRyiuQ7xlOmOX3OpLgO
5CfLP/FhdW3bgssr5zxLM1Zk7054K5UxLguGpmExFmvunScn2X5TCBQOwKWXLW7Q4c6oK/dckgIf
zFP+bKwjLhUVbNheWc9EZlADlVLiovr0j99/4XJdEP56YtnCVoaC/0OKI6fYrx+jVlRQdRaWJzVK
54tyysdFb3svmmpYllNPc7QriAmN1U920P1OrYHnY9swrl5DUKbKGjy75zqp8iG4L8PVAMxS4vYA
GRf14ayX/u1pV36LwbdJAykxkebhU6jemlxybkyQsOBAuYe4omuQm0t8dXTnxIVSXelkfHaMf1iS
27Y0hCJTU7DkVO/vSTZLN509UUxjPT8aQiT3dlC7lxGqbPIw4xHxg7Ak8b0NrpB5DkS6tCe5/muT
WH5gJnxFXs/6esoeP/kuPt4suTvoDkeMo5u4it9lzGIHx0GNE3bT09m8aFrrAnBGEylJ2gDDYHha
ZE7nhESzgwtcZ1vTfumKNz2HW0KQQnWOlnk596Mur0z2CwB9sblpbGVewKpYl3WEyK7cCXYFq468
GACsLNP3pB+IhsWOxpYutp6m1sFGByB1C5oAjoVDDlFH9//37/U/LjS2ZUmu5tKS5Fe9TzqsG9Ns
6fjGG8ewN8Rx0TTrDDQyhqPdIzndTX3jPkU15EE0V6cp0iLgFq9pLrd9XLVnIp/kdZw6dNo5Q3eG
6SRFiljd//5l2h/2U5DjXAJ/bfYjXBbfR22KIqNxkDrFpgKJ+AVZ1yL/F5PF8ZxI5qFOEaeXKtYe
+vJPdsHp+fbAsQeVqSJEzx7V8FB3/yPGKblOTPGmSTCYm5g9KPNbM1uQQEZj66yDuDHGjt0EEeuU
WN9msmMGt7AXYK0QzEb+EDJsYj6vo1dUa0rhFP+xTpfU0JNHxLBtoW3xnOSMCjik5wPQyv9ZyTLu
2oFkn2qOjGveMtfB8XJbE8ta8dmPrNZzJ46/cAvdl+X83ObpudOG8giXd/qGotwr0bx/zcf0TbO0
h7gNhy8TfugvQ/A/RFTtJ+sjIdbr4S/XI6VLw3Ac00LJjsHm3fWoUqEZamhsoIZ5bKgcuZZ7q5hN
XrpLm7XyZjebu0EDMrGbtB2hHou2kyjc4EiItZxuHwLzoQV00XNvUfs09a3Gz1Mf5ghlLL7b+HBO
UYJHrS8cXzoQhX3L8e3k4IAM1olP8DFlaY5P4WmM00PCFohJxTZTPlUov0InrPuN8nvdH3V/vhUx
lzr/devXma+tmoF9n/muu9duZRh7oIxo9am2BE25FtmmlLvsDHunEeUOWb3buYyow10Xe7TGIE+s
EM1k0l1usd3XiEiV8wIpoRxwdK5VlGuxEav5/7J37e2RgDCqSnvMprGFZlGZ7U8GuGgRfn+mGNaH
G7ISUqdjrQxdWgDy1oz4fy0dyOKeyQ6AeSzqi6lfJPcsfS2nvqxSh/oS6ISHXSLEJuISCyYGa1XD
XQv0S1yKBkH9pWoutbjM2bE6jDgom8vQXOboggN7Ivc7umhstqNLZJ77/pyYQGrWmvk5WyvLztN8
IqBomU+KBJLqn9KrkwjxhRypZDhmt5pz8jsOlCkOtjgs3aHPDuRJUAYzKOT3O/63zdfqc98F7BLs
G+5UMD6qfeWgptwXzt6IfT32s9pXEzIKf7HWAvgxVQcAPsZ00G/l1ghHDw6P9dGqEVwd4Yi1yzHN
ULeulfRrcRXOkBYSl3oawnMXnu1qrSaEs4ff5VzcSqlztpxtdSZ/lZryC3S/Ib9QXX5pyBwYLxVY
5/GClTkdvZgRw3iJySjIaVteovwSolgaLmpApkzQ30WxCuVkiM1zm1kSZ9+I6/ssoktFbEN/Ds31
scPewM/ZWsLhNZ+lcxrnk8UnPZ+iYkuO4FCdpltJeaT08GTJYzwcUcWmw5EQkfhWUhzG7jAzlM/W
RwKmFj5y4QfdWmHvqwDK6X6S+0XCOQFcupe4Uto9aDQgZTms9tpfYj9lIF/78Z/FgKbap8bq0EU4
ng89+J7p0MRHm8wAHuujWROpdeyWYw4Abzkm2Sm6lUarW9K9P2Xy1IfnRJ7a8GxV5zo8y2qtEtzf
cl6qs6PO1q3iBZbiRagz1fOxz3v9j5ZPnY/cif28MPGtYklRu9+fYx/XkiYp2wabaSW5PNrvzrAg
h3sQdG25iRf4nLpFwmTqGOx52xLsLLbaTZUDBfj9Xyo+rhAZ21qGonnJP8J4t4Ktis5sZuBr/F31
PljKiCEHkzSwer1JEmMtLHNnDFkF2A+qcLHMxsGcrDfQqGQHtJrBIAwCyCcv6uM+2gSQ6roWr4gl
k/muVzgkZdMYM5S2xOa8der+kpLAdAiZNHozGXV+JPrpUGVJh5fKPIxz//WTV/BhZWDT23BtYVmG
VEro715B1+kA1xl2b7IEfoZLjAqMhAA8HH+ViT5/X5oWc/R0ODCNowcTTS8ML/zBXpfNDYk0v389
1ocbp00OsJK6sh3HFcp5t3NTPfJqI4u5/Eb9JbKHel+kfYLpP3PeiETfTOiqD3oR5xdm6l8AYYsX
MgWIwklM65Jqi3MkFeDFzofswDJIMNdKo51NRKGN8vIkNRUhDnOJk7Ba0XudiIOHafgmrGhMGdxI
eaB7CDgZVZ0VPHVWof1P1ZeuNaNvZAG/LsYEC22NQ6SbrxHQwdV6GvvXap2X3x5cB4ZgbluGbwPH
fmpU63rJEj1kjKGukkzWu0Kf4tdF4p/R2n483fQbtwct7v4yVR74o+TU/f3nSqf+/YrEkQ54LDrS
wlWceOuf/+u+ppPQoQFOqzajMKqD1ZkksjlGeS/gFZUeGVaw1Wt7O2eeQw8Kitqt8gluh8d7oBqa
AZe4pkW9Y0E2jbtcrjWAqHd3Kt3b6d5xd7hHzXQfzHvZ7NW8Vmbvk1uNkd/fSrP2bulThL6DchpH
3yp9eSsg3WTTs2Amz6Mc/an0B1hPsNxKPx79rvTD0TdDvyK/npCL0M9KP7P2NDHHW0XW3pj2oprR
SzA5QJPrxXWb3Vu8vGYvEc80e3feG80+t/fWvE9tEvvWGiK/u1UT+apcq4r8YUSO7Hejj+Ms2Bql
z4axGn3iNahi9DP2j+VawOYi3kToa1A8Qt8dfEFqJ4kkob+E/gD8MvRDa08F5lrLtIfDQcfTQqC8
LTnIkz3pSEirqVQBD1prxjRX7MZ+N0a7PtrRBPj9QfGxHeWYJmleNGBcRxju+6kOaOiswL6LKLCD
MqrnKYL1JO+eRVtcCxRQPkp09bzGMtzV3RI/GzqbqmaMc9/Kh/iY1AU3LgObFCqm7jvT6FNr0zSL
Ohy2s7OI+yh8c/GvIUGYr9U8dGfA5uElWmLrrird6FUfR76gCAACPJKOnGVGqoPODQGFhX2vZJ4f
65b4v5QY5q+hyv5c/xncqd2wGXPusRRgLSwEBEsdwD/ZFkfDqsC09Ngtcr096fYPsYors469jAKR
iRhlBfDPoXwLLe3nNOvdH01kPoy59icDruWphJV5Z/YAOhH5aJ/sw4wPgwqHy6wLfM9gkWlYcr0a
/+skdLDiZKrX+ThTe/B7C9xlV9tIS6v42ULppBPTBXVqeSnDuDrVhLZuwPYMXmrEKV45t9/W0mZ0
0dbztzJq0XtZTGMGK6AFFA0XKyWzh4lY8MmWXnzY0iPTklyYGa9w1bTFu9cd8WVWph7ETB0dxrhz
aG4mSPmY1+r6yEiaPuKUHGBLD0/cv9y9KL8ukzIfIQ5on/RQjY+vRVku/TJDp00s5Pthj4AdT24r
0QqEJCSbLKrKC9jkP7WR88bKJEHhxAHsYih9fpJBzUBsmu/juRmhBuzHsJy/J3LlRvUp5h5nuUMd
ZDB/a+1DYgNvM5LFfSMS7FE1bvVJu8B0P16FmWZyFdaJZaF7Y6+rlH8dAF1YZG0xQXoeF0Y9pHYk
XJJybd4SFEbSj94j9CgH4+SOpnHS1odejqMX2aB9bn9QWpE8xTl3G2zsO4AeaziSrBndlABui7xA
JUTKkhUZ7b1cH9q6ae8JVvuJZ8ba1a3TneSY9qfbT70YX8ux7eha4C8s7eSlC9h19yVwK7JLfQ2d
AFFxQ3DqwCsDPk7GnQ3jiAVv5iIjcsmHuP1IQlh71J1dA3JAPZMYMZX7sNLwzfeGhd+uskj2Zpak
rLRD9Yuc8Pa7eU6qLYNUYhBXydtU2vamJmnZU1EjriSQIAKabZx1kYweauSdm7AZcH2Ecfxw+x0a
ZPeeFbzW/r9fJAu4xqGEXgiSE2YJ9stAcaUVvM9tT8MMFRIPdgUjT1sdRMvkJYlTPeo59B+QDiOW
P8Cded9emwTDSyRF/YBGFpv1BDQrcwG5d6L3zaDsvgiJ83woFa4k66+4yOdNRpD7qYnTyYfk72Dx
aSXUt0ES1ifWmEM2w1Kuci929rIr8RmgVXYyaBpcxI5T5B6tcDGf8wDUpZkwTMrs+EGkGrZy2jJn
nNW4snvDQMfhgp622+TVHkdnOxkteuW5MZCocJtMHf1Lq5rwoZCa8c10f5iWnX/N0T6GcSD91Gyj
48h45Xj7aegJ47v9VOU15OVuAMHchvXJyWna1V2lDlVFHnKB//SuM7rhRH+tP/WsC085Alh8SIu7
x7ZC9FKafM8kQ70B7dlhSefgmWnjC2qnSx4lWOCCQRqXrA1oaZtzesSRoqPsQ2kH+Kf5Q3cHb2hn
dZ3jBMdvXnRXxYLk9qye82WrakYYNmRb8gGF2cF26ATuTsgaUXNfWxp95y6cvzg69AORRA+du0xf
bIKx7hy7Le9aZZM5m/evgyzHIyPh8cjk7Z+fjH4aj4XLQUyAEzdc3u3j0FXLo+rFn5rZEugJI/nx
799n7WUMSvd8e3b7/eyaGyAKWGbM5egEUB06N5sfcGrmR2FwH59tZ/rGne0RbD7yWmGD7pV1cEzD
ASzAsuYJcl5B+YrX38a332JuRegZm6e6U8XVQYG/n0sdSsnaSf/7oR2WXaGt47LSau8rm60oU0WL
uaO27mTWJFwubXcynsAOVYMz7ZnIEhObtxdXXzF7tHzcbuT9GC9LYPLB2Ua3SlKdY10fbk+gPtKc
tA763JvCD02m3dkowFxl8xuRZflXrQh33MjVazNlTxBcxwP5luZ50h+TsHZP9Zjjjbz9aikNk4wZ
Hvr4ez0q1IC1SdbtTbE6rkLm1pr8YnWNIns+uX31z4NanyoXN1WdmuO+nxZSqOryJ3mp3RNHZoFG
ItU9W/bR89gorE95fX9TmGphYuyHGBwsg//kAJ08QVhM07CzIRPHXDHvVCTDQ6e4HxiFXT3o4Ini
rBmurKT/chhUP9USlBWCivac4j89BnX97GR9yxDJSb6qgvFQ0mp0uCSmb1j/xd7lL/QXA4+viXOY
lNsk3hhsODjOdTnfFUYU3rW0TNH3h/opqvvllGJqPS44zWk2z+egSZbz7afbAxoHVrWzJGo+dl6U
Fhc07yKaHlpDRl9hyGNRDl+VINtCs5x5U1nK2LARX7AIhx3G1QV+NhkY36o8f6ltt4a+bqRbxvhy
01Zm9NBO0UmWbXPUO5KgTAYYW+aVAC+6IDa8TuHSwYnA2qVccytiOoiqk/W96dQ1nJQMYlffaHeV
FeoXPhjUhFmG65wtjtEBxSgJN5I5xuAAy9d1qIbyqplpeHXwgosNQC241JUXDeO4CxCmfYlH+k7s
SduNrGlrRggX7gYTZlKgNf889HhKYecOiKktoNcqbNY7RdT5ZZ7/aa7nQgL07K4rq8KHPkMilpXD
MGJlcVy06Nk2w+QPZzL/avXafBtMGzRmOEff6vgQVHwbs3LowiXZ8veDlgeAC61cwc6n1xaGVQLC
pFpJQymz16VsTqgigsUiRdJAcLo1ZcFBsQEtnk4/3DiKwCG00UNI/J8ba9axssbgCUoEsQdIuIQ2
kHsaLdOVqK1iO88LZOsevo9a9ANsCDS9Ck6glhL9yy603s4OAfPJGMhLmuQHkffzttSGv1yNzRhU
aqRaIa4+pppPQobgJRMzOJZh+VMyVPGmpBS7tMd0K8wwfkZfjFBqnuZNEbXBcxvVf+hp4vxhhQUC
tRBMzgBNF0/12qgb1NlAZULEM9beKdLRYLnlz7YxIYU50SuRl70X2MYJkijJaU0+8gVjsshzzT79
/4cKv/MpqSx9OxYJMNVQ/rnYZvVsTqY8CInjs8TAstf4bIgQ0xwOauNpErl5KGNnvmdbgEDTBrGI
tGf2f78x+jjW4cLJZsZRzJG4i5jvlmk4Hsm673EARrVZXaPG8PlI9a2OzkHFJSrv/iSZEm/4b6F0
uCuoxkE+Q2AGm6z5UifJdwAckNsH97lsje+6xSbo96/xtlT8ZcTAa8QGwtxTkkfDtO3XpeQSpzJw
yi7bsEreCEfLrrZFYk0SLM1X9m5fJzOJTiOzVt/mqB9OJPIeG0YerjUB+VPM8WkXbOTAXn4JJuxT
GQofaIEoB3CqIRoAzlaJp3DaY8/R0T2z6M/zEqsd7H/OlOQnLZIdtuyVT0sXQe/Mn8oNkAQNnSJB
CdqnYRjTxh3tb25mn0ENRXeG65rb2oEMH1bEBVfu4i/zuDYZYhLoIzfZK7vOvbk19mMxzp6o6Ewv
PZq24jVys4sZWRyBCDxp4Ht2W38VwfRnVjGwUJwJRzNAPzvOJHRV4I9BCwzPv//UjY8LeF6hzQVX
2i69u/eD5lIsneKuQb7ZyqgKnOw7Cqr4Xk3htmiUZ8nGeJhk/dIPBXnS6dKSUVW6e5LzDK/KMrgh
kyvudl5jJ85DikbqENmRs9cRHjzk7vxVkMK8tUIBF61r9ejaZ3V0rTK41L9/I/LDG7EdBAcOi361
knH0d11YcGZpVjd5tmkM9deyWA6rGWJ40GEJoOGmRmvYrXYNXOFHl5v1RsOX9CJsxPpBb8XMDiKM
Yk11z40Qm/4QqWfNmvF5WW+NCrJLymm5abWYpIL1KWNB58gR2z/ZAtf8oucO1zMmWU2GyT5sjcrx
iPT0UIxFpvjhEKU8zvqZLQ87/CQxPxGY/ue7F7xzmp6mTmv3XdszT83UZfXICd5ccvArd2Xmzt/G
EE+la1kjwaFgE7UyO7ZKZPdDyBgmCq1veuCi22ZXcE5rZT26vQBM7oQ/gfBrB7tg8T2qaPEMkb0G
Xc1UJ3CbR31hFl4a9hu5eOd8QCQWOUP8ynI/2A4SMnlaW9M5z+03gumcS1815NjBHthxPpDZkbEO
/6Tv/HEPzZ6WbRVCIYfpNUqkX68deYSZHpUCIGEHyBm6FrRizdx9WwI8VDlZ7+FcGo+Yf8RjluR0
/Mp069DjvGvS4JnNFvrlsiRhWqUWemvyF8x5Ye7kiofbg4VYEIOBibPYrYdPXvzHZoSNwAMlnqRN
bKD0edfJ12LNiNGCAWbCUUEM4uTAB52+dK7DJE3LfwLDI3qAnUbWGNYWNSpTubieIRhCHP39WeR8
mBbadCJWMdxNbUQj/dcPcuawjkYLiHvQk2u1VPdp7YSvUN7Yk+Yk/LLbUPvAIsiDo2DaGFX5SkpE
d9GXEgtsm+WAyol77qYkfnWHFruylV2iVc2bzS6II5JELQ2KYpqWDqQqpjLKmk5mFyxENsX917HE
y95WM66yDboLj5B08oUDaQDvCNtdkQv3sQCUtLWcyrm2WlgdyfYOSbXo9Wczl+0d2XLTLhwtdBjr
BiM0OySYkIx1wsG1NpTflqp7i9P2y8C0fzOA0WMB2LagG0TzGDtV5StgAGPfrnC+9gvyAeeQEryy
M/rUOs4AnZ0ykm+VDGw6xD3R8nOeIxWLuItiXPKSKG0PFruDN3AHVbt4fIARFHJ3ALK13jpiNQCn
Fsuz0CpzC2rY3v/+S/wP8RCDesNVzOmlwT3/3cyBNC2Yuz3hR9I51A24ITnVGzbuoZfqFelLvCW/
IJ/qIErrEEXAnNsW00ZL5txG12z3tD511s8jHYK/AjXi2Oxm4ygao/JLmH6bZO7xLRvELg965+wD
OjBAfwrkVBw1XR+PDHZV+oDVa7ybazas82J8lzHT0Uy01rExAVT9/k1bH1qR64BFNxlyI1QwPiwf
cIjMuRmT5uXqRuyx3R1PcQDxbZjD3msjER5wySQXFaCQVGP0OA0mJM7GecLAoW9vSfJVQ9AGQP6Y
iFhiUxfFJV+NRUvLXVinwsWKyPoE5GAysD6w9TK9LFZ6HDpwhI5npE1yGCfxh7m2qVIO1/sRbz6I
s56mezvl40kj9ebIMVEf6mGoAUo47X6eA2KVG91A7AMo340Qa9l6tJ9TNTy6Fu3PeHiVg48bVn/R
kIwiqgXTBruh/+y4+dCJtOEkoAimzSeJUTPerRITF2c+fQ2Yu0TFQ5H42pcdLCEDO93taVFWvhWH
/UPtjpzomrI8TUFeZPlgezbicb8YCBjJSIb9DljTbPRTW5fgqrND5oz2NWTVeB8uJzTOsHTxjKE+
Lh/GeA6hHzVemRDtAZJmOoRLNbwkuoMpVX6yTri1dn9ZZiLvtQ2Fn8FyTGW+V/4NgW0XVSpZ61Tm
so/SbDzYsf06W+Ub25m/v2rHnJ/icpi29Ij1U2gH05GdACwa4S6ftFD/69a1rlyY4LJpMOz3S/N+
5njDe0FuZ2PhTw3sx2JofuoFcNAC8/4+tR7yxWDWnkwpiFlG7OZkPJLKJL8qzH590RzB3wZPEznc
pL26D9k4YxFVoD9GaI63Z5gXlk8+x9td6dfPEY0e+WbKtAx0ivLdRcYa6NnPqig2dhJLVgCkbeuC
vdFtTxgXCMlH5KH+mI9kMmhp/4wRnCVsOhRPS78YdzMLZt/VhvhxNGjCCYgxjBhTcIpN4iAMJpN7
Ry+x25nlWLLYT7GPDgOtiaZJdrriixgGQPVuLdj50VqPdmWIIfE2jQTu6XojEzPyI121FQHQ35u8
qqnN0oeg8eP2bEwMd99UQb3JmY08uo0ufEK/YfqtYuKQpJZPPrSPPiB7VeDAWmKxArXwvV560so6
5rqKLFDL9izMymdaevG9uUDvbSN84IlsfJMpzinK67fKkpeBq9mr1k/nYOlf+34+N/Zkcldm22EN
tXkxDRM/JrpmXFXzYUZ8QG7xXwQeqO+fXGDXs//XL1zR3zckZ42F7u79MsU26cE5NSMKrSdSFOO4
2pFb+zTXI7l9URZdZ32Equ7Y/zxYISOKaanqzURqBeCkTRNHEJ+de0PK5oV3OhxrPOtELvA0lhYs
xMUlx+rUhSbZwB32EDspnC8L6XUV2T3PelbASQm0+mpr4q0JOuupI+/+rnab7N59tCClvLCYK3e2
YQgAW0u3bTuOPJgrmxJ4Dk1t9wsRyeM1LgvmuNpLTa/7EBJCu0lla7NGr/pNVaiOxDPNfkyT6SWM
O/004Ab85GKL0vj958nUhKNAmGi20I3cloX/Gp2Au9HMPBd0MkjM0vdhQtiUL2pf1j6nAs3vjrwP
WuDxQc1rBfOhcg5YTlVyxBg5tcelPRbBsRVH8Ml1cRrGU1ucJoCHWOmT8zLS5zlTFXlEyXkwzqpd
qw4vi3GmqvrSh2s1KAJuNdQX1MbUfCu5IqEvTnAxbo9uQMDJJa+u6MY0WsrACqor0jGqra5Ix/rq
OlbXSrtQza067UINQFltYkC8ln/nVqO4UDPhW4jIBLvgC+102ayPmXkObo96f6aYyJgwNu1HmpPV
2+wk+qZ22/IxJ6bnLtXn5JlAPuMObJbxsFjVSyWh7qzKIa06IxtykQfxA31HZLjuuV7Omjq7tzJy
JIhrTeNlRi00rtWNl+ZWrX2Z0ivSoTXKw77k9qVLrwn6rZTsz0uRXmP7EtpAENZ6ZEeorIt9Ky25
rul040YMF8O6LMNlutVsXaSDge7SZ//U5JypOrvY07lzzibsdHTE5VpReZ6DEzUGp4x5sDgFzUkB
v4xPxG/a1lHGjNNwoa5FQ3wB0a0dSGqP5cHqD8STxC/co6kmwLzskxFKSvrU+xU8P3Iz5d6Ue1Yf
v79GMK78j4NasH1wkJVYpv1exD3py2AlRt9skO5qW0yWh2G09HNCiMytIppcxCphq1gdM2sxww7z
taZgvwRAvPel3EfjWlgiNVyR8T6Fe6SvZXe7ptjN9Y7xk7a15c6UO7g5f1ebAQghoRWa0J7MZMfe
17FvsWSpfIJDC1BsZH5PfhyxR1krqv4pVsIUGr/OOtjREddMYSbublw0kI9GjZO8EAeqokvaHdLu
EHeH0PUjAjV5O+x3gTR0fiX8ufO1zCepnJqDfYZITu5D3ki5VhDtAThRrb6zmBp2O5hVMTGuO8ri
jfC25A6Ty9/Vt3tqWdZyF5Gx1hrdLxBjI0UD6fdfnBRre+SXqztXIxcjj+kwjGYdsl6t/nU1qoU9
mBpxUYQ2kJm6mSELkHwLxC9EQrOWrLchWxyxjcdtYG+BhIcOYWvQ7jwawCMY2Nabc2ZdawnTm1pP
mmtZt3IIHTO9VPPyW5UEaYIduhUZNT3XBs1z4N9q0FQ8cqyoxvI6C2Qd4TVrTTztoIV7Q+eNiwek
zgDj2nlm4UWsxoFEkUtJ/qhkBLBNbjW1279riLcUzCUmWoa7qXVMQyBbN4I+961C+MvhWvkAtWar
0m2nr9XcqtLI8NoGqVeQGJl60KCopfaYZE81iRBeP3qkT3RMFWhDKpRFXsUvYYAqr72ViAly2CWG
NxEcqDwqvVWsPCqk0SbWkrci25dNwMqH8aANkmNGGYk3VJ6eeHPiueRCutuSFcC8zc0tzAQ5c6fb
ZuU2JmUr2SbBJgo22AlzuBhrBgODmg1hyAUh7MVd4DNIIbpt4nsNt0u2NestU2U2sAlkZrEFNwIS
kjz4hIlt6JGjQC23GvmOW6/4ltLRaT2C5AidBJUlZ8+avYxvcOYj8kKL5Iu1cKSuplS+Mr5ua636
VsXitRaQYa+3vLZbq1tI+PNgJopbzeR84sOLmdJs49gDohHKtQRZYMRtt1smCl2xHRC34nVziZ5A
ycGakS7m+rguhxCfGJvCoTFL/ujWTdcKqm0yrNXq25oIJGutUuOPOCy3TupRM1/ouD6OlOE1I06l
9XHiezR4JfDYeFVr0R6l9BjDmjfHu0J5IFGohH8T8A3RyPHOFp4pPNfxxOA5QJkGTxcEVeI588Zq
rf5WS+IpdwsAjo5AYW4zc2vOW3KIu27bENdabiO+V77dABnfRqBgJhR70+sbBAS/vxD8H2PntSQ3
kmzbXxnrd8yBFtfOzEMqpBalyRcYVUNrBNTX3wWQM91VpLGOtVtaCTZZlYlERLjvvfZ8/HlzH9Dp
k9NHxQk53RJe3weKoUhSYJds2jyVzrkuB/fMk4N7r9LWzLLSLUTygP2XLa9pxbE9qRXtRbJuvgJt
3TM2PV33m2VruWvLiLbZSTJrAfDpwP2hUxNc/npI6DQuLevFsV5i8cIIW7JeRv+lFC+K/6LNRWIP
sMKZV/gsJc+m/iTGZ616wqZBefqTxcfeIxUMj84+CW7R8Fgnj8nwKJJHS3+g6vpB1A+B/xD5kE3u
UVka2b01l23Bz5gq6u40/VbHd4Z+yzWyLMCSFnlKQmpo2vfxIAG2z71vkRlmj6SUbSu2s1e7A2GJ
qhXRDq7Du9+/EHOT5s0LgbMFaZWC+2ty379+IXpT9WK5GnkhSqg/8946t+phx3yb6p1dijjeYR2d
ivX1e/mwJB26lFOxxFKsr14yPbK+Urq9EmcWWan9scKSABZaG1ZYSidtYV5hWWSjeFpnWV+D/sf6
2nob1tdmru/rK0tsTgsv3Ip+qxXT4kolxjaiip0/L7Ge/2NxnZxM/a4Ps4HYawEDxAqO80MucW7x
1qWoyUQdpIsAL/OODeJnGa6lGfic6Wzg9zPstxADua2BCnrgLIzMuhAlXx/mhyEhayNPCE/NO7o+
/aA+yQWCCia8yqEsow/MwroVARfaqmO/yXhsYI8tZaRqxNHLAPRiZZPOtEsQAMqQnCtVUzaM36fo
7Sk5LU/lm0hGNrZOfEgN1APzl2o+XVjw9ki0DBxCZ2wyHSRLWVt2aN8PPQnqDWP3xIuecqUzDgQm
/f0hVFbZFGQ9lsqiVTt29aR70oX191Uj2Q+2SEviWCvuyBCjViA1t0ZdpI8VLa93bhfWT1MXBLjo
b02sJZMQcJ5L/G3bEBOE2wByK9CiTRIKyL3HmpPscbCvrejIUS2K4SWsRs6xVuv6RCfAWbXHw/wg
qkSGJkBWfAlNCbtO2DF+URjfJ6r+qVGVZQGib6WPOQOzwo8vqM6jC6/g1yCZIDb//dL89aqqPNLA
62Q9f4NYsT97dQD9H4Wb2skgZAto/DbxsoeMtwPi74GG24sDPnWZRv2T40df8tqI1mOExkd0Krz7
cIScbXT23o+5vw29eW1VoBNxJGePaibpB9FO6ZlVlj3KVqie7C9mzTgoL534IwmjnzwxpF/6xju2
+B0fKy+7n/3xRQZzVnKwOTmhyqm3UR+VWi1vTp1VfxpyKS9ive9PsQFZuBmxcxVNWjz8/gbDeOHt
ls90FNr9umLjrVfMt6b33lI6unCESdVD1W6h8tKEr4KBgxsZZ/7028ROdkyBU9p9Lq/1URp2Vp/r
40IPO653Vj9Vv4qWDVtQltq2H9kYomRbZPiclEYwmi+VT5zSEQfLAEvHwocbZleqC5+muO9Ykkei
r3pZaI+ZyTMSCEf+qnU1fOIOGrfg+NeZgHcUqxRLc4JbpshqUWno6TpRIVYWbakgPE6JQ+j74q7O
FdLgHIi7Ptk21hhvlRGNZ8bUcpHN7o+m8OUjKIiBl6i71aDXYHJaiCdlr15pwvlSOnSToqLSb50H
p6DUjrJPtORCtAn5wyE7qTggqGcM5YERBCger829U97Q9Sz0z2YaIwmgbXfngM3GPDOSPz9sc0PI
OHDt3GNfR4aSgHlySmI2ToRZWsx3+RTYsuPmsAMAkRkOIFd1GdqRDtpdJmOOvDM2jFW4rskeveIm
Qaxulv4+Jtc5heBEii4PZiATRy3DSFBQE6wVYheebJG9DIggT0DkQwz1tXDTJhqXJjIf5GUh3LBc
5S+r1L2RRGxL1CZCfowNB3QuyBWL0V+vjvEqTJQMc1RMgiv6kk1bDIbbg+VE7qmEZxXlNBebg56P
hzAcnGOvcyloSTbgnzTah0zamnKh3s82RYwWny3kmKkutkLQ5ur++1DLysvvr/RfdN0clf8MRGuK
jMTgTV9bjis1qluTGUiqnQwvrpDUJda573pEqPWYHo1I9E8AoB5aA9BFNPAWl8ryz5wF5aZnA6zV
muQ3w8geQ1/bozAqPjthtBhDsO6G99So6udgGhHohf7OwWy28bzaBky2CjxFDHd19gHWm5898noH
dGVRL1O4ABtb4qIpqgncIgfWSkTgqJTaERtjTNu7qO0H2vI1sgQtc2D0mNBNHfkoek41mUdqq+9Y
CRBuUJDh9JHkd9IiqZVkqxZqciqznn13a4HeQTlTy+k7e5pftAcQ5mMtZjvDrOZndw4kOENhCssr
EYTDydYGZecFgAngXQbL3rGzXZXp1Y0Jm0xCDdmYANt3LRSVczooe4Hl96a1JaZd7EfLUcs5BhqI
DhZaKh/SKb+qcj6JuLkLgnY8wykcH8yE9q5tdg5HBv0iI7I9SFWpHWJyyVAkdN5q/tT0im9E7WQH
M0W/HkihcMcg/5ONbHmt5HMlkwJaFhnAXlyAs/E3GitvZSJiA88GqNJW1M9MdzajJJkfjP6pE1m/
NUrMZppkRujGcILKUb0N1fhY65yjMKygaEz89OLkhgaI2SLhVpsUvH3HiJ5EsXJL8JJYq3YNnZAF
c1cHKlxseBjoJZHiZWF7zUZbW/a+L63lQEk5pDvKvbWSRTvcK9PHZZs1UEnyY5GOyc3zQZMYSRbv
05i1qC8R+uQDaTSqlJJOIXOeS4b2OZsguxjRDzFsw7VT0VPKJZ1eev41wM927tGDHRNyJJZpmDVb
K3Wq9Zgj5meejL64jVEWY6EFbdOfLHLqEPmP/Sc76hY0gwBWDIFEj6FjPygFCJAnwSEOgOqdvcnP
jAc0AdCJFJZWRnM/rW9IjLJcpD2xE4L9ZjNW42Ko1McEnhpHV7hicVqY1yJOSfN0/CcDPBJceLrZ
Vps29A/bbJP1TPssFbBgE1f7coq2/v296WfUE8GRsHjQ+LB90nlrvN7myyk+JgTi2XKIoLqKPLIX
jtWgGZYXaah9idC7beCF0jds14ZHJJqdkGvx+x/iFzYOJqYGnR/6Pya74zfSq8gaB+5pRIA0A8Ga
uTntk33bxz3NSZO0Bus8CChSvEvXnYy1ByTSsIynxFWI/dImM16MMq3cThE6GQwc9rMuPUYOzCZ1
8D6wKbw0+bs9q58Jeew8MZ1YlqwytLTtt7fGsMyTUiWRTlerdtdlqKZ77bmMOPEnceaXGLj7zh0c
7N6KFQ9gGtrkRZni9RoVYHveIw+KiWXBdEIoPfKs9FMMb02GmPTFr4xD0hn9n5JNWlhUELcHoZlF
71CjqTykRM8spnV0hUZYbOs8fDQ6oXwAKNUvQHAYZxEO6s2Ii6uVnsk0GvcyDkMMZ9OHAeajvZ5M
XTRY5iBWo/GS1Yh2HEQVLvFzhZulprRgyepZWRMZ00PNxTt6zkc24hj+Rlreoyn2Ize1/awUy0FH
ZzRl4Jv9/uJwfhqs8zQzFobOga9qAqa8vkIDIhcjYbEhy0X+iAgk3UgWLT6DETxDvKw7Ko3TQkFt
X4RctRga+/E4PwQ55mM1uLUoyNRrXU2Porq2/lVWLpRTsqG/dOdS39f+xVLOjnL2Ab1fa964uEPS
gBQUg+zGcoos2TuuGXySAonMOF2ZUi+q6k+g5gcvdZh3BLGJ9krSr/zpT20pwDVmBR2tElrFVKZy
pwX3ejOVOpdl3MfpA9Uizk0ffOlHITf0vIdaf+yrx1J/zJInKtcf0+GJipKnSoKnSvrhcyY9UaT4
cAJI224heTgHHNJlbk6QuxVqwI9pClENmPaLqSfBBhxwQzPi3bGi/PMxTJUNIH0Q+lTudm/vIohu
mSzG8DQVEyjbHvMD/G5SbLuUedBe40nSDzw24ZHyAForR78+1tLR4OI/COlYFad6nKp3TmZ2RjhD
6fbZy85tBt7sYtvAiy/UCJzeuRTOpcyvlXNpx2s/1zhebW+qorx5Hi8DGaC3ho+Vm4/YaJ3wnDyY
ZEeRJJk+1A3CVzXGUQ/PmbR3s9z5KDQvfh7D3TQUN1d3EgPfvTwFbO6lFv/BjhqJyJ0LXwnlJQfK
Tg4x9MjgiKvALI9VcPS9YyFPpWUnSslOxO8NpOcBcU/OFAHeanIW5rl2O+3gxJfSPA/txYqxG1y6
9pKZU8XJlQqTa9Rdc2uqoLum6Byta5PeKLO/VekNcghVGiu6v2p/S5yb3N/M/C5ybo0ymZ8kaHJC
Q/AxYe+42wSr0JY4RkpRe2D154Zkyb6rcp69qfi+SJUCaADV9U4e74zsTptLye4ozyIt8c62blxl
0MUA2OvWjVTypJtKjn9UZly/V2JcnfBqN1drfgyaixZepfqia5c8vGBOSMNL3Jzj8BI2Z8pvzlp4
FvqpESceC3Gq46mAAOPXNLujPldCDqJzQOBBxdUhrA4BA6ngkHX7LsNKsXe8XRy9g6J0fp4ugUPS
LFZ11E3TNPr1rSirI9oJRC6CBKr7C7ZJ51wq+wA5JBxE8IFRGKU3Q9EhNeb2n3WL0VIguA+8MD4C
Wc33kZkEcMma8D7yvuoB4z0OainzRz6SkmQ4+CpOz8qL92YefpAA1d2bRUT71Wrku3EwtFUp4ZMt
Sdm8FUdQndkCPs5zBy39mudWeR1qp9wGIaABK+nKq+/rN3kgt1Z3RozatjBp/tZfoqgYL00oyVdk
QAHWl0L/ALUxwfuZoD1LeSOPIYbDFZsqBgH8suTKEMcV61srax5VSbNOQIetU2Q1FnkIurlJKwer
KYpGwqWMT5EJURXjB1syHKokYXM4UWDYLlgrmltLrpuXjM41SiskkNMpOIcvCWc1o4HLP4OPQ822
+i2RRZjCGWViWHtlvTSbmJlP7NTwyIGL16GqbSB+0stqAdXGWptflVR6akYz/RLaxRdwUkTlqB5P
ye33q9IvGnroZSZ2K/I2DP9v8bipT3QlRleogmqQ3wc545S2kWnTwxCmySKqs1c7XNmJcQ80SV5r
E3Ku6oQ413TLzhpObQUD32H+0vzQyZF20jEjDoZjrojrEQtCl5ZS0o63wLHrsyTEplRghAb48RYJ
wWXkV2G/DOpqaSqx/RxVCOu4STMLKOFgT1+30sF+Hhrb3BKJGX7/8zJn6MCs9z7gv02se7SYrKLF
d8JDBiX+Era67zZqbS6G/GXkUHmutDK5ItAGwRx/MfUyeRZ9Xe3q9J2n9eejMnvmiSphagr8UfSD
r99hwDFwl4Z+vjRG4wHrmwNiYNzoUxpn2Hn80phk7bEqwW9n5yCjH8xJa2EO/n3ep/09u8xH2zDi
G7T10EAdqMVirRfC2EgasZJ9AI0MLFzC++edbYryiyVQNZEkKTLaNViRb/rlCPP8sa60dBnJ88ib
iFXb8PpVrSXFKSOTeIn6swMUcMhqEi/NcnANzBCHPLWGY2ZL2wrQKVhiUW7ijnX899frLxwY4JMU
JPbYMIgGfys7G4mMcOyAbMsAZsFjZJOq1ndVRAvL69Z6rTHGohVx8rDQEeUin9UWWWZUq2gz7eGj
HAoCcT3DXua6icaUOKGtY9ifsLio73QcZs/2q44Dl4AzqchVeUKazIeFv7V0g1SPq74iAzkYpiWh
hNLoYKBBumVU0Lv1ijOINaabSmlUMHnylG7XknPScjgZ1Wm9QXM/ibGUVVO0sMEDnVmuM1gnpDCT
8M8mZkm0yO2DVJHXadez6qSaxoGCIaIqSQsO/fYTLUV0soqn4GtimtsOyL5UKXSWWmRkGyvgyPz7
l8icjlpvfnEiirnwISXxSr0dfSWQ3exESae8n2Ajq7FzbgZ72xgV+v688PdED2P0pNtQJT4SCoj1
GwuI5WPV+F8Cpa++1uxX6rGrjrVMLG5Hs2MLxL9nmqB/zmsruzHpKS9TD23BNSwf+snQNGAouh+t
NQBKJrgys8FCpwMa1MMx7Kvi7Pgi3hcp0RuDhdulKUR+1QhxjxO8tLjsmKuHxc62G/mqJZrzIJUF
JAy4nIQ4RN6DZSG8qjUn383f1eUmWgMEipoMjpvFcFiQW7Flwx1t/YwtjNdr1mUMJNyoRflkQfNV
0kB+9KqMdm2o3OGxQCDEcGKQU7RKyJDvzNIcAL6U/jsviPKr97SBVovIGppg1k+2JSVssVuPcUEy
I2L00XdOtl46p/mjQhc3uFEduZ7phI5SmYLN3Ki+2VFAo8Zm1zrb3tlygm42QKMk5BkNNBIXaNSg
TcU2i0jnkBxDYUH7LTpxVlBxLy32rsCTJPysH76Dk3iEmgQ7yZgLahL4JECFFOwkwEmUofwFTpp4
LcqW+js4yfsbO8ms3e/gpNya2ElQk3g+eQTHj130P+wkwEnf2Ume8QOcZP8KnAQ7KabExE4KxURN
6vwj4CQK9Mr3Qvv0d3AS1KR4nArtE0V6UkRY5zsv4awCffWeoq9hQVhw4C3wKr515YAWThsMM8Wy
TIOY+A5Lvc9SgsSDvrAOxCZEZ97N5bqOgwIsW0+qmUpTVkzByijR9Qu3Fo1QtoLwEA2mAZlFeALk
PuEMghwA+Z6/gRRhAOPKk01tmM5lCMigaXK/Yo0HVuc7ZMrS1dUPltQjiyBX7uSwky1iDznb6Lcb
WULWLLd5vjJTKXgaLQenBb2ud/xt2k8KGzasLKu6ZfNPcpx+s0BFQ9pL1cCeAA/J3mI6cSwCn9BQ
uYf8S0x8U8bH+csh06PvH6G06usFPaK7Uc3F0q6hCBqd/1TWpXdqVcKQEiLSXvSpu9GYIawCQ9KX
gWQxLbSzatfTsBk0wr6rZLiLKv0w9n5wniMajED42CdXWR1mHL8D3Ot1Yy8MU/pgx6q4CifK7rVk
okmND7+/0TIhfHun5algsK0yOcSlwJvp9S6DHWNVRk1NzEK7+l4DpB5zlfnrEdPqi4+jtFp7/Vqq
1jVDk4Fb1lRWvHHmAivSQVIeNra+8fQNI2VL2gAyoDymPwSTZbj33TBzM+FieaAGxa1gwiiuOhfT
ll64CU0Fxc0c14ZIOFfluIZwfezVjovCPlbdVHVxP08r09rO2O64jLIoP3eDwMXlFwUujfYkcEtz
MwIIZPY1bsJmKlZJZa7S3+AJ9eV1QnMZQoy8zunizuUxobXxTU2VEo5WT4WLlCLx15DgIuClnR7B
/FKESlK5s4aMi8q5jTYNBcaC7MtiU0SbB4ZDZF9p2GbVjeJshhgvgdvFrojdvnLbuZoKz7xb0bMb
phKDW8+P7IoUw41IGjfcdHB7w42H6YPwP+VP2yZio1ytnEop3SFyx9LtoqkgW7X2hmpsop42g7Lp
mIeLTZ5vNLHRgqlQapcWrph1pKwDqlh7Yi3lU0XP5FM2DsK+qSqSUJsVcb7M5upypbQrBt/UaE4F
75jyqnWEr4fQ0WFNYBPVeut+rqbCa7ZpK040G0ffkEUg6ZvAmIqepe8zjXaDzA19N+JimasUbpa5
jMjEXFXm0onoGD4r7iBcR3H7zJUUUtjdQHV14ZJaaM81qLSAFlbmUs5cEgnB/BNcIXNlJnLCTWGS
w7VhVTlH/qaDnJFuomYDaaDAF2euQ3Mdc5WIqcK5eP9aNonJaP9WAkkbBumB4NOp+naly1MlhBub
qwpj4lykC4XVOtTWUreGc584axFtqDpiGD9V2W0klcS9jaNuVGdjqRvZ2fRcJM6m5TrhkqhcwbXB
1ULCEzdKF0Q32Sfg9PLK1Q23Gn5UMbgUSurOcBMuHy6cYapgLgmjbek6vauSaFy6MnyoyB1Kt+Ua
iRgmuMIG/79hQmJzrrI3puCcsclyjFZkLkwlBxtslJQk1gge/GLt4MTmMommIuSB8zgl1VNhHv/9
beoXA3JbsSZINIAj1JEYqF/fppzK85NIssjOVYMQzp4CfVDzOtc0zMdw+mz+koqBC7IIFev7IMCW
sM9pyqZTERkZqrt2iuPcWc3OTKaynG0mtj6idrGN8UAYU1mkfQY7C5JZsSvM3UYDUhmS8DyVPe7N
cT/aezAcXXKgRHJoxUHWpnL8Y1keLf+Yl1MJ55iWx9qZKslOYX+KslMNMbjY+P3J606SOVWcnMO5
fOz97dmLz3ZcBQQKWxKC+l7FL8vEYoVbRyoOnn/wg6kSfS/afUc3Lt07KTTanaAnh+kuXGnJzm52
oHNNB0T9VDmz3XIq/Oy2MZXJrxfspH6q3Nwp4T41dymklrn65EDQbcsvaO87cVC0gxAgCKYq6J2V
IC6O+niUy32EGOGYZggVjlTQn6gwO0lTNuQ7yqFfgOZsxcaqobNO4dr4Cf+sDFnnFQmJz3j90RK2
UswmJdUvgddJqzYvtPu+lnJO9EwX2AI9maifRzscrx7+uLscbL/mEyacqEXtQlBo8INhkusAEq57
jtMX4av7zLDqBzgOzUMt8YbV6uZsjhnv0xBZMOfnbW6N+bNdJptI6N+aKnzKTcd/wPtSwfufPPNe
g308/Janbfs5Q3U4mEwme/b903ACxoVfKp/jBGeizlu56dTyWuAsWY5tJUH1LNNFKPXZKjb06oHd
hAmStHvKreYRaDuYIRVWBggIzs1BaS4iWWvOo5EVyzAbjU+2l58D7YnRIAngoxD7MvFvqt1ZrqWC
yxWZZlyHVOpWlRI+k95unTiTI6CuaGsUEtw5Kz8MTC+wKHTyUxWoexDXJplcKaKTIeegWATmR1Vi
C+wP2mWQW+UgArm/zg9RSThYgeN/beseEPkYP42oskMwDPJ9XSrPPD/dfmhTwE+hgSK+Vo5Q5O57
c5D3eVFjrzJtfYqgz5FxVZMgVqR7rWOQ44uwuq/+bAccrTYyh+v8IA2+t9eWUVeOS+Hp4wFQgP5c
mAd2wPpL3njFfjB6G3mmH34ccvlZLtLk3AT9BctTwc6vk9cqki+Sl5miyG1F/pVFOK2HpceLSwau
gSeCJWuDSs6K2uXZOfXMHB8GR+NCz80XXVe+KZKWfenzYU9Qho+H3Tg5Nt6I398CfwEPRjo1GSpl
eJoqZ+LXd8DGaiUzNWrokj7jrLCBF+iNdNNsDFIvmax8GQk7cAspMuh3SvJ9xJYpwdu7hgEq4XJw
3NAO/KuW3iglRVtJ8HALRPXw10MzfUpnCHoZ7T5X88L7JFesj0rMyDGXSI5tOuHcbKn61hX2yTce
neTJG56s5Cnyn4O5yuZZM3HzT1V3xNW6af4S58RjfyC2XlNe2v5DM1fVf2DTnXCT7Or8bLV5dV8b
zvX3zxvm7Z92uGxukRoyUSX6CWP+6yeuK4moNAZ6Ca0sXSozaDekVkNlNJTug403jhxaTMNxq+CS
7BMGFBYsCKXdi+haFTZ6g4rYXkXP19iDUV01CnqIAXN6EAafNbv2r0WEQshHKnaphUVyWoZxuZIj
CIyGdTRVrf9gdJqJqkBdFCXPR2Ch+CawrbnzLemjw+iUdZazaaSmDYGGxjePrstyNHFnSgSWxEp9
1s2GZUor2E3llbY1vFS5q1Lvfmwi7VmowzaVMvmLYn+2ZQL3anscyJXlocnL4ZgmpkWesZoSH09G
zhCHj4gpgkfHvzVhmnDCIjtXjaOl2VfZxREMmjNCDZetKRjTGGZ3ksM+PUIbY7ybfiNOr3+o07B0
jZilEW5OvtVtyb8qvA8XlQBUw1jJX2DfO2iiGL/kev6xbZqCJ7Br2NsEQMhFXbvV1KtaBW2xFBI6
yWWUZEQqwUsQxfDRDLscC4Ivb/t1V6BImI9K84OpqNEi7lA6vnepvL1S6F1jAcMxA5+FxLc37n/+
clF0TiWWdM3IRPekJ73t/gxGnUFApooTZLicWCs3dsxuWQgAdb//AX5u+YKG4RjGj8DFylr35jDm
k+1WK/S2l1ro4TDwjX2D3m5hNbXHIArjQGYANYkKNmMldy7b6lah4IyM4qNcdaq/agmwbVGarm3x
IW3obSdQ93Q2l53/RaJVtfLaobgTpFf//if/Sb/ID80tCbeKYTAVekv7DNBVtgq6giVnaZCdJkP0
MPUWgpwaDpbaV6htw0kStCXnf/d/vvT/z/+WX7+3L+p//y+ff8mLoQr9oHnz6b8fcmYi6f9O/89/
/8zr/+Pfp/BLldf5n81v/5T7LT9/Sr/Vb//Qq7+Zf/3HT7f61Hx69ck6a8JmuIlv1XD3rRZJM/8U
/B7Tn/y/fvMf3+a/5WEovv3rjy/40Zvpb/NxQf7x41tTjB2myb+9QNPf/+Ob0y/wrz/uvwTdt6/f
fv5fvn2qG/5v/Z9oTB3izBTmJ5PT/I9/dN+m7yjKP4leghcNJ1kD2zrdLLO8aoJ//WE6/0RzwFui
zsX0uWH8U9MmxSqvtmJNtI8//vP7vnrd/nod/0GM8DVHhlT/64+3MViyzDyCVjzMTduGf/OWdqHA
jyMcRg3WjS9nR5FK/dXpE3HMSpu0ZvYXQfYlLXBE9So7Hr6ikAu0EiVKAj/xMTIPh9Ggm6XYueqO
UIWOdlR5CwKFwHLNOdb14O3Artxh54YTWxvjhg1kiG6M/bHfOPo2LDB1SIQnE0aGo6/TdqrVFq5u
xjR8UUxFUROifiC1XhuI0a355lMOGzCOjBW+CmMbBOV7UCDzzSxFlg0S/0j6U+i8/iJ/zpxkLH1T
MjzJyA9e5LlEd86hwdv5JGXqgS09jcMwhbRCoNPVzFU0wo8Kqy43oD/9tPI2cVSbN3rbkLfbElJw
r2PQzm2fqL0p3CSWmH/UQA8C5FtLm+4gRxMzAmaW9ivWvcqNYLe4rDlwg4ZsOOpWky8yzCZHzWi0
xzHof3waMSfJPOtZFuRXNqp1UqeHWJFLOi20jhVFskdYKfkd96vygbhN9dAzql14jTo+VKVX3QJL
Xc+feW0rP0jpxHJIypvjhfJDW+cVSp9KOcCFkR+CgSwioGY1Q4IsWMTw8J475EeLYNTG0/xp/Yxb
uHnnXvcWd81LwiuiQbaZYE0Wh9LXGwq884QAJYZYmdVGLcavrap4z30LBDoFUYKyJJKejaaBSQjv
iTQH0KeCkAy1DJ6S4FFS6Gbrml+UCyRdiJhiCG88j83KO/aIrM5ClAQ1Tx+104OWE9xW+iiJS1+y
t2yTi0WS29BFVdqmQdE0z/54VjgbP8W8gS+epn2UB9V88oMVkB8NHgwb9ck3xO33Q9DXn8eU67sw
rZ4I+6Z5jC0D6/F7puq3sytOZ4aKKFdRp5uE7LzNhel9huKxo1Wryla8hdKa6mOjDi1W6kBdyhMz
wXQgbJean/KD6ulKWMmKb4b12kbO2eQyTuIJfAF7B2CiVWVLI+rw2xsajaBUHRYqvCML74Yn8EKC
EFwETkU6s5Ucin5snwwUnVuElJ0r618JYlZOMmHW23FI9N2YNj2RDr30TqNifu3/1mTntwaahhGD
nioxbD9tIdB84exQ6IHIFdmrXYhLMFAyVD51rZ2aimW6cjKL3puUr5oosHaA+iwA+bbx5FtgFjj6
DRuMTikpo563Q4UuRriasY/FwjrHcbifLQpqVSU3P5ZwotPFZlzlnQ3VM4hMzOr7Ts+zDdKAcpGF
ar/Xo0zao70Ykbj1zjt7prfQMn5hVJPTHdswDOcXrfRCtpA14Hg0elwEEZTko6Ul9BvtKF0w9Sp3
jAweQ4LYP9bWxB6w7Ud8JVBB4/Au6eJseuM2xyxommPdRs2xCiu1Wcyfzw+hbIbbLjPtZ0S037Jg
UO7CsFb3kl5ixSwg4PxtpfyxMv19JZqb/69fQkaFOKZVE3kLMxPt9dsb1FrfI86sVnKYbDWrcc5D
Q+coIm2bOZWqrTgSwuHPEm+p6+kAR966tG2+moHGfz0Urf0xKiTpUNq57hY6+zhDShgchLJY+AEi
kIjYFt6P7Z1dhit2aP61GrG2KA7SVgDcA16GcDwZVXiurLHaJqO40wPcXgkwNfg1tEfNtnj5K1be
yfbf3wekoGtn5DmL0ozsj47FqRx2LNEfeb4HKQc4wIhJch6UbJdJVf4E7neRNSSEiLwEBUAKztHu
4I/GfSk9F7hPRkmrv2pO/wwS7527qTpncrx+vm3SKZDezuJGGjyvn2+p6BMrmxTTpSSGZZ4Ah5L7
riloiHTtsg7tjlCGvL8Le/tQWq32nLAI7soUwKgQTFk5qpIxnyc5E4ImARRZaWLZM8vBnyeeh7GV
j8oEoiycWt81ZNl/t1LakvqAn+ixsGPrYIYqKYR9Zdx3OGb1CsNt62hXywm6RVeZBAeEsQ8UA2YQ
x7FmoVcQU+aobidWs1VQKFOork2w66R5UYKo29Vy7y+ZZ8qZqmJ/t6to2dMQWTtThyFPmJ1FJnlu
RmLtZKdm5DjY5bWLcNfAnD3Mapmsq/t1nX/FWhDTpNHVvS1F2q43ANUPRJxhdfRPCvDlpQ2VSNUi
CfEL0Or5oR1H58JFXBXkQGXiY654ySoXjrJsO/+zZKTOfdlN8n8Z57EdF9w/ZasCIkXS6SJN9Bdt
ymsJI+0RFLG6MqOCbCa5BOAUkpfUjMRnNGh51/OtPGWa7oJ0i/GFK96ycPRyqcFc/lOq6/sg7eR2
0Xtl8QEeLs77yngUyKUIten1M/e+r3UTEGiLcvMM0w0HTPDiEUmM0dqHSsqccE/WF38Fkqz2FKZt
Nan3NnZ6X4uieMZpmJ9Vn4OsQGt/kYcUoDnH1g+xZ+fLAuMZDkCjWKRBR9dPJzLLbxCbs9EwcTOs
VJFMJxXHqfdJPN4S4aFCbv8/Ye+x3DgTbV0+ESLgzRQEKRqR8q4miLIJbxI28fT/AvT9fW/3pCcM
UqWqkkgg8+Q5e6+N6VSlJNLWbvNZz375I1uaKhLN2F0EbqFXSVh2u369cr1mP7qK1ArhkQKeyDzf
ERzqcQpSw9m3pubdtgVFju5I+GYCiuXkz+rTdT5mt5l2dufivrHa7jlPzAg0YZgyN73hfQh2/93O
Blw/p+kucRvrP5aUmNYUWu6zrOl3LU4kSRP+cJLkyaDfs3MbfBbh3KQg2xtCe7PJMs/UXLY8TPn4
aLaj/baMCf6yuMxeQcR5exRx9Gk4y6eBL25t4BSR6cTTT2ogdNBZvy+zIT0XfoFxLMeGbq6b+fbS
pLUqcsrEdT+v/p9voM9IpqquXhfPw4PeFf1ds965Q2WeZLHsfaWqH1DDUxb/kpTB0eaWLWSSX/Iq
Kc595r8g4GpPNE9GClr9Abb7dJuoSOPQE2nxWdgY7JvUyh56W7ur8yne12nMsqXT5ewoKBSD2Evj
KSxdtZWF1ZTbd23lT1fDUi+SroQRWVXVnYM1OA7qnx51QBfScNZxHrq9uGqLJa7MEj3Sksg62241
rAkYWPTWPHybsZMGDZCaH32EKC2aIvQk3HPLqoqUrJiHupToBtfvSJoCXKmPBPKvpoYYp2tXRKx0
8Y1CJL5tz4YUHqWbouQxpfH/A6V0DGedkPzvZdYgzdFZAyJojxBi///FUtJgGjwtwcjpbe82Im3r
3pyYseotC0NLGOhrsbjt1Qs1Nb6hK1OPvg77KhQsYvHsMN7r+0+9zdaTR/4vsErmPC3t03G8LnlV
PTZF8yLSuc4P+tTj6Fh3qXmNIO7Rtl2yGo+WY9+0NLdvBuG83MMcm1aIpTFBfrEa+0xXzTrWMPPw
2GjOpbErBD0d0EBhFjvEP/3DMn18/yg5Y1yqOW2HNNN7KdqGbOCRppw0AlJkZtbf2ClQmuB//Fym
AkqFOf5KcOm0Qf8H/5V9j1upeTZ77YfPkHb2svxG/6p6teMsC0U+5PcjqU0aTt7IpIp+M60akYNh
3joXkIaQk/rsFhwZMYSTMSh5n2JQiNXE97srJbwEsD2TtXTIAgZOuISK4/c62GOk4rLT6lOf2klI
HiUzRC0I9ltHsGxL9yCzNovsYqU0lelz7pMXlZLYvteL4cFFiHO/vd8xTaywWmYUol3xR7FXXb+X
SU8RxliiFs1o1f1wxjILA9kke2J47YMuW2bdaL6exJjGZKY3q+MaZVTtiB7ho+mdrSx7N8VcPvha
/NvyRPNBm0LDTeI/wSTwbRRO9RO6h/m4bcdZWX3kqi6jqeEzzFi4oxEbHhMF2z1WrgRKBzI8C8iA
a007e1H+/DvhZIW3YPmDMMQ/kYfA3IrVo2fSEECX2K4iosE/t/tsLDjyBJ1zGznsqxhS9XbZ9Ou1
04OLDr9/bcKcUkATk3JCpecfiUlKx6aNpacW7LSsJvt6cUkV+L6XJ69jNfbxZvYj/7GU6kchM/tU
TfbEH+CqSaoMdf1qAc1cbGUVKRKgGuknuMWSwYohsIa+1k9E5JjE7UwSFJ5iXc/FdVO+ygVlYCqR
3XktulFnfZAtdol5W8dUA5OiYLC43SjbA9w+jxnTusrVRIKfgFeD3qQ0QV7RdYSV4pOrUnKOhD5+
aJk/h1XdV59ViR9eG3V/l42yPbYLKzZlprgGZa/fmbl6MBQBv8Lsky/XkockW8rfJRWgnMjEWwn3
3w+mKndD3RyQoa3rkoXyuZmTm2na+k5v8Knatf1PONatz9jUlpaoTE/mU+jWd5433Dx38pkO0tYG
k1Df9yfNqdOabq75nNBzfcuTlapiGVHSJ/1J77z+setnKDf2X93oq59t+6dbPPfaGN54EP0vcNHd
D0GXHR1JT3TU3FYJZbIE8MgwDpXb2P2yIKUQZZIeiT7HluvF1i2oFZWDgMuYTSKgO2MaB7oEoRUr
NPR8rjegwSBb+o4LZYZ5FuMz/PIDua7+23s/ie5kOtxvslTzMe8WSWykoQ5Ueu9BNo1Hh7DworKm
a+m5iCWs4VSXkIcaCnsYWV5UQRmLtDJNo7ntveMGbJQqfcuU/DOWKcdhO14IFSoyN9wShMuEIKgp
rZx9MFvQcGfrmbJsBvDiVLvKp8HutGhe8iJviQTBduBVz0MJiNKr1fuYB+fRSdNfmjb8ZjujsTPk
xLr40y9tHGUEquKX1FllmurHXHbmCWJdGepJKh9WquGp7HuYBZUB9h8LrmbyfGrUU23IEYV8/4Rn
vfn6vsUcAikenbXKqYriJxHnMMG7z23vWDpm6bKz5933VjLxtmeeAL/AD+TvJn142dbRMuecUXqI
T6aYYmVdKo3xfdFneBRZ7D91+AbCekqsWztwBc55554n7vL9AkZ8KyQHnQG7VpsQqVzUGRKZFbFn
7ZdykqtGLszLElgp0Av7NRtHOA6mZ7+LuHrDsXpXNKzgGzl5GF9rVf9koOH9UaS+2oZdHGA2Lqj0
4jwcuGQeOqsFRuI7j55dB59B3aNY4VB418au/6mEeXUhgcvSJdCm9tMTaFdicxyvfRhri5+CXSMW
jn5RiUcbKFi6B7q8JeWvnZEQqy/cy4V53zqD9q6RhlqNCVof1xkjIeudWFz5FQRoQ/JAoU2Prb1E
4XmX2txB5tp3K1t0UWpJTSLVnGfeVvInzb9DxzlS2dYdpMzfeS+mvdbb1ked0NErWC52SaNh/R8q
9/n77Zy8HCrvbE7PZd88GEjMKLpeurlqPrQc+nAecBzxkoUZojFQWfWl1t75C0VoXVr1ialtvC9Z
APz4t190WA9K03ook2I5VhrcIJ/dUtqj9kOvieMU5hM1O8WXl7nv5EhXj4GSzrkV6WvQ+WEPHiEc
hWpQIAORDms0d9S6WhbNVlrB3nDLd0vLUaY5+te81CZ2itGNL6UhHrejiiXoddXDpzNVNc6ebukY
4aKly0BzPNhBHBxF1v+V0vvRGSQr+7CRH8XCffc/z6bKcfdoYP9S+s9X0xYG8upivCRJ+m9qk+pV
c7k9hWOEOmTCV7O3hquRaKzy60Vi+n0a4b5wEcGmxmf+5onOgdOPD5duFjimLj5XRUq7Rqk69Mak
vTgDTOTvNpiWgQk1VrFlshqqfdX5u0ZzMo8zQQlhS5S/qbT8iyFAZpQ6x5tqQOKw1ZCAD/4rJI3V
tNIlxLp974YCy1woZmrhGtn7x/ZsIal8ljVSEEDQcZguigSOXJCuyv/zvaOti2bbMC18agrNOk2t
sXBV2hUytqwLwrnw3b2fJxKXQfJnrq2B3jsrRYMtqu+ZUUUyRv3VTJoLsavba4FDokJjIyNsyeYE
qWvfsoWbNytbIhTjqUHU/E70Qf+q1wuKvj4Ijmo9Ieqx9te3kQtDVIHQb6lP2x1Dp3U/ahM4V5y4
BdIcdcGKqaGhNqKy8v0Lk3vCVfuFcb/TvejcqNoio0Z3EOMaVhtOGRGO20OdPkFFcC65SIx7Bzn7
/nu166qKeKxVAequEtFcNWaIj/rZz8uD6/HLlJ5WsUzpaC6G3D2XsfZcMlO45hbdjLQJhp+1II6r
z+NnPPNTKEmUDkcz1d79rMoil1C5RzczcgReFHullXm3sc2naGYSRhirlM+GGz8GYt8pvXgjRiy5
xbSz7bzsKYd9cUpaq3zttZ7QwrH8xdiYkHqiGc7T0gJyandmh/ZcLXy5l7a8uLpPTLrjVu9N97Cd
hnIt5xzrYjWqnfJpKbIURQlF42jqFadYmhyEc335aZ5dscbGSB9JjW4KDirsFN6xcWQJodXWiK7N
HzpKy2sbECo7TuoyD6K+bg8M0SEFhE0/9Wh2SpebB72GwQFJOg7ZtCvYyotNdDa2duFdLln9BkgQ
Xr0QPVY1J8g/QOC285lykJ65jVKIld1fcgbP2Vu+utVLUN4WvaMLQcPsWtfgSYt4zsJxQAKpK/V7
mWzasDKr90XGsfi76gM2y5lrasd9P8F36/HEUyFzlm2b+F4a05Wi982NqQPbpnbe2+Zt4jImk6cp
nofAOQ2oX6Ukaka4onuKJzu0FzRgGltNu3aTOGgLwDQIEjVs+y+2mbTX71u9yY3hOS7c6pV5c+MN
xqvdecbrlDaPeq+d/Vpqj2negKzuOxMhAElltYCmJ3yEHxzM0vuaSXEUS8d7SPUA7hx655tWEDTW
tQkdJ99zsUcFvX1VYDu3Pc/HEtTnywjJktLZnoP5PhdkqjfNQMfVVzoqVDxwGf/6tXGNz60hJhp+
cGf9reoZU2jquaE1AWP8bj7VQJlCh3/kuyEVtO+2V2QvebeeLQK3e+4mNwHuANfJTVrtsF1dpIkP
PvBss4tvupUsL42g5K3mZTppQb+8TH1BWbyUZphAykCCEluomXr0qvQCwGEVQCq1e9f9Ek2nHaYE
s2NGZVeH21MCv3g6uyO+j4SgzMFF5NYG1keaFNUpIaZsnluQdOvHDKYEHmQh9wYhCmsHJ1FhUyQa
NuKycu+YnCa7xMmo+VVulGHQeD97zyshZQD0rBUYEC/3IcRtZZMcnGrP8VGcTVeQiRV3nATWrtfY
2e+u04/Zzuqdj8mYdUL4ikMwYdcjjdLb6S0nlLxe5ntDa7sjfOkxzGc+wyQOnv2agMkt2Sg2MrjS
mLuiZFWRJwuDyYUr9GiPzvyse7N4ylPiFji9QNFtCM+00VrkbdLe6g4eowqq4a33rCZ0Jiv9M2Ad
qboJpmZSDQgX7fIRo88PPyBxu08LlkgrcV4okHbdhDz9+31oCv7togfCWVEOuZzmP+o5ftM7QsER
T7zomtXkUd5Hbdo514KF8272chm2hVnfeif/a4+ZevwuAqzWnh/zMrgGnftzcy6Zdc3K0NGlIDkn
xzE5+C+B3hDMXRlfPfby/ZCb85EtMkdvD0LGF3kRSocLFrcy56tE+yWC5KETWvNKf7tEL4nYy6Up
vC9KLJkDcM1kF6Qc72hHv1BoNlGae+WrO9I+bwMIP9kkxcH382xPJyx7tskMDqXftvwpL9sA26W7
yF2v6dQATup7LPygKSbw3p/ezNIoFwsKbNqCJgMcF9liNPcIu1xy6pvQsyb7n2JEy7+oP+QZOTlZ
UlJbxbRjhL3smzkmsnGJp5tFe8VrbQRoMbtNNKjZ5shW78GB8Dts37K+zNHvhGaVxvt4IVLR9YuY
5F/XPyWiOvWdNp5SL0bjLLUa8Ec4+v3yU1PlK8PFn4IOn98U8TrW9gEZDtW7l1f5CZEQ8C2v63Yz
UsOrOYM/GuRoIe1EgI3C6We7wtCc2HEu27NBBcVeLHq7ayYln7Y3uC+0+JCN4Bmdyeh28cq/2R5q
zz/GabucgzY5G1NR1Dt3qmdOgneVu4IK1ltT+lp5VHYzIjvXGRaaRv3fgaKyZ4ZnXjjLXF0t3wWm
Q0ZRCNsDPGVn0qtRXGTATPCOGf2jznjqcY47IjLmgDYzhr+wiYf5FqRL/Vx23dtMBNbXVryoxZs/
2y6NUsdK3nO6vPdlp+pdF+jaJ2ewvbvSOU0PVVblS5IbCsrquErvFxPbMkxxGGeVTK5en/z3kGP3
jYtaQJEZfyDOi/+y5RLyEC+P35MBghGAQYEvnUah/56Lgvw9H64igyFmp856kwWqD0ux1Bc6XFxC
21Nz4px9zMD2hFYSEzbm9ceBYpNZPnL0PsjzaNEx5M9dhpJ7AYfbLHjDvjvKQogcHcATjD8cajzJ
TFpOlHRP2VQnZ90JLGjuOG13Hh28S7A+qO8yECaA6VVip5FF+WiawKk6ByRnnw3+eeGDI/kSs3nc
IVDdlg+MinSl8/3EOQdkz2qXFu/VB1lmiEYXbd/4WC0TJ1eP+pT8+T6SCMN6D7arxS+pyEySS6EG
dede0YIbJ04oxHgD3jbevQop/7ZyeObPoBbap5svFc5svpzH+INVPILwtfARXyy6remcDX9to7wk
hjd9FZNbRtKtZyJRZm/XaoiV2Olulj3Yl05x0vdpRp4IrTHu8gkGQCHZ/Ry9FX8M7Tn1/YMxJO3/
auDMCSzOsjXyXTJ53pV0Ka4WgGsAXXlpKHjSCH7CwNGoucciWSJXU11kkl5FV1teJocLax3q1I37
8t1VnBa606GeFce6RXO4nmMIhdrNAC+vlYldpRx9efBo1F4luJy1UGVGCo2gBACy2Zd84aE2MpZI
yzQdBSINGkY+xTUb+hemzwP82aRmoEPrehsclSPMre8pmpUkVugWrXYtkSOHW/8Bz7a+kxx2p+5J
yJE8VUeM388AIzk7i9HdfZkfqfsBdRSl9ezjuzDninhKWem3PnZ/zzFNYHqAxrHyMK9vD+5CwoZr
EFGFsxRas1mTY7K2B0igHVGaGJ+BSQiU2Be6BAWO/3SvxgTKeNm+ZevHmvF5pJPbQ9dkz216AyXJ
mgeoEKz3Mn9xR/+LCooSdZYDHBKSiBrTeEWd+P96Ns9+2OkSQm2nW1cQbgLJSmmJy8i7tH1NC87p
vB4qq2F6tOaMBqeUD+jPigdzvGnSH56IxxxO321MR3kXqIL1DYd+WCuCrfdVTJBJodA7LLB+jp4g
6G87fCB/M+4rTf+N8c0gmId9qa0G4jvlBMxJh1dte/CZbdvuT1Iw05IroqvU3Xr3PcbyJ+2A1tXe
WRRrp1bYHcVzpT1NwiYSLXGbO2uZ4icG6xnAgrU70wDBQt0J6pfSOgL9REbm+qB7Kj4WyqVylWtv
L6geNw2HXU43NzHih3JaurcsNZ9yP4b5sHY71ldqwMf4fen69ovrDpc8S+g1YCoEblDtt8UcRRNJ
ZG76tH3JwwJ8dvIcb+86RwgK+zlWsjh7/TUrnVKyooGUBhs6hbOK0xPOuovuWHf9TO7h1mrNg3iJ
hJ0TER8HzkugGE4garukBOneWhn/30naVnsomUj6CdK4N7sZL+MAzFxYHCjz7kzF6/6189e5S1hJ
+SQe/MKCmbwYdJvWyUVnuoS3zlW+K4cM5bcYb647aadqFn7UjML4qpv6q/Gh3tNx+eyA6NxXweDu
JiOQP3vbuB/zan4ThdWeCsbJmH88/AolplPZnFpydz8o+iIyNkp8mpkO0asp9Ls4mA/SlMetUavn
SX1d4vHB5Dy5H6e+OvkuMO7Yyrp7p8T19v3+px22rcVfg3H9JcCvsH3g3ytiFWjqThVxfk/yb34v
en/ecfaktbJ+BF4CyXtQRheRoOv7IZFt35tVptlcuA1fWqT/ABipe4HiiU+pb8rjGNNUUD7SuCx3
knu8Dk4Ye5PzDp8oOTqYQ/dmaeUvxuLTR0qDWyHo8PupdikH8I01ZoKD18+j3FtrwCYzy/ipWadn
7ix+pv3s3znrekCbOnmgoRO6ZI5YClQHEJFodDS6rxndS2Xa80OsKZv2NLOLzm8OZlkvL4twGC1u
p8jvd8L0VXXcLlwq9yLUph7YPMl7OmX2U6kKgBqJmNfo2RPzT/Wpi647+n6l9iu/9oLiqom8gXQI
em8o6oJgftRsrIagzoor5z39TiMb936BXpE78GEzBHwwD43x5KXQLAo/d/kdekpsTWHNajLqGNX/
1ZzK/QMGbV/Y6KwTum8uM/0pyW3moSWTYZvcVIT9QLVWlWQ7ZX9xCxNHMUhcjxKI7YRghyiLWt07
+txETcBuyJLzxRTVw9/am+H/KARKLHlV4wf3WWP+jCeTNQwXCHO0drrkmh8/Iak72IAZtcoWf9cn
c9cbH0LUL2SM1dftwWvG/57NX0Z7TrMsPSPI7Z6Unz/D16jyA5NZros6Nk/uMGI0ch2oyeNxu/rK
Nvs7eXI5bK+CJvivHcb4fz5AWDEo7s/bpZ/E9cRZaDJOdNOcg9OR5elNMr7EY0Msa/XpKIFQpZ9e
YoQcDK9rpn5g0JEE3P93+Sc4pbaza2wRwqkJzJoocsiu1gh7K9u4xQzJ5zSM6XCgGRFHeWXEV3uC
tfY/z+wMMXyeW9O5bd630/v2kJYomRi4P5R4m6CEYqhMugysrOUWL9BUOQLE45tDsNoe8779nC39
v4pS8LV0xorLlUq5x0yzrWnBKpUH/WCTUHpu13YsFJsrzSTjgfTjq+gTd2fPxlLubM3/cBpGLsQt
iZM28aXvkQM+ure07NI74RoicqT+XlcEQm4NF1WY2cOU2oQ4JxV9xIww3E1kgU2cFdDQD3ULOIXF
zMMz8SXMxg4Lx/6Xmf7AplcyRy59+TLgnqxXQe3I7HlnGg6C2lo7T2Ytz5lVtnDi8fvcCeQiNHbn
+iYX4hWyGL/WYHTIU1omkU2COCEt+u7qqc6jcsD1k9iWSzirGCI5kB20VieboiXJYYD2LcKTABUo
eUKpfm0CEE/owlp9wqbSeS8wRAjZWC9Kbb1G/WKx74CdG4eZ+MSzm7cWGQGxeGnG9s1Z70D62+1D
PRvnSQ/2LrGh1w0sWRpd9WhiOSP61IyPypE1TswJ6m5VzkSrYGpvVyf4RjJ25py2Iokof4PKWIeq
xMzBIpvJj07MQ4yM5ZJmgvPg1izACvG3Ts3iImaYEduzxWjXZ30K7dj6tFeXPplMhBgrGSZ10TG2
jYm9mHQZZQFBw72c7gWozUtfj+CUB2RlyMy+aoUtbeTeMN0/LjQ9YBr+eQRD+t+k87st1k20fOJy
vl9aIhLmrLWeCpPiNmibBxPjrMdMc2xUAtNN6VGuC+/IAbSiie4PUeO32V0wB7SejYyUS0v2d9Pg
/AV8La9dW+NxbJeEg+LaEC5im3zfVYFV+Q3skokgjm2AS59ppiHMAj8lqyxpnUTaS6MdtEnhwx+c
z63lORRsazgyunCtGLZetJ6b2Aky3XmBmEQ2LeHI37KXraPQu6WMWg79EMY76+DHzLSDzG9PypiL
m+aJKUyKXGFEUgk15Chxl/nQs+z0Zuc0C9flH5BBfBYMUcNtjlNPfyZ/KF+NtczhBQHc5au5TmF4
YTOcP049h7StC0iamnGoF7QhXALnamJKsW0yE+RNoFy8bCqawQPpuEBSOenm/Np6hk9+cv74AKpz
zrf3jl/Wlxb3/TL1y9uyoLZO56UgOsISX6DnEA5ZGPTZPq2DTGbz4nVadUgXqtG+sKtIJqO4wtFF
rL7d1u3YYVrV0ybeMZyfTvWIoWkTCDFa6c7fopCtPirk8pnF/5q12+EuRf4sF3s+9VVCauLQOJxU
+j7UYVRe+3IMdgkUQlsEOdRFLinIIbjJk75A3CycY28w2Z89y3q008x+tOVUPYgeCIa5Qm7xtRTX
7Zm+vvx+RvRXRITVeMg7MTPISfD7ZfrPYdBhWnuzt+8cUdwBxlnTIxiDjHSGSs8Q53g9LJZuij9Z
tefv86Na9HsPpRKf4tx8Te4QSjO2rdD2M7HvJV2tTXpTj811ausqhJL1L8k5pNfzUynVjPQOR422
KOMFGcd8yGdUKiR8fF8jiD3Qyy8SxzsE561bajpqZ9Rr+6315jPYHhKMbUv9qKDxx24yfMCRtXfj
GEMmy9XZaANFijFxt3lWUKBb5ks9PAjlZPfbpeHo1b//6vTRT55ohv/i4NxwjGc8GFq6fGoCEgT4
e/u8XMqnrlrsF5QZ4Xahjhl1QF0yUs6tdxUX1edgQV2Im9mN8rQt7wn3BBxpa9nzPFD7GSh79tvL
xncLog8DeeVkPkSgRYeTDQf9LjeagfmQh9FCeh0dj4V48fUuDy7bYXNDZ8iiqp6dJimQ4lfumUJk
vlYaB7YhB2iWam4TaUPwTAZkdklzrX9Mma0ifq26g5mBO/5+SdcacXH2NjiE23e9fCsA8u2qtcya
U6XdGesVNa3XFgBjg0ARIm9UT7fJSwPUXY7lvMzJfGpMNZ21Mr/2hcl25GnGbqq5bCbP/0RYTalT
zeoxTQdU9iqXd26hqscq7cSd1vDu/Nfm5pPedjiqYyhsQ8F/xRwnzJVOMEoslwtMO2zxvGVhqTXM
N5OkI5arr1l0WE78pG+j2m+BRulkGotkbH+IaSLdWKnm+9n2te8/nagz68buomww46ehZ3wA9N44
+WmqPXVOGz+5vr9GlFQm/vB6+JgcUm+0GlBKNShafaQRPDCkE4dqMAx4pr0XkQHVfH1PcM0mD/t1
Ly6bSnIY9eZIE4P2NJvWjt97fN0g4dpSkHv1X1FQmH8GJyB5aNPKTFkmQ8Qp7s1x+pdEV+0ri/cQ
Fige+3DxSiOqXTs45vbbpn777vaS7sc9V5PpzYdZHF1pLBfDzf7lc/qYzkPwgDgB/snImUzApTFC
F27dVeQvW93gdqaCbBz6MwnRhcM4urLRKWqFe0yNwgBGMqT7GhXOq52OJD1pWbCvEHo9NwPKUaWN
HrptmiDt9AtA8bz65lijauvU8IuGrTn2B8MNPnrCy3ad6y671OQDtVGV6lw4LNQjSpAYjhZKEMbJ
M/MVtC16Q9yC2zw1jK4irXcRZ9dHlZUoUGKbeXZZv9gLaTd5WrX0lNsX0qPyEK2p2LlVJULLSKLK
AiiLoXMJUbr/SnIr6qcu1Dzy+TokvVeHKRYt/XivEUrXBQltjdZ41rqAFNglSqp2CWvJUYLNPzkI
yWdtiE6j0ZwoDCClv5tTYABNWzEObmjxzO4RlPa4C/qwIYxhl3e1FiKI/20WJcCQxIma3gdZ2Mgs
Cog9QTS10F7H8LwK04UIiF6V7cj7f7WICY3ybvhnFI4IOfk6776zyW/UIYGwExUMVl9nRSNWcHLp
RzGhqE9BoxKwEQ/pPYyc7mLQAzowqqcJvIwP7pB+sUlGsqmmiwWfl/depfspxd2+ND/thEYUvtk1
LvRPDFoc9rZO7lNE01e7YHcjiS4TsDF4R6TunZSlkRaAffaqi7+dUx+SceaUir1rJ6oPzrjlwSvr
aT+0aOAGe1yF2PRBUjTzKMzxoJjWnR008wE+vsaeq/+1Fvk+xkjVlO+eZ8f8y5SpXKM+nWh70HrG
R9ZM+phJKMwyW8n9rOcPFoFs+1gsv5gXpjdfOQ9SHbqRgxu8+CXyTNIrqmG8pyk9nQcb9IMUU3ew
LWCVqfxp9POtrakxHNX9HWN6P1iG/hE9a1EDwBWbbTp5uhHM+zGfnueFgC9FPrQzmdmuz6jUFof1
IB2dHzNQJi+HbqJnjJO07gNmOfqx2vxpSTYVoQdHRI3l3unqNuo08IbGcYRNtE/shqOgoT8mva6O
OvkhLODdq3KRXeqAOZvYPzj9bFzmXN+pOiUZgh7qrUm+pgpx2hwbMBhIusIV4TGRGylmdP9dtpO2
a/vBj4JyIW9X8/+IciESwNijJ4EJ2wn7csgb7TUB9AzvLYgMffwdQNZRJfLzFfPi0S2LSTzZqyl/
DVA03J08Wuon2XcvCBi8p4yTGPkMQ1OZh9lBo8l61ewIWJIgWVJnV/f9gb+rQ4W0e/BC1K8yf+z7
5Z0rRB1TxE0700LEXQk/fhgCje8cTEEvmFse63h/imvNIlIrG/YtYbmCgz9n5NQiyEb7GdNHZaHO
5r1eLQRmlR0cuBb0oeyBKjdegiYiU4wrTbM+EbPh7achSseRsDzlTQTXuZx3zcOSDGaU5V4NWAdG
TKn/pBH4e7LrO3qMBX1D+Sp0hrhziwPMyJ+g+WVr7t+0M1tdRPXSBnddlTwryJZRnUsrarRgl0LG
P9Vi/mF6xIi2svhXTloHl2I+j2Wd70iNrdlrvH7H/fDPSAUbHmiBOQD+7Pf8TkZDvcEgotwT5sto
UREk4tF95pZP//gD10LheEZUGGhhBfGeyWJ4kUl+LIMLSjeNzDZi6DEN6nZUJ+3e0sYEwGJiHlNR
5Ocg8a4F+bHhZDNVdLh7Iqnzeael1Vy98Td2RvPCaJxf1TGMHYJj82RW96gtz3Q/4pvpwfT1ZX4T
LTGABBl4vuufqxKSsURpnBWc1SxphqVrLrc6YZYxBDiwR4Q9mzB2n0wAme0O+VnA8EO6sXVnoBow
kA0C9NBv6AONXWJzi7mWSf/bJX4dfQcYIlGixMNKalnuIxHrxWqLNF/ZC+IIN9W4N+Lc2jWpvluY
VbF7Ho3RQzgUxz+MfjCOlKrmgZCbOJrs4a/SUu7bRKSRb7IMZOqjyAZSytIMIQ+wJ+SDZFIwhzTI
H42nr5rhOq2XORoSo70p7z4tfxGtop2soSuj0e3yA1x0IjwX8cikyMadP5qhrM37mZ+U/6T+nddw
NjoEGH2Le8kfgvTY5H1LhdPOh4HY2XMMmD6LnweTWDi8xgkmi896kPOts0FReUb9WDQVcWHZrrKb
5A1awd+6jf8IjjPRDMfa/z+Enddu49C2Zb+IwGYmX0XlZNmW4wthV7kYN3P++jvIOt11cIFGowBC
omWXLTHstdacY5auC2BGW+cEfj8QNWGvytFt9o4yfAgzddYW64FV0xxdAOYbBGrNQfbJNgWMsCKa
3tyLul0Z2tTuNLNIMAimCKbq8WDGQXSx540R1S+TiD4bc+w+UlqhsEB2lVmLp0SkZ3RiEj5h6p7y
ihmuWcc5aH3qBa3WradZT6PPlYlZJxT+kfYe2sGXE0byws3J9JKseUsT17lELKTXpnu3/eJgFQgw
M1X0j+VL0Uz9xizdjzGvf2WV/6hFFNNYsTwuGVh4JZqCYHJM6DMDYOsSkUxdqZsms/tzY7mXVG2r
E7FTvFm1zNYEFN8C5Ppk6WicRxQlXQjlu9aafDc5zJuTKlNuFS0nGLvRuPKRCDl9ClrfnpTtHBYf
1M14tRveJRqFxS5IcIIaPrfuNjDXQer24JPM6TwpPe86Ssajk3R/vahJApHStqwAnpXLaIspPCYh
eUqHNNyQSJEbxDh2NYv8Ou1zrxkT2DfYtO3MvkzNDb+QviO8Bq0mV9R1U5UvuZmgdw1ZzGoZcKQ6
QpRqh1CopJ9fxCFt0/JYQQ7rOwFNzm9phfXpmbj0ct/ZHcallkqEFR40qIjDxrC5FDH6me8IVwXy
NWtnrAgRYk4rcA762KI3S01yJeg7bKtC42alIyMQaJBvnZEYG4weOHGt3Lw6MSt1VXXCTWer8Yap
TbRWRG0/WCNX8kmJMFVDV8CIp1JTazec9CyGHIr4ZuOv1Sw1Nmo55mvAJmCKqr6gDw5eikn5S5Xq
YmvHbrzNejD9bVqdrWjq9q3unyYiSI6JsusiYSerHvVZYA5QvXr9og/EhoeDba17292q+tyvjrFI
NVOwnfj1UHQKxdMnqK6+4pjrBFzEMdGfbPKKtjl9/lWrs6g1teSXayiglMfEWDFaACuFuY7WXPlN
wXEItNZ8CUks9wakWbtePuVVjoi6R0cy4d5BV246O/QzR+gVHlV/wuBGE1cQMgALK5Vwzh5qVBbA
EGGs022k1Tgnli1eohOPkOHb8loWYMTlQIaIHZc3ihUmqrY3nRnLOlXIKq2j6o9NqefX8cqKN2mv
mq8Sewe0b0SDEluYRF0bi2NROCSJ1jUd3NrZuUKmXhfX26El4FBiTjvYGlNRXc9PYfGsUM0eKzs+
FCOycYcoqMAmSdBMTjTdtXOqMSFJrLBauaVcUzt1d+Yhv/twCJFW+eqTM6uz0SStJ00P6GpCDaYk
+bI7N91HNM3C3hL7voMMVRdnkWTmOrKzyKuoE9YFLYVNmnTG2gTxbufJPiibn94nKjutDC/XWbCG
U77xzf6j0awIZDuSGYbYAc5wrdrVNLxWlK/BSTF66WmyzbBLUSkXFjFBraKaTIwqGnjucKxihdWS
mu5LkZF6MWJDD1LnyDxrb9VpcnEHrjxdSck01MbOz4CVOqSCTM1YbG0z5lC1EL5k1qkINQACQtFX
+CfkltH2J5yP73a+v2V2IXaj8tPHtzoq7Yuexni0+6QB929T6CJuwLreZ+NrkWaxh54RDmQHQVlM
LQu3IqO5iBzLq2prwHMlKY4x32yqCu4ah+cqgmC8D/jIYd45ZHM41BJ2iidP1RpquwaLqGueZUsS
vRN3eCajREOxkMcXwzRfmlw2D3Tz29z0gtIWpPUMg1dz40MCUhXHZaPqQCGnooTeKxkeNqiW/JZS
zVaR3RjAUlYoqPOt7NpnMwk4q2X3xrAn9XziztYO2R/HSCk4p5aHeiqKYzxfsv49XR5JFHZQmueX
/9fzfNlL5V1sHL//+ft0zhs4NpEj7jTZlXuC8LNMuGmE8zNZZu+ci0Ba52cxkWUrRcxwu7IIXpKW
ZoFVB+5u+WrBocYYuBs2qT52T3Ps0sx73lo1o7WirAE/Nz6noOPVU5Bv26YDZuiEVxWpy6WBI5nr
yXRw8qQ5TtgVI9O5Zvodg4B4m2HIK5nnxmsLA0cL6ruFH/JKspC26kIgPmbUPBqYeC9dTMhwhcMh
jKL0QZcMTEQHDhF0gXmUkuK4aNY9QWoHhw77xpdTDPE4wBtFc/W9sk6o1eVWz8iNMZ3G4ixVU24e
+YM7duotTkWwV8Pws2ibX1VaX0w7RhARFe0s0ngtWS5AQBLtE4iwtYlyoi7b8qyTpDEpfvi4bNpR
aA+p/4NEZ9wwqKRzZ8po1xGrg24E3DXl+RAdaUNcy7brrn0R+4wpzI46MXKBYbjKm6ZY365/C4xA
e2Fupt5pqyhW/toGIxVnLLrnbCoo9lt3RUMs31ECi0c/HJMjvgHyN8SQrkYap4dpjkgZesZGxgBc
PtNoX08olDkt5fWtKbQe8rRyDemx7PoiMC4qSK9tbbiUfoqcHUuZhux1vIx0IQ6qPhFlYbuOelm+
UPutOAFSgyHBy/5t7GjQLsvLlIF5F+rLfrXs+/eS5dGyz+/wWqVjq27+fXX5ghgVAxwDoo+GPufx
f/2A5alaqVyvDXX398fNv9h/fSsJJPpmSFGV//vef7/8si9TdDw8KujQ5SewdBr22lg+toEoslXl
BNYxLCIeBgbpl8tz2ACNwQWYL/k6O42wpZnhjwix533LC5cvDCICrtm4scfsGkY67VumAvRybB/J
O3ljPBfOHzXp5WmRWuKBCGm1TadswKfouvK5GYOK389ac7lxzkKbe7CF2ZWXvw+lYZASNCTEdrhN
me5iZdx0Zv/ps6xjhPp/Nl3RZxfZu/7eNGpyCCdj3bt25qlhMSIKKINqMzSmgR4wn3xanKZzyH3s
BVWrXrXmWJBcRJR0Wn6TbIFgGgkDtw+QI2b7Uzhqes3j6leqR6DFozx+rEZXQ/ZRlw+9Rn67GDr1
koSZA5w3i89mlySHMrfFsXeINxJaW5C3HrmnAIHb3sDGeonheG7bPja8jNbBoZk7k0XDJXBA+unO
zUorU3Xcc62n0VE4jpXyp5FO91DNm6nrcHXllOXLPovJ/0PEofzAgDteGUn+xpW9WodIAjil2PhU
m9flaTgoT5YzqOuYFjzE8LG+DkYGJu3/PurDX33TZweDxm+XliGEzTqlm1MLEpOr9j1NWQEAri89
tHEDwu98h9/bv88tMDhs8jZgolZIydyGPdIKcAj2jdP2mk4Fwp5Cxdo1YEOqHf85SvIjNQFYvHlj
uhTdo6b223/76tr404eddoy1xkUhE39CL8xOpfugmIn7lJi9+6SExQEWkL+JsNnhu4jGh2UzKTZD
CxQ3OyuvWPlJKB9yUPOHZQMJqHgwW4P2bvMMM6z+MDSkj2aAvktpSnln/QsUnf1om6ctvT8Qwk7a
fBhTurFE4r+kUWedMBtCbRuxyY65+0uxwUWYtMm7WG5zqLjtGMkXzuBdYCOdK0GO7CTOlNBBsRcR
lLpyRtd/SbSUrh3ds5UqSyxxvk08lZ8wSi3uhZ0H596G3GnSw4NmGj876OinUBR7PWaxmPaduwkh
XK4yY4yzbWppDZ5hxShWJAB+pJhWtgDZmtOyUTIGuFTGL26Rpp4dT/mjDPVmb/Wtvs/cxrqJiLjm
aLa1l5T/Yxb8avRwr6AMf2+rEZwn0p1j66fOI4FHmE8HLfhlo0QeGOq+ovkJdoOlEJrc5/kz4rrw
789w5PQi4ih9Gej2Mwvpk33Z2dq9sYv35T/RXee3MErnFIcCiUtvT6eidhQWqPPDRIekKwkMSAu4
g7UtdU+NIriDaZc91kqaP0Z1I1dOlT8YRjptoczUT2XY1k+qL7YCL+TDsotWIQj8tv+9PFPaemJu
0gmKekhQCpNtGLWyuydYPzdqbKcYiqeO+3dK6IyZBh53s5zixzY/C+0DnEKEcikzH5xcPPlhoBIw
PnxNChP7LAnMm+XqyrkLckq3yMi/JLktwUAxX4nWWmMdRnGqwaEMDTX5cnu5Io1BfhQ4+uep/7RT
CMl6j9RhNdXxB5O8DnJAhThUc6MnrbbKfUKRvI+UJt9Xqs1aEZbFivjy6FdeCxJg7N/tmChnBqPw
JhQYy6Fq7iOzObWm3T5T1mOmp+Tblp3zREumfI5E3h5zyI6r5WlRauWzb6VbcEWs91P9KslreDZ8
Mt9cHZEPvXv32fcFlTD500hj1G9jMkuvQgq1j53xi9GpflVM/XeD72StFAIEDG/ttSomxmsNBg9Y
sy/zp6y3AF0Tu3xvh+53GgV0JYPuBUsMY2Rp9ocUb9GYV7gLEDHeYIJ4KU31NZ/OMwjT/FbO9ckQ
q/GqnZ8u++w8z2+hlb+A0FePqEXy27LLknaw52PnNj+/4t83DEB0rAHG6vLty360+BzQAXe3tmE6
tlq+EoARtCtGLMv3MyQlRi/vkk3X9OK4bIQ0xXGcN/+eLo8KRJGs5f9fX3YLH3OhNmyXF1fLi5cf
s3zHsnPZGNL+mjqSPiUKU5FG4TkCp+LzEQwEKMW+uVGqWr0tG3eEmFuzSl9ZVqLUG6vcKF2T3iaV
sS39KYMMn2E8GjY33gyZ2qPNKdaTQvgA1oxJTeKrH1Vl2Z4pFI3TM8g8I4md7Qg41AsUq33R3ZJF
2gDBtzRLmyJXojELNJEcGfDPA2ewoPNmCNT/PFqeqvXQneDm0AyvoxO6+f9sKmIM8tXyfEit8GQX
aknqev7Z5DHpgIPM71IHFsPAeHli+yN7DNwYbWS25/69HKZhP9W5/oQPS3/w7QqxgqM9LRunrXgD
WB1vJsvFc2sb41aPufY2fo9a2iHiz9bH9JKOOJzHvGi+piLFmBa0L22plMRy2NgD5/0qRKk6+0om
oFEVUu1D0rfGi00WHUoi9zU2sr3lSoYzVSIe/CD30WXqCJUqVXsLSEahEWL9chP+a0fqyrODwnsn
QGvtMWq4T66BYH15yfyD2qh33ytCizYVF2mGn3SCx6SrLgoQntk3Ub+PaXZlNRL82MH4oFR99B7Y
iIVCU48vkQVOyRaGuul0AF+Vo78tL6340U3vBp8ug+c1uqDh2trcbrl9jNtScFtq48ahPmUdkDUk
TwScrBvpYO6JIzvB3W2XN2sOCRsgEJ5y+iZgWDkaivkLUqMd0SCBWF6xvDZo+z34KZs15CeJiPoZ
970FDrcg13R5CN6m2IwDIyB6BycxpzIWmS68KECancdp0NJ3YmeYW122Xh7y/jfnbrc8NvFKrTMn
UTwaoWuL+mgdj111JY/yd0WR+R0ySqGY136bksAZaCh4eHDoF2Fk4ODLNkkp6K9n/Vcb1lO46jrc
w52VvnYNKYRiUM65nf1nM81Pl32UbbtepaUTxLHbIYqx//t1f79NM18CnFj7fiTHOGei6bVJFyDN
aRDlLpvAiojlNdmQZGruc91kusCoL0+m92CK4t3Q6NFZEXQuH5cv9L2jrg3ZKRjceF1mFi8ZV/od
fh2aWZUFUW+o7PGa4bofAyfn4u8X4a7Y5FqnP1j2S8+1/JYATr0VUancZDnsYlMZLv/2y3xmYPAm
iXFqdtUYH3Fj1I+aCOWj84xGhVwtk8jdRKv0y1Sif9QJy/1GV0NBUjWfxEgxX3d684jwqnx0euB+
yyvstOA8ixwSKXuD+Inhlo2Gue5x1r50lopIum6+405BZdHn/S0Ic/1E09GeO4PNN6Q3hZmzluaI
TKEAy051dkJvXS8ro2qvOmjueqSar9yhmBhJdTZDle3axVX+aFTYZkvF2rpFpN5xS8itX4akWcxe
wsEokqPCJ4tlja/qEa5Rrf6ktn/OmiJ/zzoiw/sUwSF6newd0z9ur9Btr41VaQ9q0WqrvByix5A6
ZktLj+lBIXrYGBxulN+sqeuk2jaMBneUJiETRrVdD2hPn1s0Pl4YD9WrtLBZYkA0KTqb8SxH86pr
mfLHaUym23H5OwhlsRJlU5+TykFEn0cJWQtxf7NZpGypcVAIK1KhISwb4PkGtzuFgRUTap11DPdO
jjyydrBp1Hxu1ynKE9obTnNXYPCtJGCir3AaL1Gou8EKbThynyiA5Fnd+yKa0KUB0y5sWiWhqGos
GqB74kLelSgnytJv+1m6KD61RL3Udafe1T6yeE8Zmy3723g4YXzMvMYXkPyndOfUln6DiNHckQc6
K79MM6JmiRm1p6bY4u0g65jKgSZhN6y5UbkbhYXyru2M6c2hY7cCQNrNHL8U6JqnuKl40+rCvORB
V6Ng8KcdLhJiMVxz52uB/YnVGOx5J+qbC5x+n5ZABFQ9US61pJ+Coscj5jr/FqQGyN6fXpOuMXZT
Q058Ysj2lfXDeXnBEKOwaRE2P5hpHV0YbIX8eiL7ThhsoZGTZxqdPTdOuyJPJW1gs8f5Ht0Bqx+t
/fBzmtVqkOQnmz9BDybSONXxMYlt61oKd/1vF+4fjgMrf1hesOyPAxMivIioC/meZWPXg7pyUMx4
zcC8JuRjRWalJMkZSd9DP6bhYztvYG+YD5n6+W9PnFvBYyb8tY3U5rrst+woPNWajNdpROxJMBXd
m4qilQQvqzsjQO/eqnruDjXGnUG0fUtrTpF5d4ML+6A7VUHwAt8Uu7JHFlBkh+WbGJq+ynaqb31l
FS96bawiK3fWaHBGnAc5FsthrlYAxYBD1n3DC+ICK8Rc1SBX/DFtFqMVRtYtt9Xhc2xv5WCZX8ju
OYQT2rUYZ8YnaQZ/lv19aFZo+EX4GCUyOpfInNb1/A1lpXioofV3rF/Rzo/Vaq+4XfnKQXQ0ncr8
UmwLX11NWFYSsqihFDRfQCRJnFhRcGlC13jpXIhHWpeXFxP+7wudhT9qJdW/Xyy6GS+Zb6oRY5zd
gpJm6B7tmvkpOq67pUb1hWUdOYsm8TB4L4eNWzf7IId+YpHH3BjjHnC8ixG7+uxtaF+F2iBszUMK
dzX9Rb41f8gMYJKbAcpOKONv2eufYd4y4iIdekXq2G6+7K4bdfw2/KZeVfokYLERPWIKHR1wfZlk
mJ3o+AYUZ6c2oPDHTkJPr0KslYS21xrNZawbbU8WAnMkogLWAhexzzG6n2yzO3Qd3f050IwZxmkw
p/C4POv0MlgLPe7XPvr1a6CyEdwIPN0d481MUDt2U+Y8zRgeLWFNoUXtOjVUxesKFbyMzD6401JP
oym/+u69yEKXUzPOz44c3uUIcrFAoQ+jm4lSMjzDY93Y7fjNUtjURiZMmk9kNUVw6cfaOtX7jWvq
kHEUuTXz8tOx4mkL0RtIhmKfKy6Rb2oSPAahEm/DkS75zLb4NK0O8wimMdXxs2OWyGNnBdba1mLl
BXLFKepT+O8tllirN/SD6QcXsw2IhdDkkx2hS6yNcKenEbk8tXa3s+EJYqNnNOGLFQ8XQ5EnZAfn
aKzvREJ7aep/T5b4g6sTH7+YTv4kvjFmXOw6KS4u8q/U4q131KTez9NsEyHPqdIEbJYoPygCFs3o
G/u+LZDmdQg0pOAjb3LkWk4cM87u6Uzw54LfkPsyZ8zZx4yWBHzUVe3ouYcOcz0iPsVO6qderqCg
zJUrEBF3M+LuYPCXQW6QwbqhQqjaBFlIje1bc0eoGdhoPRmHJ8f0nZVQaMWAnnTWjuKGnj4k9L5Z
CcIe0neiwmuCJGTiZh00qxGp1DG3zDWWQIvxa1GtWmkSypgTytg2seeAGVgnY/9Tuf1IwEDyS/pw
hhqzIxDKXBXc/rwoNMQmMvt7DG3wJZniOynDzAGOvsItwxbAF4Ymz9CjON2O9t4bUzyNoBWaBjF/
DCzCdIfmYdpVGt3OdD0GGG/sWAeJluj3HM0jaYM4wfxwIr7MEYz59Ck+lCA4VuFXm1v+UR1Z9GjC
Vzdm+avPyLoM9Kj38jFD3SJfGt+xULxxVoB23lQG9jqL8JEq0xwI/f2ZosnxRB6O/OTh4KbAKOif
AmV4CjMdEVVgxgxoqc3VfsqPWh8/6S7OA+GPhyEjYqoImCOB5Vpzr2k7oi5NIc4i7LszilcYGYj/
UMMcB7e5O1oaQuTUph0N8OcEWNcu0FvuWDNQ2XatPyy2slVmdT9y/pNRqq/1MKnWrBzCgVGhFbrv
dRn/MUxlT4DsK67ThPUmk7YiUrZMOy1kd6WzSdNnWyXfTYrs7gjCasMS25lmpJvCLtBbFHLrlPGb
Xibf9HWQGhOpJIGnRsGV+R/V6i9Yz6caGVimJtrGEEO4Sqf+3PXrdAQ2qoO7xR1DfHEKsiBy5Sv3
umZV21bmKUp/EIV/gCa8CkNl1zTRj5h6FCNd/yL6SVnRZRw3oFnF1rW16tj5w0lS/XtTYhMTOkZb
pyA8ICNXmsnNelDCZ1clVKIr9YurBEyZG/HBjZ0rmHYbx96B8oUco7BQCsqCUWPcBiv431eDtrnR
eVmuHdEv4HPwSZuOxbqJjO+GUsVLZfMSRbEXDMmA8oBw55omGxf609QWxUoLVM3TRmIIkuJx/iPH
NPqy/AuwS6qgkdCXntSuiKzjvB0/Vc0gBq2szkUbF1y04wTjYIZBUAOcapiRBgPsHNcStVu1mnqL
Nn+E8q/O5Iq5SOP5isUBHvv+Kmy5Wh2F079V/fTbbwkQrgtg01jyrN7946gC2JoKNQOcdruqDU5S
m6M7mdQvLqwoATUjPCgBaWNdqZ60NK3WaQNzIMLgf7GNa2/KcbXXc36PMXTvTd6fLQzhaA+z5+aa
GoAEc6bsmpNWc+fiV6nTDEosqHAd12CKvnm5cAAEtddR22KQ2qQwt4Jafjk2YuKhMeBNZSm2kVB+
kTTi3CO9uZqO9ubn42NtFxdCcpgBlUq4GjKbtxhtKYp+Tioj2Rdqzvi/C1+NnisLvf14pUT2kyXK
34PinvtQIIBK3yxX23dNLVZZiaMDLTWBSiutIGe0xsOPGdhfFfqHDlQQ4CDwMDnWyCAMhC661XlT
af0oUxl6SsT4CKewl/Qk/DTpsMZw9qEgktCa5BAmI8it9mxhgx46flTRE7ZXygNNw3M6SeLsx9eG
+a7RtLeRrqAHysWju7KOSBJaFQGBghlM0BDjdhqcBzu/hAnh7kbTPXHOdczjBMBs+RvSZbzjAApQ
l3gyGp9jhBqIa0VEcW6xK8yCtWHpR3uauG7DeyW3aNhOGZy3IiK7sgTCqgIlqF0fy2ItULBVv1Fh
0A910V2OdbEjVvzaS/PVbqmzUQRzkhIQoM+yh8b/Yrl9cqwdYkg+mCcIWl5YjUdfm1RYFbh+hw7K
MnrPNhpSWnKjp2XxvW0N5EY5tYqhlN+9VuM7tcJ7WHUnP4b+4iaHQVBuAdsJkls5j4WK/seWyqVS
yi91egpK48HECGFG/V5G2k4xg1tVfU1afQE59mMW8kF04VeKijft3HBbJ0CPgx9E8C5ujZLz2/Bf
FVpkiJkP/Go90t4Ksm5+qlSuvcAhgh3S/ChfixGAjqIjRyaqMDb5HNCIdDhbRiW0gd6h5HADhM66
n8rVpKNfT/sqIoPR5+0jTIL2DxIkc8gwitPpiMQw4ZZpN1OVcL9phbaquQuuKmxbQhQrPP0/YCtA
s1hiXKVubIAqAKirVB9dwtLeVYo/hZGu7W4aPOGIynPFLi9LhBf0lTaFpANCT+0AnnVdsCbb1zbT
pJSrPLk13/XUoWZzs3MiA7TStH3SuFtn9IJPEN9YyHdy9AxISw+WyKq1m7Xum2/I17Cu6j9JX67M
Nm8//xpLW3u8MaoJ8RQTJzxUPiE64Z73Qtnyu8nD5CC2USRUM312kBlSFmsLiy+OV8rMDppR4DjM
j2a3StZTlEcGijTFcOyXYH6UaYo4Ll4WqeifkUoepmXof6as2WsIoL5YY63COmfYKHz0taNyUuLB
+ug19EJ0YEc+zfRHm31LeomVM5Mce0rvfGeRXsHzo2XuMI4wSW8bC00c6hpuhZZkt2XTB52nqU//
QUgUZvvQWP54LMZJWVeDXZPi3k+vgQOwCX7yV951EClf3DpI1+Fo2t/DnziI5S9fcRkjg+X7LAz/
fVQdwhR1CyvZTNPqAvn0F5CkRSQkyASudCIJpOLuRRd3Nov9tQ/DbsjOrpK9xlM/fsamefkL8K1I
pz6batbtjIFmsWFNwwW8ZL6tq9zhsFHkTQEVfJEz61MKEjyFMr47XKNXKY4EMKR97K4zEH87q7LB
Vtd0j1W1tX4XBkWe2706pc1iBiTUv03VPU466BgrJT8ts+DGdeNHyLRpnu1jpCsGwUc5Jj1zrRGL
hIOUU1GyU6tozA4XGkTRgPUZaVk3vrmN2nr8yFh8EoI9fQUN8NaOyeS6aKfgsWGMjYmmVS6A3r7c
uZgd4kJ/w/bEzQNAGbbQ6EEWVUKwlq5t68L9tRhrDfl7wLuo1NR7gEfHMyNh6z60k8UlHCJ/3tfm
HUFSvbWzzuSuiLA+tiODX9euHk0N5ZUp5Hp0sggqEsvcm26CpAEuTjbzAkmqc/tSNcOd1BL5UpnT
ex9k420oJ1widXuI9LF+xQkBJdOhMdtH01H4VXHSzV5ZpXhWmsACajlDEFLhXsyM3kDjgF9tUiYf
qNIObZw9Jfwx5+VFFXrSFb6odT4zZwzpaMdCkCJsF9clW4rlhEAYT7zzOMZIUDlOS9O2b3UYi8fW
AFLtdTqywyUrZCjREXWGyzQC0MCEMmY7QH/YiyoZcYvgGdTzilu3QLCnuu5nnWHs/WubAz20croQ
N8/8e3TRYO5oO0DV66v+Arb4tRa5OGZmTb6Jg5d74cz6vfaJxba9qW5RQYcFO2FdQHGKM/hNpk9x
y39rUmVGo/EEp9nEwFAJr/eb8Huq1Z3NYNP0nxauWB1G+jPGPhbznPg0lpgE0I/TtXodxF2E45ff
kGIm46ISzofen3yiv1PxKxskWv0OxNMYG69Z2/TfjPNflc54x5tXPYFbsDyoBSnjVgM+aJYUA6Qj
R+ybsugfNdpXcd21mySXSK2WYyAJDOSVCpKbLB2aB5/h/2JGc/2fTC/S+18/ZfdD/wIdALV7OYPS
2pKrW5CFh7SxlEtgzepESSRpiI9SFU78tGwYA4eHVrV/Upjwolf657G2NMDKRUNbLMqvOZI5VifN
sRvt4mMKXXLh45RsXEcBuroYb2XiKhcjML8QyxG+7tB8tpo/Wj46SCjMAhGFSDZtr5zt0jbPre1n
uKOI8UR92BMTcP/7RgS9NHA6ZeazTFlNMPOMdoqcvLHBN7rw0VHif9hpM9wMAjg2f+FZFfJqeIWS
4choA1yMe95TbKjBsYBnxGBjfJ5UhqM61fEpduB72J3+Rm6B3DeTuxH9MD6bFeQLv2T0oVlfsjCY
w82JP2U10W7LSS+3Olhqflw8jk0f8qm375llDU/IIcIVS5fxVSeApS5mOKdFWjOGAnkHEqQfSb2+
Qp9y7kMR9RB4neRgoYLa+FHg0lgV8I5mKsZCvu1yLDFtC8u1iTD1tFan7MMxV89/7w4jhkQ/z4xV
nejNpmwGeNs13c2VrWXGWSwPB8vu6aKTn7ucrD7ie7P6VEul22mu7WXBEOyzoI1PirIH8OLeCmIw
PLw2cpulv6akdCgyY2vYBS3HwAQkE0609VXUre+5ZqVdawe9Tg9xc1P2vfWqtOZTl8NqDTnCWqK8
nhwum7hlr27nzuY6dADLWwk5r8V7zy1YqFHKkDivnvtZ2uagM1dCwzm2ea3uR1alXovJ/FqW5P8Y
M7Y5kDJ5wmMbo0iFYTmmibHmDxeePccqNVNk7TU1g7TVEyPnTD2kJJE3W6nvBU6k3OucMdnkMHX/
mnYdeGD6UIaPSj1aYCIcWu6tjcFUQo4QEB1phzFLg2umCcN+n1SUe3X43dOP9Bynw2KVjgeG6sFr
JwYk36lHOqfyBnLNwI2KyZquEtRYKCz3QmUxGMoOhXWYcNPn9hLQeIEFbNBfX05+i9nXbvbvX1FX
IPF/x0nxEjvqzoGPeTQHa9gWzDX2gAyZ4I9te4e7qG6UOCbvdkF6xz546SBCgFSpOcdFGtVkqOj5
pg0G/N1OTcQU2aKvnQbgDPoDdoDlJusExl0/OBxH+4Xo/W8Dzsbcidj6CmOU7Zmuhx5lS7QFHwCt
kyAh+f/L6FP/dyKXSkggtbRuOPM/9X/nw7gcecmo2Ypn+m5xHBVaLiNei8W+LrB9nhh4/+YWgSZ/
GBU8GeWEFYEg8i7UatBCcbV3BZ0Y6RIcg4BFhRqPvgbWDlyB3q++SP/dCePeztlmy0Y36U9VmqUc
4iqOnv+HuzPZjlzJsuuvaGkspAAYYAAGmgDe0kln38UEix5koDP0Pb5eGx6qVGXVqIZSrpV88V44
SXc0hmv3nrPPDJf3tp3nz//7Cr0MCf4zmuhmJKaDx+9wmw2eees43CRtaFW/plCPfGlWTzP6grNn
hdslz/SzVpD70akF2r79c+U7hZlpHZqwWraA+upPw8nfGmPGhipEcW+2pApN6393Q6fYLOCKb2qt
vRHpKkF+yhOlaHro9ZnlYucOxrCT+mQyxsG65YR0nyoT/vr6JbMmDS9gv0uyblhnYpvITk5VOYDg
59beocipbsZslY4y/QrqNo++PG3YlmgFvt1p+Ybw27zaXgXdxe6Tk0z14mxg9NnokFI+MzM6gtwL
v/Oxf7eneHyLEqgP2eKMWLLULlS2+VAx+uqxI9xg3knOkR5h8Znqc+8mYN/XEPOo/MG8/qsHSthZ
0jsAp0XrvDLMYsJa+ohCbGgLSutZ5j/4P2zLLrGk6MvBcdCgixUfMxA5166P9dJyxpM+vaO36vQh
/wpZqLduBGzck1AAYFnxIcL8q3fDBOrHMwmKREvHenaycB79/XL9b9KLMdpjyjwzU376K1UXTYoK
yeA3E69hSpW85SNi28iSyd3ghfnJoQnPrUf6xRArKoc+6r4n8dLZdDjRyH6PE7sHz3bf+kmXm6o1
Ff3qNmYzmRp7Agn6R1J5cRF6JHuaBSbUHvD0MMzsp4cJDIq32O+Tk6OyDudL5qVEEBDe+6hZEcyc
xZUHz0jKU1JOp6zXNKYFyj5Mlj68LKbzlmayv0wOu+day+XjnNT6zUQ0M04YLgUK2GaDsZ/LObON
2ySkh7zE3TlbIB9NpTAO9jQkWJx4VkGMsJ9EKbpALqUFx7nW6HBERDn0Dv2zVvVAWOlEgazYsD0f
7vENmYeq/Rnh5p6w4sanav2iQc7gyKx/1C3BH69/D0ueTFNv/PNfT7Hc/78TPmkTPfw//y3r8T9l
T/4iubL5l+TJ9fV/gyeF9Q+pcxUSFEZgKAeav/kbPCnMf5AMZRieKfmnTfbkP4Mnhf0POl2Ei/HX
rrRZeP+ZQcnPs6UwHE83kGUJ0rr+KxmUhmGu0X3/LiSF/Yt0XcnPQdTm2M5/DK3Dk6APRZQuAYmF
snnRO4P21th6aKxd9HT6NpTjK8XVPaANSOpN6pdMrH1uMOF3cfoxteZHwS43sD2DaqLXzmDsLuGY
XhiowuPrkIqkVbqxL04BxziZz+Cydk3h+aFeP5N39Iih+OCm3cOoUQcuFhYYp3Kw6UJszrWti7mU
2493RbPX3diiBSALyY7dlRd4pX4C8TilxQMmUg1iPtO2sGoCbdK7bWEPLU1EvlVXNN6ynHLHLPgl
MsdkKduXRocB3kW0pZRuom5vvJd8ggrJCdO2DBqZQG7TZuSHQE4iV6HY2/XwmQ7hi6ztm8SqUcmm
F7PjR4b67OGfcpjQhSHWlrWkNfgUFaTABC+HT945x8haM/285en61hBQcMRCBn4JOfXrj2pHxvKp
Af40LjI2WBxAoO1wGlH1zGLeJ8X4J3WaaK9XgG75YGnOURgi7d0ZzOvAsWM4OJ6kcsmqcaxnvTUx
bLO6qhhyMslYlHQcRSLjKx/czmp9vq+JjQlqk99MK+3HntawhvX9g12+nSq69ImWXK7HRYcmUlVO
TsuAd54P3eNogu5ZXUv1NHRb3apuJkjAvgHFJIl2etxSKDsfkiOppdbW6hDO0odfidsTuJ4hqHZD
XRwN1TOlGjjmBFX4E0zhajExKfIjJxxPBJZa+z6kqZIRqrfhiIzYDd0nq49ohvPYpsO47CZsfjUR
DNczode8QSoBvPqy+dBj5q9RJBrfNEkXEDiNdFe8kJhEu3lwTm1j0uxWzbHRJlZMaiE8veWTMoZi
Tx8XtDJpq0BHgNULv8Kus123w+CzqF7tYq/VNOHrEZmEazBKiq0UoBMHkLjEs84OKbNiOsUoPjZ2
XaxX38I5m5ufpuc7NHl2sf5Z1hJMi2YSjKjoQyjC7tebAKUFuCR1SK1KIDq1uQskt6BoGLVi/m8M
3kvm2Y+OtTxiDHQ3iucY5GjIB2nfbpb11CPiwott/1JxtPMs+rG68TaW3j6vu816r9a1fc7RcRBL
56//njgUbXJYbo2e2IuZCwyRiLsJc+2FeL5LluBb70YoSZK4lvClzeVLlC3P0WjdTCPe/pY3qBOs
oiw3CWJDcA1L9qiJAUlUp681jGu6ZcgHUjGLSHhUjvqKIFTBbcou+iJfipnvJKGCEB7m8Koftn3X
HOd4HjeuNEj64u1Eujz3y0vruBTxmZcExXrndjbDMkn3er3XKVUYNfmD8phikRltFk8TZ4DVANPC
xH+IeNrRZb7a0qczXrEx8NoeVg7XqemlfxrbpGSv1R/dLLhd8uneAMq0ua5GrehecUq9UN2mQVbq
P3kXP+FSXNFHrJQ584hNa3HNFt12ND87MOJBWKcXI3a5MgWlqTPWpxhbGxqOcyJZU/VIB4XnMCTn
41eGReLLnB7qvv8pZOcFbRa9F1Fxd70w+oz7db14hMNl0jbcKuu5K6OwCkjG9RX9CVrA3tOQMK/o
Eu19NOwPW5BLhlNDYEygyeqytJGvvTGIhwycDk+rZuRvU5nsW68DiZV0ELSi9l30It5oM5AHz44+
iSBJNyMPtC2uaN+x2Rjh2boV7UdZu5imGS0che1BlrTFiQ7herljZ8Jd1qCCcDzNr/PqQTFZ2CdQ
mTeTxAFussAtLGjXVY27ihhEYuEKU2xm8ZIQ8IWlleScWK9PjRNfooghROlyDKbmhSDad3Ql8cTH
QZCkB5qz75VJ67aOXs3UwkyYer5m8tdpIs9zn35XJNP3jvUg+v5wPZ0Vkpf9UEZBU2XWTYsnQm/c
k0kz5rA+FlA8kJ1UrXNxQ82BcuJjpNLL30V9valx1eqxtr0+Pr31uF5XRdaUs9m+TRaRDiwG7sS7
rife2fWtE9Mn0gr/fG7WTF8MXA8RZ17XjOdRG34T28piB0DMR+HYQsec4E/0saCna/fkHVnZc+3I
ndHASRHrTh4EJ1cCF7vHPUvnoTWdLwEjhv5WEszrUkBjtuNx4NeESIrCfREhyFmok+ex4eENrvJi
lDPJe+gYbDe9rC8Zh/hyvbWscHyXMTiUJL7X9Yf1xWnLr7XWxxyhY8c2sl8EDSMU/gBPaO9fhMrE
mlrBGrQuZovgX7XiR4DW873Bebn+3L7HiZHl6lnv9zQNn4x16TawhAKB400h+fSHrB78OrWPZFm0
fmjLsxyN3/VMsJTJi9e36YDOl0v6kHGCiyk/5UJ+yiFvNzlLlKeLc9POL0SQMYVwX9aPv5DR4BnO
i5E59HzYXYJIHdbH2vVNFRGfrOaJRFEXhEb/vH7cqQMdPeh8OFtDdDi4vgYLG8z8qxz4eMrlgXZ9
Q43boxbmlDLyMx3exPUzjiUf1AWjEqrp4HoN2iHFMyFezI2hzchY1o+yfunomlulfJYYlwI0zb9L
YhRzi9l/5H7F4VLswd1j3mbmun5cqHneniffLQw4PNBfyLiQUzoMrHpDf6nS2gtoYDO+GszX0WEa
JlgonYwDLFLzRjgVMg/YJ+tpWg+I5gI7M+PhzB6fNQkTuB+vdxvWyFCSgtBy+1GHDEEzyk1Tht/4
+FLGBE0JUILxQyIe86n8sHK+G4kfdVCq7mI5PlxPXo80zFdhtKka3sX1WGMvLPwJH8x6avAKUEfo
mCahbQf5wKOoXtOUE9mdru9lWdbSSrcu8MmvZyhErBmsz7Dr+6gAUvqxboPo4vNcb4kBn+riNceh
YdsE0nPbifUAVcX9JMXf102YEgIN4eJ2TjhJOWRJVPLopzt+ttabbzpaMTcJV6EV0g/SI5HJ+2XF
u8tQagTXj3b9xDlJPv5iDzdJoRvcbPxcK4m+nWW4u97c7NCToIYCWE7jd5Vzu7eSIjT9I9fzOzHG
oc3NS/7+aW6AsPT6IScolOFh16IWuWPlvb/+LFid3PBa0SKT4mDWbfvGvvlw/RxunL54YXd/fZgn
TvhiND3tV8oTtL759S5oNdyRdjVtxs6iD2dzFpt1baoograZEb6AkkZ969yGvfbn+gut1rt1bedh
ud6iso+xyZtBXJeXeZJAyPAMl+19pns/WdN/iIxdhDsI8n2zZZe3vNk8A3pjN78J72IeuK4O16s+
MhnGKzogJYdiyNF4MAK9fgMFMwcw7Y/abF+EhfX7+kauL7wedGc9RFVsi63qz6VV+9cnP9cnldtc
fUSmvSeHnfTWGJfETGmO0mQvCRdgjEid4rGWWDErIy6kLxG9M0lNr2vouuxVFdRlK3kCYM3Td1aX
tOcpbYHrd4TJUJM0jABh4p1JooC0iYz0RHiT6chaM4+ryPPS2CfdUjv0SpHDUtunJGdkUeXW0W4g
EzQCUeKw5Js2Xxrwn/NhIAcIIWi1v961oafYeiTNTQTjiHCLdaCGDBsnDlfFfO5cNPXRsl6h65V7
3ZbJpQVdQyb9WgylHl+icaSgLG2dGS8IF6ZMf8+CUQ0vUZ/v1tu5XfdBsHugAerjIcLvByLHhVjT
8f350/Wvr/frEhbPuVs86HJujlWJ17DK2ag5Lwk1zLpExoA3jea0/pHU1gQUH2e9lA+MTC5hzWo3
r/u7fLCP68plpOodDt5hyBXECTSp67XsoqZQZrbV6vpgJ+E3TlAO+hRRePIdnfuyVn7r02Ve9x1T
yW+BjIAKg7X+AWv5EFzv4etq0LnxEiCCfrUK3Q8XAuWwG3WkPOPQV/bKobbJ2WnL6E41oKPY0yKB
E1qBwG68D0s2C3UdxQxh03gTisY9VIPcJCYMOjOPtkSCgXqMQkQqHWvSSFahMsybWpUt+FD7z+K5
Nx1zfpQTLt/Fl6YneXXwgD78LXTXjwQF+DUsAK5lgu8jEI6LERRONXAytL91cTzzNLqezSbjGdPP
BRCSaGvH7NB779yjsMQyeGkU53tdwh3qQhv9YLD+AanzZf1n5FCJj6vghTQIVXIlhzNh7IZ86Q33
LGcJ8pn/CP+evbcdTA1IwVYi+Alfr7dK2HNrDG72pnnRcU7jS7gWHetP9ti5rifGWguheC3ss4Kt
BrcWpXXrs+6eDCQIWtpjA4ssQlb/z02m2rdyKr5aN9uXivBGSoIUxmogM4l1m8Z4TOu/H6j20YZw
zZugFGmE+p0Vscun5r/uSs0QIy5lD1sWtTryt2sNBOf+e0yOHXetfnKZ/wfQ7Z5GQheuD/D1JVrE
mzNGO7tJQ/Yca1djrCDPjd6j02ovakkuGM6vBVBdsXcXUeLLQgECnwjWaa+/8/oB/34r7ZIuqRW3
J6oZ67mQ5nl9V+aESDqPrZ2xZkjAW6EnAESKBoqyMVCdh/ER+TK9FF7LM5meOUNfbXVENCMvKxAA
QADkvKQYnO21zlgLz+nTXlBgrD8/ZAGcHRrpYTANNenbNYfq734CoNScONEWreG40+IJj+XebYZ3
HK6cqJFVrYH6YtbGoZuX5miOROkIy9zi0TlLxfumY3RbxnhiyitGfNswv6O5aOHHXvsdjtRf7foe
QzU7L440kstkA6j1CdEHpQ6XBhWra1LBtt64nXkqXjfArZhTWjeP1zpZtizqIEK7raTiTDTxe0hu
K9yZjDc5jev/MT07NJkarozr7reeEVhHSMc8bhjN4L4SCLPRS2CFp6UdJOs9NGczHaB0PtnFdG87
BV7RMaoPs75e4lZ2s164OZvuonqqkSC7KUcWc8/ZmYAQ95yDRjRP7tTt14+xbtxyrKl+yLQ9uG7u
16ZI7SVbPt734vCAu17418bJdev27xqKD3/7cf+t6POHMim69n/99zUR/l+6dHKNy9HpFuoMYDyT
hmD1++spKSJebPyPMYkNa4qJi2hKRDOW9QfNaU1fIrdAVoWB7djb/68btDRY/90B/U8d2tci+vrX
Du31G/62aE3zH64nbYcWn00v1HKcf2vRGvIfBh3Y9X82lGcGiv9s0VruP2zXlvRoTVq1HpTTf7Zo
Lbq3oLoNXbgm0ivdcf8rLVqhO/9x/GZanrCl5wGQsUybuvNfT36UIl+xCqcO1IDQlKIPK7SyiQQ0
7/KqvmdeSQ8lxunqQkkzUdVsp7rcqaQ/aSV9tqTSIp4rmDrzLEQUiABr6Em+qF33gSlas8v0HgXz
uS6MfTpFEzRhPEN2TxcF0oq/SFQfVhSyI9dpeJZsBawZmaIuiaiFImiTpL1GOMZvhpVRyzhMyUxW
rnHArmCDx8CGxuQzVU66qQcWyC6f4egtZn2MlikKSts4TCWQqWa26GzNA8g7wzfcLDxOAwrsXiO7
D5DS6Oy0BFgeBo5fSasNh3Dt4w0j7ajcMKeNF9qQRaH/4AwYnpPpNbT6jR5F9AiF90ouYpCatDMy
MriXGo3bBL8ldmKyh7zkxlLrTKvCgwf1q9voxcwyEiW/MLHfEtAOljMC8NhePDr6NzJMWO+08TDh
EbkpmXMfpn78dJfHRhvC25Hk4dLyel/gtsORkZPOnBWfCKAPhFH+qG5kmzwT9Tn3X44CKx9LQJqi
X1VyP7CTkFBxOIKs+0I8qG2YE/wJjfLMZQhuu5yPnuURuIl9QE9j8CERuv92oiVT2frnIqFdpORi
5fgXQru4KZFvLsgiN9QMOkp2v2HAz3MT8ociiapqt8TjFL43OwUa3YrHR9tDHE92wsNGY9gxpMi6
8XliOEdyx4/EPbPbwtBNnGWP8p/OJ04UPYjw2fpT7DwKUFT+OA/vgmxnf6m920jaqLdd9LMR7Q1a
jkvoe4SGgYgi43weL7Tk/1g20UtGE7+Cnv0wQga9CdeU+p2KDkefTjefCI7tTGZiAHxe1/Ib0gKY
ZE072WvdZvCsoDZA16YdurMB7YOnja+J5j3gn35JKcnQJuIByntoiJP4pbR+WhOLSJdmr2niT/Qz
U6Bh7kDDg1+/9fqB7UpMv8My59OELQPzxHtSuMOxGLwzxr8fdDQkTpF8K5NdONB/CAWRIoSgCs7o
yq+zXysrU7fNAK82RXv6YPYXbILfWAx1+E20vmDoYMyoKTqZwO9nOdwxyDX1ho5A3txUOjSndTMm
VAEv2yYxC1+xP9HS3i2R8U7GFsk6U9uwv+/I4W3Y2M1EgCfIuqppvLgueVUuu3QjLTZDx9MjNyHw
xnW0t7VvL6yXU9oy6F0a+Pp9VL8V9pTvcgOl9rTi88yYZLd6gpw5MPlMIF/TlyFAxMFeBBsKqQsy
vWBZc9erxf1RmXaouxAPhlfTycDXzoB7QfLvGNVujjz6yJ682F72jFTHZUwOPE7VdPoIJfFHQkuC
YUS+DHBuuMFEh4/4zSpIZutaQGtMybZjS9hWkeuP3VR84l/YFsuYcCk5AmMkwDW7dfXAc5F+SwzT
VVF8KU19jpHL4MrpaRNPzhfbKKzR8Xs101oue3ZtjWPdQyGjLGA35GUa+VUEEIEtg1RYxRzl9fKe
CPA1l6retbBmAmM6UyEiOp8R6ogVw9mQu5buYfkpJsQIXgvm+FTaxEz0w7qaVb5RGzp6POZew1gj
hZ/HI1u7X3DWiC6qaGUBq0DxAIkEbF9B8afWyBPyIkZNvmqiY4hsUuBpKeWNgfjOrTZEFB5cPfmY
i8T28YI2vp2ziTGjhbOJt4kUAF86bnVi6ovfGVw1sANnO8wPHdZ75BKv7D/6Xa1hWDVcqjebPk7r
YeIq6+8E6FFTOA+2rj6ZIx89I6tv3do6xsO8QrMVx2nwUHwDAAmIqI0OVhK/9hZbkNwj1H3GMrB9
7E0mi/baaxcZFrFyYDswTGw8WQN6XEyI7HHyzOZjrbQziif4bgmDLJLJX4nSICAAvJGbNCh5Cu3d
UBSF3KTRSMaP+TGYtwKVKs1YrFGT8zt0nXTXdcexcA6AqWuGAToGCxK0/bR0fzzCB0bT/u619i7p
QH20Tnte+hvNpFUHWKgOwGOCMAXf2wG1AMnIGNHsLCLuJ9813JPnID5uVv3nQipDJmpUhi7mgeED
WtCy1SLualLGHkqTdUHYoFA92/zI1GBv3GHZFi4sb43s6b1Ruo+Ymo71PMhtLwqoiXq8V5N8nisr
ot8VQcmfTjwnPywCK/y2/57CXAcd9qm0ZdhSIO4rs6owHfekMobxTSO4brJw8nxjinOafxBWM/UR
xsazi52F0pcM0LZouRxJC2A5UZu6qZ7wuOY+Liqx3sJKz7DQcMRYDrhip/zNld13RCR94DmMSGPn
92w0ZP+FCwUyzPAIZInfg1jWUITHbmr7Y7/ar3mmszulXGgtdMCafUA3edCtrg6sieay7Ns76HoQ
yrvkG43jtqtks4XAMazXcBakisXRDlfnPO61iKzW7BGZ4prjNtwWZfE6JMiVJTeXH8/wDbtQHDTl
4LDGVI6/EjCYO2CS7uNthL0rkKyxfZ4cCuzYJHD12CuNlf+JBwP55ULVT1we3ttbVyTP2iJ+PCd9
qELaFmFzFzXNh+VWNKTwhtDW6Z5qjeOmV+Bsm/uROoG7gFxTiG9UBIFwvWIzLgAXlHUnbQbEs474
N2srTFrur0YqGocKkqenaKIK796JKJmWibyCJMGSCb2GwRh7PYR1jaWgxdEIYvrYfLIcQCdKtrlE
o97XErZ0xziz6Z4gCc/MAmP8RjRjwuEYtjRyXOG8ocCzALbLfRmbpOXOC+a8htmpZEDet0/shzCC
jzRXIYsdyfycg6xfgaxlz62jPWhdx/oPgSXtC9xMHo7DJEy3s+SiKZKnNTk+SBGzFpQYdL7QL8Zb
klZwEwH6LVYCpoONAalV+FwTC8itbjXkaVhs7WlnhSSIuWhD1+Noj+27p+FUXGh0o2F8nEt6x9Dx
qId12OzNLVbwp9npdnGHkjPp7d/lNHOeiZnCAcxe2r0jGKz0vfyXqdJ7o1WQyWr7Fj06w6/CSzcN
jgcitlgQbW1fsKYHncxuXAvOUYiP2wqfLB7LAX3aaq+RGT9EZhsgm4+oyrQ7j3G0Q6Bqt8wfhV4R
BjKbgD/XIzEyt7Wm8NaRHNk8woWUzoo5pekEY8p0pTmWuieplhoRSLEYQA1iZiYvNHnduyIsD2KO
x/tF+2WxUgWIo95IXTlWtVxWt2a+8SY38JbVPxTEotewLc/fJC+vY8snImQKM6aMIL4jEyv7jDXE
Y0tva7tpCD9ntObbGftMqSUIBjBmUPY65sYzKtKiYCClX0WOE60VC/YPyppUpuciVqRzOzDLBVBA
yuLFINskIhiMlkH3xzObLZgDbjcw14yMT3YnL5RgVK1xexONRsQg0uBouhNzT+92QiyhUrDQVva1
CMjNuokZZX7XdRuAukCYh/4F3HtDo185zkbZxUv55SnxM8P3OHgI0DYxYOokz/fU7jt6Nc9O1SPz
6LC9I5E/JBlNPjhVKMQYl6ZSu+3aRh5ivVxb0MizkFIMFfd9VKa/PRNKiYp/ZdUaZyUbCmjiR8U0
myyE7Yso809cueHKItix34GjIpwtBK9svwimern80AdQEeDI6VEPI3kUzu8MPgFDaTT5UQsQ2Piy
GIfHXRlhCly+009d0aMkQG2PDRQUVZWW3F8JY4qcoNtZb+/EFJ7atlXotXEqhxGCDzMDp0DIWxva
PxOTZ0COjTi2I49FwNkSAH2r6EeAc/8ctfK3G+nfkJ7IaUurcYfNlicRL5vDfmskTHiheJ7drFjD
97Ab6sxIxzxWW0NepFvpHMbSR9bQg0no7YBOM0+hMhu3A7WsOeNX6halgOr2PCNNyB5RiwVJdRiE
N7ORGIHU8mRLqOZtifrk0C8TDoqJwwTUf4+zg/DR6USir9ib7XiK7NnjsNrT3koRPJovaWnbRJBh
P+5baOWqcPD+YadBg0F1XVMvwp4OUt3Y1KP7Lqh8Ya08jJq9zat58E35aEz2nzxvnjUtx+fh3cwS
WnRtcI/auIZW7MB9y1nwzfXLqIBHZsO4q9zxO4S3tpV5eBfq2KLHloPX184xTDW1KZHtWLidQ5lY
RBDTl66nkKumu51JiyCewUT/4c0wVBJi+dhcxkn6mJbqeVCsBaJM8w3qyWfXmh7iOn/NRsKzMX0S
XUhXrNJvp8XD1hV16FhxhqucJASvuqWzfEot+47MANQNxX25JL9Mfo8fBlXosCuKAYTkVXjIM5lu
MFoLCKTkSgySLKvvPInQncr8u6WWCFxneXaF2KatswOdvmnk+JuNL+t0Vr4srjB2MgsvzYhTyUWv
amagZVgRs64EayvVZpTsuiePfgDym+ygTNzuXXoCBXE72gY2L5f7PrGK9Mg8kfVSL1tg9z3xORib
2Z0iUmfaXGAc3Xl8Pr9ajfmpGeVUumonGiA95kwrq8ltnnri1q16Aj9BzG/biRlYNTx0UXNuGobk
TO7t7VhjTZpzLxjBpkF9Rjll6yZoWuvRyDweBC04ojHfFwMPHviC+MGKhcuqMO4tM+2CMo1+9agC
tgUIHp+if4OMLN44gNLNwrtE70Ksnsc6TjZlWH9YPRVOK8dHoylQ3jQegQ3zcJxMNhMYv/TA0gW+
4wmNDnbpYFhswFyZ3fMLuSKKdHg0F0zTS/yUAKLT6b8nPKsXU+J1+eCCv9OT6M0STIOT/r6dh4NC
FywIN8rUXVPWEBVuxvgJOgo+MLbkBca/tkPxQBe3Aziuh09ivvdcxvlqAzHBaIlb6MVWKu+A+OJw
dyTcCzK71NFWhMcWXBBWg+3SD48jjtcWff203NWxC8ep/yP7rZtETyrDK+VZiLgAXRyXMQYic+Pq
NHRkWR1xFw4bKbFXRmjl0nHnAYumyY+2u4w/9Km8hKRvlGWm+/jrqkBjL5SlJvEAmnepe5cggfBI
lsz9WLAdxvSoq61u1oEeqS2eKXKXzV9AHNdpx4z+ejqpyDmVqfzDWMC3lnxbT/1pcvPHoof2U6mb
YRyOGY9DQU24eN1DQ1t6Dp8qR/uoe3Hfq/aHKvBMA/gUOe4D7j0aTVn+hiKJiHXgDMPRFIwtB9JO
de2xxprFc9DxnFvWOOyXFTZCkA50kDFrd3X4m9nvYVoo7KoGN3h0rHnwb9SEH8zyLb0/DTl2PlQq
doRmgTr4Ky+dd8MiyWo2Xoh1QUw1HiqLHaZVQrKbQQz7kj0ynup4GU9w5k6KIiFrCGzeO2iJ/LB0
97noGwS5lEdYIgx/ff41pqSJr+kw7KJc8xs93JVWYe3CJJdb22BRb7PC7/kTJXV6MpBkHsope8rv
WPLhRTjzrTU+iQXLocMG3CmJHJDOaxoZaLLgSeMcZLUBakJA8wr4b3Ltoifa92jyPJXVKhBnyVvk
d9+K26icbsEJ7bRBDEy58tuxMDdEcIjANaPPyjJv7ND8BVnHL3FsY1QgdUuRmKOcnQkXHC3FcVHF
CVzPDv+dX8fhhUTXP4tOA8dhJg3RB/VyPee+haLkCawAeAkzfKZUO1UkYHFYjDeZnbDpxtvJcO9k
SxSrSQW1CWW4zytvO2jJo8qc3/ncnI1CW7M4d2TGD/5QWtheiqPde0e1BLnMXyer3+Yq6xlvia0o
uv0cLw+GaxxGCyN+FWvg0t8jUqCRGowHzSUjDnToQbPEXab9LOrDjZ8yIbeD6bxD9R3JnRs22oLo
UjelGwxJwhKku89mRWdyEI909sO72iSI0+3fJhnB/XmAeHlLQlYCHpVMEGXvpyVn9XXzNwwtaDbK
ouGkb9hE55s8hE1qIOkS7LL0GaMNuYyRVzyamfaGCBbiBmqZBzeHg9CWwoRaDOTa0v94vWQtru33
RnkOOd50dBHdsUehEdSEdGHcCb+ARTu2ZVeumEPpDdTyaAYkFXtso+yiOvQE/cIZov5kn7jL0tkK
QEG8tYaHhpX6uqwlosrxSULpH2pkCLJcbGKCjCPsGNrDjRO4y/ooEPWZJDEOMPu5QCXvqGwPEyUB
qoLxqcr7XWmswjBUAr+y8KuURJThm3psRaIjO7NRIbE/aRXVGG0dBYHEoR+JmWlrKrMgO+8rm2xI
DYSasIAGiVB4MayB9kCDBZ2iBl3EZL62uQfpmM1naP+hhXLSc1BqXQt0W3KbRUgZI4tqsirx+XlT
3m95jjmbvumnTajZ3QZwSLwLiYBisxNdmMjTVsdBvticftPDkt+UMLSKovo2suYXFJP0wJNj2wN8
x2uQbh6URoZCUqRfqWgfJIHtXiZeqtpmF6rT4849hu916rzjNB3vdJ50NZkJfhLZ9y2ZHif2elZl
speHShAnZ5kwj+3KJBj6Cm+my1hPz3grUW7mh7hZc7nK5ZxP2dnGcBtoqqKzTCCzHTkz3lwoD3CO
ss1gGPO9UdveodWnb3AsSA9qhNwtT+LG7i5ipIeK55xWUlv9Vm0vQC/hc17qGyg47UM1cPP2Sv9l
NsmlzAd84hNNYDP1vvPa3tXGZkStA3ORNQNZFTws+kQkeTRnDfUapTKDR5O6tk3b71k3XiDY1YD7
5U0JimOjS6CsKkPmayTWKnes6EuywVApzxC7xfaogMUjPenJoU1YwIowCoBWwacpBDSEECMFnsVQ
pndUaH/SYd1CZ4vcRFirYLOOyyYlmShIEMBvhArRS3nM9Au2tRkNin2NWcOvspESKGk2VUnThGwl
liKdUWdsCrX1JkzHoUuRK4bXMoutR40LvFrqE9gGIjrRbfLZoe9lpFrQWAVtQ2MIamq2HwXPiLoa
9uRsgersCsl2J/fjzpA7FckvbER7HC/zTlXVl+nQT0REG8AiHPwksX56SZprtUSEpiUka00lI+jO
XLZ2lbyUS6HAj1QQg2FT+yZ6/3Km1dDKeCNarshe9Vsri37X4H23QnY7r2Yj24bOskmwIrfudJEZ
cBAzgj5V9HofJJYIvAHRdO3S+pApS2ltRfcunHm9SjFn5x4X50yPzG5AKmfaTE57C/rBkPO397+5
O7Pexpl0v3+VYO45KRb3g0wutEuWLS+StxvC3XZz36u4ffr8+J5BciZAgiSXAWZB2223LZHF5/mv
ZeQxvblHYqBMFnG2wszLjkDLDzEEAIDHoiHN4pbpCqNilG7KWH+brnufNfFlaBg0B10eXZ6+Z0JY
Tl09ZLyIVBHmUNFkiLf09PTcUUB8W+36ZxxnZz8Vlyxk8OvoTCLhtVnjrISGHdZDx00N9LPnBZIm
XV3yQEFUuHNZCFfG4sUeIaJ35Js/Ws3wUNXIaFqijXxOeDZZGtVwM51BVUgLqN+SRp8krU0TQt9l
1g4IK3kKLyLx9SOsGRkVvIHQUWSMFUQE5DXVwgyQZxo7fkfa9w9DsC8TrExu8JQ0HYGMIvkwMqaX
hFrUEOuD17TrYfYqPEzzKSQjFhmoqzeYyftT44rskBlWdCFX6FkSz8V61qEobZauLS95UoE9rLlg
Vl1ElYcffyZh+VDRTHuuzLvML/2HCG16G3DrqwkuBWChXZsI8h36x1aBXGoAHLUKKkLOl/i5bsl1
SLBTL7Crhb6YGcJs6fDWCA+8hPW4jaS5xpelV8hqQpW/UEMNEzZNpxGstAZVJQvv3lQ4US3bQeFE
DKPP0ysTCEQm7j0M9YrwJFBvD/B/PTNGO0YrFuwMy3t27ux84Mt2frSZqZ7ak2ZBcEw7xWx6S2am
Mcfrpuc+1bHx5CyyhH6RHLsu4RVBS7tSD5kaZ86X7oL+VMw9JWXhV0Sy1hq0CGsmDuFeIglADgHL
N/IjWcU7RfMrcv/sTT+/iYCgoCJqJYitR4a8BVHARbxqxpzAAkVsk0fO2yi/Zja5ZTX4yRQFIcJA
DZjAVwgXXeUU6MfcRiVJz5Bezw0I6Thn33483igA4CRnCKTwKMAO0lON5dRriooPbcoo7qj6gxPF
ADLA0uyS5kBcULzyuhqeN8NHkyI2Vban73tdbHEVxGOebKLxpOoR4XFmv2etVe/n2Qwwf6MkoxsZ
O2R7CSrYh6SLv9F8kNLEBtYW6U8jy/AUtkezIcl1pqNtZ9mQH/OEDtKMjIe0aKM15Gq9H/z4Fnk4
Vp1+idSvxXaa7OfJReCWtkXAGr40SC/LWeohRav8z8ykNXIIuZSqiRQf+oXOMaW8OyhJMN/2XhuN
wltbsJGysa+KMr5bItFroARqkekPizCXxCb0d9SjqJYmL+XgU7fi8YH63XR5GsR4ASqLJVIr0Z3S
Vv0ukdnuqCJB6ld3tyQUYDImMRc0BLcrin3MTcygBWMMT9m7DclwMBRFl28nIl1Xjq+dFZWOPSkK
GR4Qm2uhZruJAOad9glTGEhH8xEMuXptDX31Y/KXdFiQh8HwRLatsbHKha3m7j2EOjxx1SkgydLl
6UraZchpoGsoCZF3+95l8goKI18FrkHZjQae7AS7Kunf/g6D8UtrGCe3Mt17Uds/dRKX68azcJFj
x0+T8sWPOvfQSP+zz0FmEeFjxKHB1G1a2owwfwMqeR8dA+zgV9c+D8neYSsafET2kJT2dAtsfZnK
7NmLA8a6HXHS/ZaXYCtov4aK4uAnvCEjz2ZGUrMJavc58n5NvoMOEhMSQU3Jc8bAWTTAJ1ApnBfD
YxBsk5ZJLzYKZ4vQaedVuDF8T/+m9/xIdOkt8/1XowQohwG+1Xhr9Zzd0UT7TJvffVGluyCID01X
3kuZb6Ok+F27/Z+qa78ns/kAnl4pd36RoParyADTIkCl2RBGTgI8sdeRBTRYO/aGEFkkRwOeI7TW
LG5sGcwEaoVCUKxMKLQ4R4JFw54gOTB9TcPyiQ7x1xEHQexnd0M7tRABg7vqTBSlTQYQjBw/n4If
j/dVTuyghLfFdshuVjSC8K0HYNUXLSf0vy4z+DgakqczkW0VkVqElpNQlMNMr7FTsDi6GWZdfTao
3D2ug6yswGQGglxS1zvG1DGuZU5EAW6/kaihOLl2jdz/lUluFRQRWB7keQEydTFLyN7KqP11Mk7q
rotJ6cBA9RB2TJroPv2DXffgXV5GnEKs3tMsdWmctq+iyooDNRespjaV5op2CRzG7poPbQz0Moj2
ydpSajiR2ufvlZ7Q2NnOAwcEpp20POqoKFdOEFI5EywMnK/HbVHM3THNCJovhQ1QyyjuWcV0ThPa
SpxYLWygQKUobj1p3Oa0d6fxzcOiTtlAaG/Ac59hieadmFHbhbN9ILuPdLem2wUFw8Uct/tRY9BO
EKnR/PGcxezxgzcQA0muZem0dGLgKp5TTEXkg7gkQOwpxSWFiNYi8tSAW6agV4hXWMrZHZYSjURb
VMe2xlfq0fs8WPGHZDjydNCCtHP3KHjCmNnSJ3NuZbS2telHJlSroJsYasne5My/a+Re9lba3VtL
FCK7P/BekkUISto820W+fg8yhsCFmzJVUj5O5P1MffmiRXJsOosnswjz/ZLnckdC6bwqxoSkuJwX
LOZJsva0g2s+VBu4077Nd3iNo2sUqbfAlNE+pXlyE/r9U5UQvzOY4xVSBhgGAsEvSaeO0UpiEXYO
2K7PQ0NmjF+6051cIl2IJlmCGovXKvox3HE+6SRfwv2JJBlKNtzBRkZQD3QAkEFd+wFBP+AD62Yg
wqkVeLldvh9mlsUSOeXHsS22LU/sox/JnRdqb+MY6HaJVCZypT5G9N9R3srI2mrruc7rXd556jzY
totTL0a2gIALOB1VES2j4TbKYPbasbmEaWEimZ/mB0tXIxVoobwjrYKLQ5vFMXLNvZWOIARjdPaj
4Tsd4NOMmTSyCkG59BaJEJJd0wB1aQFnq2IY78aqvooONMoBfjvlISpHN0JBNeUgZzmy2iE2EMnE
6S6fj5llGce6fHXC8TaEwc3SNsMTh7oZWcEzhSs8vGXorAdXgWgpvXZcmxQPZocc380m8tAkk+Bn
HlCNPgBj9/sxLklIm9md0wguqW7jeufM4brJGSYKmd5Js4juC+E5BxuW9Zz23nyOKLoFVBEGzGM2
n/qKp39ij+c6cu2tG2pgqQ7GHAFlvBJDQTikGN4LDf6YpgTW5f3juIyzJIrTtGVNt6GFgKDd7kVa
Pxi+Ml7PuMJWFxGdRjjHCmMKcbHGa2Z40MjkGREbPH3g/wm33Fd6lw7Rq7t0mxpzIs55w05W8NgH
rz0EXG0H883w/NcuctMDaC/ZaQtCrWVy7Ol8QwhFcE8F6kMmOZZTX+5abn8Gf3ePSYAnT0NCF5rf
Rycqd4kTkLkeEVgCEByGvaTFRtOsVlw4IFL+Gj842RzeWjTA042ztMiFJdY+NUBJmXdeUxLgpvMH
4WKp6pW3nQVSZM0TDoqaycKfAJTxEOSCBotGnMOh/BrNbmshth5hGSbbOEw+MWKVf7aYCBFfdbQW
LHqD2PqKTJ7MiwfJbHxstQzcy2SYGumb55Bf6IFSOecxysaTRWp61DcFbbNMoMEiO5H0fW4orf8l
YxbIMscyXOibzUaJWB3wKHokZ3/emoQ8FWb3hNlt63pIHWpSrztsB0Gyt82YYNpBNjscOumJEBNC
wGrcLaDhOyaEW0d1npoJUXG1pUH9fITtsPiiMgJiB5xDr0e8ne8pJ0OTRDxGeAm5aqjlpSkmTmNy
ENmgZgPtn0ycYp32LeS0P8Egx++ET1cracNKEFqAeRt9LvEFLobUYR8icVvHBIJt3GraDi04Fw6W
KEuGjTLMD6b+mtQo64/IqXaKvOwSjwA8JQWGx9Ropq0D7gIUV5rpLrTJ4XAxO6LYmUhb5AoVWOfw
/SEN66MAG6oB/OUA4c0zAEY6QZ9mqT5F2XmYJuclzKhFmYYDqxdDTHpBeBNhixIXSyDBwRBKJ2UB
Tq0ywpO7R2gihsXacSClFGYUqHQnmDbTaPzKITCQ/vAD6Ok82aFgbvObjW2Wf5TlPOPSR8hlI4RD
OLHppugc5wFNRSrbS4GJ2spRr9gcD7H7ZhJr/hoLMNKs4qYQo804IU9uS0yXnTKIImPfxP5D1+bJ
fQ7Tu+nFfD/2cLxFp8JDk2yJrFsn5CFZdo7FR9MyLirP2Le29xZ4XAW4kO5dakfIo40dGm3iU5ZA
GLslFS+qros9x8+jiEigm5n9Zh8BSs44UbhSnoLWLOm/5TDsRNcgeCIpUScGMhioEb8nj6yuTnxV
VrGdk1HLZj4ZTzETxdrtx5MfBES5M7fqlJwU4uy/goCpSWdwc6j4VrKI33wFkS9anNxUO1OZaPWE
Lo47szMvBDb2R5T+O4tT764BL2HwqB/0mLJ0rMMxy09jln75eYpcIWXRJVwDiXWSvhZBlhw8RUwk
U8xGFMR+xT7q8ACtg1kAt0h7abpxoytzMT5c/AWIBRACNAp9Po0ojYy/Re0laAirfSJfqVu7N6ka
XUFsWagfGqpOxCXnRKWYsz1ZwFJrwru6rSdOoXblRomAeAZBInEB7bbh0vpWGUQuG/5XFWbvbWI5
W4ZFDbHAqESLN0UTFoOeQfFZOiMhC2Bhg1ZW2zngIR7QU7nPQytfDezV6DUeapBCBA1guXUAvVaA
EJQienILL92Xrezo8k1uZhNGb4lfPgsawfml1rofxp1QVrUPXF0DMPK2s4lvnZGjyY9Lml5dWM8O
AxrTzfCRtQ3msVw4a978nA3JGTYTE+G6r7jLqszI9nFAl2oQrbOims+h5FyxUMGxU94xqig8RJJa
CNw+Tk6GOoG/VLs2m3qa7pVNwUEAY+FMoWAqB+A2I3c/DsG2m0jzYzkQmcb7jusGhyI0dRXGpBJX
LoRNFnIbzzwphhpXvKfxbxMxtxZWDpUxFg8M0vUmV2JxYbybi9C4QzLlOvow9+G9gVZ7BQV7CQpS
4yaXobEOUdVl6UhMNlVSpRFO63QPu2Ca1bZofagmjr/BNZ5tr++Rzlgv2YxizB5NAmCz3j0YRXVn
xi3sHydtWLt3bhJ/TGFTYzEePnGp0GSQITId4zXYfLLmMHiyowcRQW2UY/DUu4y2OUEN+wTvg91a
tLh6lPEakdrX4WtJheXZS0BIrD6/ZLqissWEXAMxSTL7sVb+ryqz72HfEQZIhzCGFg3ulCGHSgtj
DzVPMTvGm65sJPiDhSW3urZg7KiYSiBSrqVVrgWShym66ilkMTYjGymMhkUy230VmI+2HhfrxpTc
0dKQPkdu/VRbqIejJNvnRqpWvTLqh0ooCbsALJFE5SephqQFBgGiHw/sAM+WGd1jWDtO9fTumPqr
A+xfjX58AkL76prJPlVtcuX/jwVFHx9l/CdokDHkufdhUd+6sjqfSzXoBkZcfZ1RPZpIHuxM7pUY
ayZ2uZ9LF30yLzzqTFJva4OuVaDgjPp3AC+uPt6hHsHdajSdfenGO8xK6zguD+28CJroApQWsYQF
A4/M74OGehaHVmpyyT8nRyBpqTaeOX4r4hvHYWATtfw/jK8fZEsjoAPvdiy2v3iGD1vqbYPDZBnP
OdoVDoKwWjeE9pf9ABfVNrAzJAZPRfhSlpzfqSHJirW+jb7Y2REIl0i5s5a13qztY1vQQT8GqIf7
sCGRBB1Z3waHimIqUSGUrmzLOE1J+R7bcb8ykPg4sb4Z+YxcDQ8f2oiYIuOidZ9ymEhjXHgOT11m
b+vFdnqFgw8QVUfswXON1gGFgWvS51BMtNF3E1NGoTR3VMxr0/mSdHiJs2ws6STJ3MdEA0pHUUGC
lS7u7VJRCUiMv5s3O+0aHIRUCswDOlDQD4mspVxXgcw37shJyEtktshkLElhgKYvHJqIIzxyGuqA
oj++qDULp3g3DLK7FpPfWHXfRqF2mTdM6870Pufqy6idb6JsDH5NOJ2BwClriEB+4/axcPtPzNkX
5aFB9vrquVtiJ4uARsVFITIhEWhpA94Cb6oqtw+aOHla62g1XwUqQq/AK4sJDGVtN+nfUeuQthnQ
INfYP/lIAHiMdpsPEHDBE8aeAf+CZmDCdJjnC9agrEppwGZR0PWfxA0fQreeDnIemQ8y/WjjZT76
2kN6ENWvC+LTDTletGydNfPhr4aNsM9euplqKNTWnyHfcQis2+DLbDemEB9BSQpDafKUzIjwa6i2
2pK5y0vmYuBkj+BXZcjxR/8apu1WzPF9xFY/VCjyzZqK8snyDjkbkLCPXLk10riZQD63/ZoqOJ95
VEfLRK8P3dgfCjP6pNiDC3cky1dYv0JqQno0AmlVi7WTWXdp036HVUdQAS8d9I95l+bmDbGBt/fr
/BYbY7WlBemEBiDZdRbstxG6UJf5dLKd+U1RFLHrTXFoW+GQxTBRb0XLHr7XZ9/RrwG6rE1mBGAF
fVLvs07vW6Jsty3hczRVwKJmBtGgOpguCm4OyxnhaqSrr7LRQAfB3d7E7hPNRmLvZUFzaGXjkXwp
0dfbKBdrMjA3FTd01SEqRGMqDtEEpbd42AQ9gZ40H2qwGnJG3F+2Mlk96uTHprmBwFZn35EVvPeH
hh1ivib0tN+jEQVrrO373jsMJnXJFVR1KJ6NoY23lk5pBmGAoTcXQzNr6wjIBkV413Z1A8kLJtSL
PUEMR4UKdOqRnE/4bAs1HcLiYazK66j83zXJVSeXi6Xi4w5VBgfoxmXdFneqA1SW1ieJhS75BsGb
Ich1wg/EwwzeyUkooMigqB1rJpmcTHbVUB1u94/FOH4GQEVoeNCDOs646Rz3HBnIqWPa8eTUn2zD
kycxEt3eGMF4SAZBVXvFFDkFES0fzt42gvSswk8ZO/MuDOa3ZEqA6rJmXZnRdEyieDMb1Fr5xyHk
xvWtmG1vmOnLTcWuNLx8nUED7cK2eawc7/n/b+tc4Jo4yv7X8WYPVftdfGU/31WZ/PxLzJn571/6
89Wpf/xNWn8XpLTCpzNQukSa//ekMyn+juMCeNczfWESMsY/R1Shiv/xN1v+3fKkDAIzsC1CYSw+
1VX6r0+Jv/s4HgM/8GzsdVhN/29sdKb0F5vcf/RQmj7pRq5whYWfjp9vsdn9Bw+lNlOrl0tBSoud
nj6YCeyASj4ChDDh4GptH2lHZaRMH/Fg3jl1e5sMf59VGj0XY90ogpNTofAy1ICuodIXbcSfjnww
+vTmqPm997KIbcM4eVH4oKjm8QhUmMZxk7TkEmSm++7PzRlJmhKwiQVC9XKK75wi3OcINneM8ffU
Dx6CgbDwKqO7pc92YJvzVnuTD2ZOgDvJqcfeiL/apLsOKSZ5WksQvdN5Tx4FbdrGXLwq9CMrR0BH
GKkg9i9Tt9ANviC3qCciKBL+xzrUluNh3IcbmMfg6k0cu5P5WzT1vXDknxpRRR2n4wndKc+QatWG
z6HFc4RHUEHSLN4s21qQxGniu/Bkh2cukYDZoFfex1AXkBJzQEe1rpKV86KXpFOihz8SeAPMbdgF
aCN7klAHNRQFLWxgZL8jcptRLo73DLQDiPNCkSlGWsPcGM1hUPLVyj32rLa7ZIgzQY6eSnOsVlHr
P1oORsVq9u886hjoUaAWvX9MjWreJkmN6yIxtp1dmfQEEixhWfqTBIgvMcBFcZzG60rvhgwxgjnm
59Burqlu7lSfXXLj01TBq0OBbEwBA+ToW1u3vwAzloKW08gCVFDrtPGH8sUBPXLmezMl2Wlso0vf
gcUL4yxB3os0/2PXzh1Q8ENvUmLq+wjkLBFcnUZyrLm/nbB/pZcR5NBmbTPGO2His8QMPEIY3RvL
uyns7rHIzUNsk1Zdlk+Dyp/UICmEWXyTYvjyXNLsJdCg6Ud4T1qseaqtyKUpYUV4zlOVc7QdAt9V
ty/G4TGJeYswNJ+1wNFRj+qlZpMzqPMEyraIw4u3RUzsbjj4L6KkxG2dZCxL6YwuqlNU0w80egF7
pneFYKmABn0piY4qEvOztDJ3XXcnlC7EG6XIKafgxSROE8aKGYoiCFhLFF1GP7xZg/nWSHuDqPt+
sNw9HXXk3+urTswtuMY5y9uD1390EehC5kZfRmwd50qmm1T6v8rSvNHqRuIuQBHAzdVZUiwmMZyc
vt+39I3knEOrJgIEjGaTXba8dDGJrm5j/zZGvEeqp+EgZiEZLAdbU/1Y4ZPLo+H212cdFo9Vh4SB
/IF8bQ1BTQ6EtddjcTIGCl90Kb4p68X+Et7B1qEX7gZ8ez6rUv5r8LoP4fd/fHv6lXD7WxArWUBx
xDB47ZEcfCQeDPlZ8UjdHX13PkZ1aM3plHrhysHRMbdq5zmSVAOXX8LW7MxUpTFO9Xo3OfnbhPgY
Jc15SElAdYYnm2xxZ2GYRXwXD0v7fPHl9Em3eq1mj2tYZudxsu/niE0p9o/20kTWUfoXmq+TjcDG
Ys8pbBpRyn7B5CBkV34ELlOxsE105KCReOsR86wE/7jPtK1LZMjzcnfXiqRI4sBym2CMlqVtPUbd
RRLNnwcB0s0xohGsOGKY3QchrTr8AfymwuAbMJ/PznCrnZiUwBnBaGiMj3PfPqdejF9V0IKQq1OV
x+S5afGasdgeDH67UYXGHiax0wuakSJO9zL6Saf65uNuDZP8jxxdyOqRbpMOaSzQEwMzsgP2DGL8
SoyMs33C8vDHboyRA7o5ayTh+JNpspgBz0zg/XXLvKu66aeaBxAUq30G1JPNQ4GZYj3PzrSrqvRS
kgG5lj377kQ/rduVxAkio8rmjHYhYmXKuv6cbdy1MiAWbibAObNmcJYoNNb1hy4EP2bzUYbez1hC
tCNkH3El0MH4FXVkZdnwOfSBXdgBH0p6hlYcVnf0fWE5HdMf8teJQEE5kvAMWIQHIyIo8Zqm5t08
S6geqrTxogRPU9OQd9hKuR3pgCPrh/hwQIKpEr8m+zMkfZrtBg2EMtI7W/fG0a9R6PaAHQavLvzU
WmmSHlyKPEnQHR9EzW2flOIntLNb2VMaNfffZNcdaeSByxlSHpNzg1CZ38X0OFt82b0Ws2vuHGWf
s2685fzPqhsnht1ETOg3ngN2FOKURtIfWv47nIDNkGgGXO9htZ3CgnI+De/FW3alsczccCx8mM0T
ZWjRmkgQSkNBnAtCpqqFmw1h8yhFWhL3aoT4ICEsHKfOAQWsoTaYPdx1YP3qdF6yMdoeiScUxCNe
WNl9+FA2Gb4LrhgidrfNkJ7b0KeWW3zh9fut45Mtkh+vuSjLeqd86hHaeTv4GIFtu/k0HcW74hRv
nh6ujszuOvdDOfNrWxcf2N8Y63NsJnRtQN+SUmnQGB/m3xIX+yqu8Ep7cgn9GqmQke05xRjWmMWZ
dmD2ZMUDdOihlGhM8yI5cNbziiTd+JrG+kBPKU80r/t2xwZNWQUNABSNOL2Sa+4Ap3WR7gnQU9+l
fMQdUGeYPLC9IKOT3kA6XBMy1s231KbSUVbq6i6Tsokbdomxq6Mu2/mWn697LG6aasRV4w4xZJ4C
5jSpf0S8bRXKPUah/y0NOpJpuaWi0KlMuszkQK61Jdd+gOkcR+pE2xnRzu1fhZokf3HaXbwuxRHh
8TMHzvipXHFnLpPLfC1lyrtlxOdQWfe9cYnm4CmqWOqBu1E69+NrUMifsl14N794Rjx7z3G3H6PX
sROHtHNercq8Uh9zGqg6Bf/a8HSCJLwWNprjFr01UOtTaNu39K1agtrqGsvz4FI3ovJsbwvv5I8A
noo0SW5BJNwiVRcLxLkbIdG8hNlyIjISDU1A+1p7H3XVG4CAZCGENpKCCL/QuBs6fSKg/NgULa7a
ee+bFcWD738NZbhW+i7epnIGiS7FrqJqLU89CrWY0a3+eYQ6WLk2+tJy/N35+Usj6vexQQuUvFKC
hL89/aM6vKzAgSM7eHvBsoZQjAD6VevcYx4iCJEZFirtTwqtvop8dznz/TWBUZS8hzQpsF0jpZWg
grJ5biA78bhiG8g7rANpUx+Z8t4RAV8qbYRbjaIKDjsB9MfMZEcvicaaI5z7vKZfRpWgRxGVjw7+
zdK3Pwwbd56K/vDkQ+aDiHuW9a8wMK8EIlyWMbFI3OPguFeoVBxZTsDpQamRm+CR55D+lVY8yNkV
CAxEh8Tvh4x8vIkYjKH1EL60CSI9hft7jt1vlRRvNM2ebMWDuYrnH78F8nZTtNex/ymt3ZDvw7F6
JqsVtVnRoif1wKZwhdOuZR+NGn2MD3fHkATnxoPdLE+p6vO9DPShyyZjTwfYD4n3CdHJg97RDYT9
yI7O1WBxiM2luRbMvlhtJbAs6iMW0fDDSPFKJW3IQRYLJGFddZHWt4m/ADelEWzzOdh7JnJU2R+o
UVdb2AlSHmZ8FsSwb2syPFd9SVhk1DX2rj4MJSjTrJy7jCyJVWO7EEgqoPQ3lMeWRIClhBLjFOZX
I4fxi4bsSvUAMtSQNHMVUqEdcbLT/fA8SYRPo/aoIDOnb2MEyjJzclFhvcvUBwTAZhkwcm9Krx0Q
whUHl0lk66r0FsXhj7ekH8wR0vR6YXzNj2Lxw1AXRbOU5kHKhAKZkR7GGlptLuwX4iaA/gMr21Qq
IrS8BjPpqVDEVY6fMkPtYsknEWPhnAxyFgY6QXzNZGGajCERZ3m7dD8R/oxBAXkHuk7cFVP17XpE
Imin2LQWUjc5EZ5MGthMQgjORuHpg5mdZGJgu0ZywfhsnHoL9JbwybtoGU9RYkORwoeFywBUjCBv
mK0NsOTtXuAC3NnSWELMwluXouuvnMe0R1zrUdCl1X5sfbkfZvO704QgzTOlxHqqjgjnUPXrp4wb
e8Jm4FFuC9wfD3vdOR+gJJxILfesInShthvyHjSK23SWN7m4Yg09nHCWTA2pAMqjSD6ruN20/T5X
4VPp5U9JDCaZkF5hTyXbSvtJGFWx4bJi6OheqqF6wQyIag16x254XySaWCy37oLZU74ApAkUBTJo
6KWUDNLEJHRjFbn8vL7DxI/pfIBowInVhNRoxMY0bhMLnV2bRuoQKB4IAJUNeVNsqO7Z0t5Dowk3
qRLRHzCBMF/Z90NeviICoPtWk8tkQFUO7RbDHhWgeXOkQw8BplGxOljGzUrIeyXltl3bCF65qOPc
3Qorezd8RNxBLyD6wCf2Exkm9mz/zE2fHyaEr3To0rsAI5UcBfqDYtiSNkB/wQDkLSGkjiF6pyDB
9d8Ibz4K1do7y+yPNBpSVOQ7d6VK0zuKgvdoCeN9kplqm9juNuFCKwM9bMcZiV+lWrray+RWuu+E
SeA+mgr6sYiXJAEzurQsTaVRw3z7e9vttzEj/L4o2VJqRfolBV8mVW3iicwDxosc+LqZHlPP7M9L
pG12M4cKr33Xcu0ittn7JatKZHb/LOSdU0nyLjDyIVQSFJJkGEdN9BLkWkMUDe9Wb0bH3Bb5uS7f
mojULodYcY7QYb30bUGfBWm10ybCoLyQ93aeuZ+I5YjbZBP0HkjxOPaIqKATztJS+WtnDb94a9u9
FY31roxyNOoTkZiq8ei9A2wUobuLeueAYp/MwDmYaUmapqdIR+2JtZig5YEHEBXoYfMk0WDd5NA8
pMkUnD3l/MAv49eTEO/GLYvSayJ4QJMUamGBM3eWYfw0TXclip3Bh3yetambYaNhDzhpWacEwUQ0
CeZaoaHWjHRakvdXR2+dizSFrgxifRv9TPrAJumdG6jxu+VWz0oUehUkVOU10VPXFN9WmXzbg/dc
+N4Zyv1+TLsnHQb9U2HrnbRG2rTN6sWJ5K3i6AUKQ4nMTmthobaBL51aGvvIp+pBGWonS7mN/Omp
xbKz8UgB2nJH4ZULGBJ7nIlxXz9Gsfvh11NHLTrVD+SRP5dNAmir0sW05R5wyC8oSuuAg+RYnyu8
ETzGk35McLyRfE3VyPsYc35HFsHW/QxtnQ3WCUHERCOqL6w/hgPAXJqQkJ3txczh28JhvWyiPCfn
LStJQ+13vdc+WGK696RzSVgEG2mduPKAxjkInerD9mqe8vnU7gafIEb60ClfwvIa/FYZlntPP6jJ
/j0ZlKf0qF/oR/sTGUcV1reMnZn26q94wHYvQdVnnjUZ6iQ5MH3Uy2lIF8ixoyV4MPPuwHKSlsml
6jn5fdz6i303TKtr0NRnay6/e1acIKBNMGiJuRwRwEckYphBt+nTGNMIiQ54sv1fTAM0F6Oogmkn
zDipmPwtZAvIIdkyw52hL04JeVNFDKNDRl4JQ7FhbFNsCXHsHbACwEqFKSBPDIAkMDiZ6mXMxUtq
m+DSmlLt1ic6Pk3mDZXIvLJk2IcKKXBvT90G8y+6tNC7OR2QsxzO7ex/x/3WphnG2sQ1MAwhB8Ea
pTAWdGi1NaZTSUqqy4kJNOmS3n8k6fgrTHPnVAj7LKsCQRav/7pW03efGTPOpHLr676lHjO4JrN4
G8le6krCh0CcqO91m6/Ibf/QN/JIQsvORP+IeIUzu7PJA4g1fKMZQlcWOsQk4E2r1GGTmooTu3Tu
08aGnWnLhxTZH1XFUca+FwJkQu0COSVD/dwy/eEEftJFZ23Dsr+62vtEp03UTIVZJ7Q04x/sT9a+
ZF1TP2dpdixbf97MyhpPGaYYksYWVQquGW255OQG9bYM29fejkkbnPNdRquoPSC97RLYEgKKnnJ/
cnb0HfwOp4a2Jqe7JjFMkTMUO1PBj+L2abcjbe15lOr/h1i8a1Xwn//yn3+P//a7Qh8Bm6D+6gb5
H3+6T36DrFV/1P/8t/7li7r/+teno59qCaz7lz9sS9q4cLj+tNPzD9vnv/8D//yb/6ef/E8/f32X
K/Uk//jbb3x7avluUVL9C4jvif8d+L/tVP5VflNn8tf3On7/42/LF/wT8vf/LjEwkJlH+67z3wg7
ry25jWzbfhF6IODxmgZpyzuWXjBUJAvee3z9mRHV53aTOld6UI+WWKzMRAIRO/Zeay5BiMn/kvMM
8S9Ptz3ic3zD86nu/9Pyt/1/OWSNeK4nXNMzPJl78u+Wv+3+C94ofXp4hfK38Uf/G7ryb0Yil4zL
znX4P5iJxm8Nf113DdO1eB1b6L5luND7/rvhv8ZrqtExZKOVIZoFI+1DPQ7fUh38skI2zpZ/WDpq
4bzxfnbO/GK13ltM0sNGxQAQCXm3oFzeJq5f7fMCK3AsOf0Kt8t52Ci8PrAa7P2IyE7JAMGlXGUH
uQMWNZB5MYbVGvzX1f8/PpRr/hbYwqciV9OyGGCYNmkHnvj1U01u30zz0Oi7dNZfjXpc8EBKUEEM
PZ9uLoIYrRuvZPyeLYmdNVfvThfvq41+Z2Rz2jXlJxYAhBv8aCPtw6RePuVtAXmUXDwYXMAYmCWA
DyYVJqCdcbO4yBhqX+y9mcIe5KAWRIThcYDDpWNRaQSuMaBujeOe8xKCN6sDvRm541b9WsX8hLG5
Bo3ESzuTXh/xCOGmRvzpVgQq2GXtoisNOfCx+TiD0xLggEFQL/yDYTLA4yPrR3xYz2GSCMqPGcBS
mH9go2XQ38VIGch3ONgwAjZG0z7lJtmpm2TkcNOVLj0ln9P2bP9MRM5RDS7012vrusXRxCeRxaIj
mS/oKvwhQuKGLJuwxzVwJCJ6Nsqf2Zi9Ix/1D20BWQN43D4nNxka2gy6O716ZYwroC7ejLA/ajYt
vrQe6o3NqdSMW4ACNtNjBq/1bqnz22r1OzyRxeeY7lGqP6+sdn+WExrSqvMuFXNjude8ejT4t1gQ
cSfKy7Z0VyB9GsnQ3IE4/mj1twWxVRKjHlc9IRsaIug5XWgHNSadgHB80sHKxAuanKZ0f6qvIZWI
37or/UOMeXf2kE55mf/AkcXb+OjiDnqPBFq9IMTIaA8bB9EUbFgku49lCcR5RClUJA1Ebfn1pVEb
nWj57DTJvnZiok3zNjva8AUWYjaol8fvCu7qlvzXznirInNA5lroQCS4eJ6ZQoFcv5sdRH0f882M
FgvRKTAXu6EoTum4nxVUtddpD0H2f0kao91h6G1PqV4glBLmd/X9eUb64fDPYvMg+MMZOh9R1vLn
BAqywMCUgMgcS6gR+YeoYfK94sQsXAj12kgcSsfph3XCP2eon8TafE/Q8SUeR4UpFNexJwpE/SKi
mSDUD0GewZvKazLG9C5+NagTNgNabSr9UnoUelLxKN4EtYuT9md1Lzd5gF2b8MXFZ/bIa6rICgVv
V49vIhm/6sHsnWMkjOGgeNZ+Tb86bTVasI3HLVvy6j7Ux8TkmJx6P9Qt0VcMuwWZL+rv00DyDh+K
vm0VDQoDGetUC/4UNf7OH3gdxauthj874m72rYTQq3u165L9iiHxPz+j7t5UwqkjjmObLOKBV18+
QPxqrxk6Qi7U7Pw5vm0k/Wb6UOSmuaUat+gS5PdJyYraA5bb4c2UIRcjt4pg+UniddmsiAPVV6/e
uPp/eQ0qo28R52BYu1GLUSivwZLwLtVLq0+mfqydOO9m2IknmWs7TzH6DRiMGCRhGgBAgs9JO2cA
BFSkBrqnlhrPRD841EBJ1Y+rX41kg4jg3B94XcIh7AOqks3s9Atmt5Co3qj4oUXt82Ai6piT7Al8
Y3ty5YcwaylWckAOq3/VWZrpUBnTLpynEbntQb1rQA23ZLLRfwFIWjfcgn4+oFftvI9QpG8q9mCq
XqKeRGP1TDtC2y8RGHsSP2bMpkg29lH+UeYcLzQOwEtp4hBsqWaNxg/Y6+hQlwkMSX2g11CdJiuS
JPRWA2hARKQ/RhZkFbFxwBLoDEUP6ttGU8cUNtc8eFIH0Ev4aKNLJzHsM667cXZAAsklg9n+dUi9
e1xU/sH0cdL32WOOOMUP35yQb9aST3M+ZC/mujyreIiir7s3jEztCWVfyL2zHKrELoMVmcC1qK/o
6MKYrh8KZfC03YUmhpTu8qh6qHSv6u0x7EWfEqFtomY2ibgYeknPItvQSV7oRYasCAzKU3TQ6io3
mM+4EVaGfVHT7Gf6LDGTyJHlZISOwn63Esrg6cE40HjHOsLC5cDOD0cEuoj+30rNw0taSXQA3YYs
B/lkF6Lf0eMD+i4/vIYZWCPGVX1JdQ5UY6WWV4+o4s4PPlW9iIlEsFn5ZVbYzAideSOTc6c6d9xd
kEXWoJQBQYqYDiavhjkzE5AR4/u3rBtGMySJuJikOmO9LzqSfOl53JYtdxqB2P2eFFvjkQzNG2Kj
7qmr1wBZp7Rva0f1ZKiNayJ/Hf7HnsQQoAm8Lla0lMMym6rXYKDsGMqGeGocFgODpxYahrihX8Wv
j6aBcJJiK1yPw3Ez39ZNAqR0YUhZSkS/yQf409ZJFOxitrYwKz5WA3W27XfzrfBXbYNbrEAVnDkn
Tt4HZyieCoQWx7RFo8+gmlxeja+dtjoAYAelWa13xn1s3/D8NjwaJF2MiOtO+NBPQ+3iQ2w07mYe
/9op0pNWMj2smio8pz5pu7nlPKvKDDKETtwsT4f8UbdD/o2A+1F4liBZM9rpjfum1816VndX3ix3
VToxZX5bzHA6LgOdXM3D1muLfTMvoD1tBpBY61EQf6rlSbN8fAGT9IjRf2FJGlPuWp/EbJqR9LLM
eiRA3UfXXJAYG2hZ/9COKBBqg+9Ifgfa85ThgtLNU2etBAJEcFRyuZ2O5AJTdv4RC3YUkdrTaU7c
DtgUVQdKfqLGOJYMchPsLItOjtell441v4p9cRXufIF+y46eQRpMGH7oVoqV0nlTF6Jy7CmAP/Oi
9j7NjZksVZysxvuy7llWcy4wtOT4aSLOgl42D3wZGvvSAWtaAMaCsar32z7S7SCK52+1MQZ0YGh+
SPEWH4pbvTsIaRie2tXi6xN4jvheINEkG4uu+77EO833wd1gUDXIv8MS3+9VFS7/LSLmlcED4yDa
mKoKc1xSJWQFmjXduuNIXm9VISFJOGTp2iA5+Htj/Uc2R95elQjqIVT/L47ReWA3jb8+zDRRJBkT
pAOkYkvltEgouT+8FG4SdGMkPZNJ38zAqIhA7N6t2vFCNhNxNGoXdF0Wx8Q1X6LuKXFucotlwJWl
YVUleHCT5paJMkQooqshPCwv6P5HngmkGepl1P45ybXGlzU3LH1cbu+jjWS0iJAE9FVz4MyK+0RV
7xng4TIcJaPhqZuW28ZDceIB6Qy5v2xt2kfNRJ/WetTNccWBDZMhXUBo0ztuyqk9WaIx9kWSfCZd
tp1nMs3kBTZSD7pJmtyowBB1V5ADC8t+cD6nTDpQ5BOjlhK7HN4as33sVpmqlyb4mtP5vrF+LDGc
SvUZGuxJvYnI0mFpU6tVSFtur9YeIUuuigIvlot6/T2ysBM5cnuA6Eolwk48MDhlcDyNkEp5fHD9
XeqRDiCRdfyovLKazSMREtS+8friAmuVhctd370kpg9VSRMMc01ctBG2Suu8rN5zJ6sKlcTw9wcu
4/fzFqctwzUcyzWFcDyEvL+et4A3I8tsiS5RNZS6kbE5PkUePZNZs95i3H3bxdDDw1ogBvdECo2E
4iBN4pNfRcVOt2LmXh1rlcwEaYw3Rwb5FJ2F+CQqj5He3rWu127+/n2bMhLgv+Ruuqk7Btsyh2j0
eLbpcWr/79NvXPoWQVJotTuQm3VRFnuYP1nslKg1lzFA6HrOIN7SObyoer6OGU40PH1dP8DlZQR8
8LLcP0yCQsOG1Yzg88aQaVYhrZYjJ6FNB4AzTm3CvTXsNTiV+z3N4kOG4h4CkHji0R13vv9jZL8B
oTS8q7J4jbuvrsz//6T/OyGfz2rqEDlMzzYMx7DsXz+rz1kFBHMZ7nRaQru4oEInaITbq6Dlp9WT
jzdS4wwr3y9nhK+jre1g7o0s7V7VO5kO6rcDULIpu9rcFx5VbdS2J406sh3nCn4sS5gukCyDkh97
SM9RiRmjIL7iH745+W5/++a46YTtWpaPblI2SP77m3NKqt51TULYNLs+sT8xhkrRSXhcI2g90RTd
qzAnvXOxysDmPqmFA9XRaXA6dwfA5S7Rp5dCG//9lKlnO9f86ej4CHFz4x0E5s7Ti4VyL2oCE6A3
A3wc0lOVHYU/s7dSofaLiSEBbZm8qIPOMKzBRxZ//4ePKx+g3z6u7Rpk2TrCcR3793iDifZrOqIp
3E8kMdGgxi1e3CFXZJsohgt6b0KfkpqM+PC2WNKZ8pj6whBjzHtiO1QFnFzi1FdReFPgEkVNy1dS
WpGrqNwa5lJEI1AYrE0oNtaRr7g9ebmfbFLfh48kFxgaSQv+su7JgNaEBv7z7z+n+MvnFHxCYWPa
wP2ge95vN+nU40HvjMwhkpbKEJsjYNORDXJhV0YMyMjNwFUZxCA8xHkBkz5pNIJHCSoXufb69+/G
dGWf6JfLztsxXIhRDJOR2Fp/iRTRXT8ifmvHEO3H4EdMulZmvhuGWRmyyC5niEmjQ8wLlF2k7VsL
c1XQkIy3t0Pn3ifnCoOauF2JnMS7pUfHzlt69r35hISiPZFnBdelu1HLZpglf3QpJXCp+1eOqVRP
cpnn5Om18/xVHo0NurlmZa84pDLZjJTPZT8gsFdnC1XtaSGdHEzgD5aPp18d3NKpO+iMZHYGghF9
zdGQqA1EPv4e3RWvuOgtE7dItvUiGtyMP2cG5rb3Z2ZxDoSIEjhzBAdG5bBRr6OLQLISfXbl/MiT
c/k66/Y4mxL3Q+3j8HZSmj+MdxEEHbsZSV9ElD2Ub07H0Zt6XlAikB0609LwhbcE0wKns1vxrrZJ
eFY9Rn2d2oPlXdUFUk0GY0wewY6Thod2E6Ef4M5Gwzk1Lo0SW9bkFuaavp9N6g56PvKwj0yUVC5W
uZlFT5ZEEdlVN1rbBOvSnyeLg03TIbuSBzHV1ylH6xacQQcnk76OiqmspuRnlDnX3rLfTRu1Zgbr
8tBBN8xheAZ1ETJ8ssceMbSzbiOjCqIeeotzmCy+SVUCz5Uggc36KOkTXwt9Ede2SO4BWiElgT3i
LNkjeklGQdky364Lrb4KpcYgW0uGVOAJsjpAS06tfYajEe8Mj3oilJ8pqhFEmhOtxTbG5UCpP4r1
OTKoAOXpioJ7PGZ80ztnZG9y836+B2BEY1cDDrKApI0YZoxYNMZuRtbFeQBaT0cJfm8vrN3CwfFB
siYKuWQramIN5R6QA7xFMoJryCjgCemm86r2Emdmltis6Q+15GbuQk+JxAC1wIqQX/ezaCU+y2Ti
OiRsnODRqAWx5EVa8uwm6F7NAl3FvDK8xMH2GCGhPgt72DZl6qDJYFw52e1p8hPWX7zaPEFMNAQq
YbVLMQgxgpWem/qwfQd4LsG36i7+fLa90btaP1SBlmhbbYRnrepXuTgyxyDojLUVm9slLePHr761
TOzK9bU5sdBY6Jw0tHgUmSn/tVgPAu2NykJSn8+J+7uashyeP/WLLY+NrCqkz6GCQNIa82oV0ocS
w6vqq2Qz+VsNQPKhap58lOdBaNKTiFqmMqvsR/UWQKAO7ZFawjVP009108N3hSE0xe05BboZjCL7
WTSkUYTRJK5kuDGCzJYLXHS+GpoF2COPpWtFNw4RidXiLoE6PYoW17A+NxBz+PQ6FR7WupSuJwsL
Fu06GGAQxwMn2+RCCytCF9MgIO1KJM3yTKSe4RJIjVY1HAX+08WN2I7itH8TDZLcdeHoai0megq9
BmehTigpBRMlbh3Uwn/h7HrKZRuBYd9DXYFidsswC7raf1fbwJCzQhQJLdge15hd4z/veoSyvZMc
NAglR6fFGzn5Gr/OvkeOl+0FtaLqWFrMw3dIfAa63P65lBulxtlkq2kxDz97Nho1elExgqEaEe4Z
KQtnspl+2Rw5V31173xi1y27/FRtRl3evwNbfOTBldSdGRsRqgj50ScZtZc0IZyP1D4IbN2nKpy/
7q7JJN+tG+67jzG899L2I5Hllzclb3PWH9VdqypD9cREMslOk8Zox5itYNLEkZQlcVUHQQSy30wr
xS/U2B/DitDq7/c8IadOv+950qFCjUjmvU+r69fKyiwtHxJk7EI/1cW1tA6CBM5dJSu7Hvvv1/zE
kluOkYdXPI3RhJpTffkyZBWVIg7aHKRbuGcpq2izV5bOfs7N7C0dP4Aifh2SGyfpXkejxw3R3TYc
vK9y5W41K9sDNb+q1pGX9eF59VgffUFl1yU8BdWLetDK+CnLCHyWB1B6Zz3+ZEJpZLt9cEfa2WW/
DVOv3atvxdXgsRVYLkUjuNll686V37Pm5QchsTLqmAfk8MB2v6+yhqSRzCXrTUrPjTeC2MVVtaHm
2WbrXFENiupmFtNTUXQvfuJ9pf+ZJX2hhrX2q0uszmDI81gHphQclIdGGO4fkaAJIoL46NbFaTDB
pfW5djA4UexagjRq2tNyi5JXw5q0b1GC3FoNUf7fH10EPddAdbR99FRh4iIhkoOBfEDf5CbaSX0d
SWPRhmpJwE0PegtSlOPthBLL7B//4Z75SzGOk8iV6wNZX450I/16ywh/MfMOCvHO1JlUqROukSdP
mGFU317dO7k3/jHqy3dtsMB0D+kFNaM8GbFCJljLOT/kp394W3+t3kxdRxtn6JbwXGH9NgVEjzdP
s4uvtGGctPWJnh5H69myZ1J/1Z0iD/eUo9t8IuKla+IJyJwxBP/wNhw5Q/21ijR19FnCcpjxEnb2
WxXpY+ltUSzatGRS/1BkN2C2tZ0+xd8qhCyYCYgmlt3MqKBQCTuJ4RhguPr4bicOl2OEWBkBAeou
xliyRFM/vcKGNQ3vVUOjfLTiH5rWZCjAsz8KPKabnPtDvIRE2aAVb4zpPZQNGm2hn9ASC5it9aMz
kHUsuBbRTeTQVOjdCqArKn/T1wlOZUgg0ghWs6hvo/GYpP1yG9FKTZK2vEC+I2hVB19CEx9vJ9k6
dmKfRbi8DLhVd23pk47gavwNOhvqiVWd35R0s91En6MRjBYSk4mqj2rK7cnotpfXuTBfvOi9tGVw
kFxSxgoPfVWmj7NWRsepBaso3xitzdd+QGkBduJ9pvPydU51y0PesTFNcqYsNPDis8WUQj4as0Ci
n8X4RPJkeWwmunIcgZ7TjKuiVt1hmVEMm7g4Js9lXMz2DUYM0mKj4xXRf1JxXJMsDUpmHhO10YH/
QI0n0jBQozUE9M2eWu1rfXQ8E8HG1Zjp46tmTZ1Ez3bcveel9aBOyV+PaD1+LJX4UzZnaFX/1KKj
+tiqAlRjXz8++xH88HymV6iFLmFX0OBk21w9VVFMFO210nmm1GMnD7hdQ+S7KvDVkU2Xa95UXepw
IeaNeDIVtK1eDShZarXlNm2PxDtW/ZTcqgdSTUDV2+6caZ+2dkiOksxcbSzgDrz24EYfWKrobrBS
yTFtR6jLPzRn/tpUEqbwfRfVhK3bDs/Pr6uKh+VthU5HQpacathOioHgD6G1b6m8bUz5DamvVm0V
aoWsfTkElk069S7RA/80ZtI5+857hR3ya70y+lLO6aVvf/+4/0VRYQrcmh77p20IIg6N33pKoQwW
0qbR3DGN4rQhFxqjQyPUOvXFb6Mjuk4OkGq6ZQ+PSy8bFHJzNeRZiSylR2Oo131MHLV6Yup1vEC+
boOvlirtYbcAz2bLVUKOzHt/uqut8iUs+r0a1DKf/adui/jrAm/Jld0xTKYZlmX/1m3pfa0cHLtw
v0bYxDWRRCCcey0p18CeEkz2VqvtVFu+K+3DNFPs9cK6hxTC2EbOi7QF8BsF1+7vr7Ypr+ava6s0
vhpkfjKgoIv3m37FzSt8WBn5bVFYvVjM1RA3s6Z4akJeB/SI5tueyX860uhR5800ZRCTSb0E3ww2
IzpgFRpcbsZTwTz5kH/K85PaIFT7VU0xa7d7mOIUkJ2MMVWloBoBCBuDOAAhjh+euP79Z6PV8Jd2
CC0fmiF04WWjy/m9/xDl0TJE6C3QF+TODfwARnzVdKpXEMm+WD6NiYOdy0gKCrkBRuLQJ+6D01n1
LoNOgrvxaZpfHLd68Xrfv4Cp6B9boz3qYzWcBlu3Lup/oml00ROgcwPRX6UxKlcRwrGW3ojliopT
1+srZiv7rJ/7CNGy64ASaRz/u5aPwRCHziNKur4TM2QbXDjWzcJMKuBSpXBMecpE4RwTjB5BWJiP
I7st7xl9LboSezuOEHItLVpPHS2CVSCWjzDwwThjsMNc5Lmyb5jHS9oL+9wckn6zCPGsZ8jsCdbo
tHY99u505yPkvdSo+q8OE/cwDsNrNfAGfMlG0Rvth7DHB8spo0PYJJdW50mswKbuQlj8BmBamJBw
UbQM4WgDRCqvkLRrNnRvStldMwTM6XYA/7QMrj3nBI7dB5ix51bLUeTDB5xeC2859HRPE/8xsdpz
kuJ0cUP2ofUu67KbnkYaiRLIb3BuEpxZ/kAnDFFj+FxZfC14bIVPqxl2zgQpWma5fHqa9pxG3l0M
GXHi1jRHK2BDiVKJPMVzN1TxiTDHQ5QgRZw5SOf9A859/HJiRvQPdojCOA61a7mYd8TbHJMGoOFu
bcH5RM1mTdMjCQPnQvveF1htyO8gYOcPr8ERWLPnJJ79jeF7ELvlG8IJP94tLxAqQF3qNkbS4qkr
wNkIEr1RVfaQ3xLU/yIy9nVtwwB0b9qL8TnY5q0+o9DBNhrP877xgCq3R97qRhc32bRrKOtL50eT
jjcYauEZbwOBZrPOrM3Nkt749beJVG0CrUwIfvqODM2dO5Pg4CA4eB37Yjc51amk3l89fNJi/HSn
mnnz1QVaZazuFt7sRqasWJlE2ybkdZAfV1mwC8fxg1dsK5/bt3zJ2kNBGKy/16doR9Hutbc9E31v
MW8XiA3xMAZM+DakHx65xPHeRVcVwjAv+ZVguW/XnnmayAso5tDkG9e/iZriKkiYZXDFHN25IBDf
ZfxyhNEfdpPvtMH9MyeCLax+jN1CHFp2WiqMfJl/v+rwiSODEas9Pc0WnpOMqBqk7yf8x9KAd+O2
RdDH851j9Edo/q8hcx4dDxlv633JhkebT5tjtqqy+zxdtmVjvy52/E3rLJpR3rGaPGezGsaB9K9L
ObfUoTXBB0VHaGlokTRUBllnHWdolqvR3zbMNmYPOEQxBfADAN8OxgF4226yy6NehN/ysKGLFU7n
Zl72Rky31s6oLZsxxhIjttDLdj5WKQiciICudj6TEokzzdBPhXevacvdNJHd031DJba17OoRrNl2
NrJ33dKuaR1dSppoIbo31+cgF98aWndfr/VdqJX4QhwM7ngrUDpDBinPs1MdQkzMRs78tepuepxZ
UfSQhLgVoRLXnjg0TYDp4hp75l2SZw9rFb/NTnjvAytMUKA7voYLmt6Nd2Eh2bHJUxiHQZY0CBvj
E9itREJJ91F/vxhHLXvw24S4LPGBZQLfpd4/TrV/mf2rRhivbjiwmZ8qERA7uxfjmxn/FPHLpcTG
S7bD3hCILnLwxE+J5zxAsLszxj9563MYwSCg2U1i5EtYLpvc/aws8EW0GwEFrfDv66FCaEBmE53X
+kpzf7diQvVu+gTxt/GkA9ypbsPl0Wi/6/W93s5IkW4jjUe+X05MbCCuoJWSHtklf8hIKUgruX5G
W8BKjU97jlIlHKq9L3Pm+vZpoP9GqsxdM7tIwX2EkIe+Ly+hfzHac4d1PMwTpD81x1jY7hHeVhyn
ose21p1bHuhaw6YlWqzOK3qkjz6yH921v3RWFOwwBJKgdPH4hkgr3U+9e4wJE42sh9X8PmvDccbu
bDszyWjGduHNTVZ90az8TPziZkKbp2EM8bTqUEafDabvObmujb8To9gUbQ+ssQ08991qa0jnSHxI
V/FtAwVZth+A/BHKPtpE3XNMRgpOvhb6CBeqaldu9fA+Dm/oQR0bkN1A6a/pctAFlb5X3w9WIfk8
QUfac7N+jLVxJYrwZNLwNB2LioNr0GbneT40NpHHMaELkwtY0Kd3QG+bXdw6pBjsAo5yp7bKySAR
R00QpeDB8CFxkSAhd4NezsLtfoIw+mjYbzIqQ2M0Sq4P6Ug4Ej+r5uLLlSRkCzUJFfR+zBDIjLOQ
ZlKYwCHYBDrim75nKmk73wfTOXUYpDk8b/T2VcQeBzgwCNmdmOiIo7V0VjCSb32yx6wAM0cD7KCf
3PnTpvkFsIe8NzoswnsjjgtATbhH6/088BbhfuP+LHTEHTRWqo6Uu3mnoeyYpScvXEGblS+RvjwR
xkP9DTiSSweJYD1P2DvQEPKM0TLMt5beHjUiFdA/1guwo7sqGwKTWBLRJltU/YgmYDRoJKuM7/0a
GhvDbXKi6qdLqOd3uml8d2jX6yaOucVic85JDmF7MaNt4V/CiufIdNPzYN3XcfZ97qQLquqR85Tu
a+aGwKfgAm9m2rfVD0vHXx0BpbQMPs/gvk1+9eJmw1nMDvmn2dOa0I7ukeMKkd4brwWpZtDq1n4G
oGfe4he1dnXSPlkium91yCiTb/2oBCFScQg7yuZmXrvsOmJ1JBHtcZhuBkFAsvkyOj9qUI+GRq45
NarhZni/ZFNYUnMRThLeUL4N5BWTrHOIS4OdM+hotC1Z9Sf2piBcnPfWc2Bww30MPe1oZNlDNN5h
grl4DDSNIjsyrr6Hl8GEF5QbMpLC9O8Ff9V7d117n7Ge+SRWxBcUdTeJmR0cLn0WNvcRpDyNEQgU
cOji/bUyqEBQRn80vffRhMPZWavk4nTjeYwWBiyxdzFyKh2qppUmLZzyNhKPDOC3IsxJ5UZBjySU
sm0sh+EhtY6CPWjyM3hfIlmwRuqsLan46IG5oe6NtuS9t9QBsYlocAdYTf8TZSACLUjhs5+H50gy
w9NldDfw6dvr1MNE6NypBAPOqTqOi+WUlYK4vyVqjoYWak8tLDrwCsN8rps2enacYoBT7tU79aeQ
sKY7r1/OY7FEBLn1Bg3pvGQv4q+GMLl3azkjopX/GlcYJWtzARKnfjhdfjpJNe5GJD9BU6zZs+Nm
bMDenJ/9Bn9NxLFyT2VcXbvQg4TjXNolKl8xzeVnHl5OtFNRvOrT0B+9tp53UwgvObTJU51H2wna
urf36kda0Q37uO/Kg/oFs0z1IY4W/tUM+MZNWdA6TRcAwPj1phz5VhPHa/WnfopyW8MO2+8NJ0Mv
F775Fd45TOv49aHnERCD0xCSa2pSURCeGS4fHQCdqIR5MuuvgDFPZveUO8Ujnh+Dx0HblQvSPfA8
R+ZGU0Q7Zxkp+MlsEhPR5VcBmCBOkYynTn1wxjxnyxqDqbPPlegDSKk7azSfCOkzN8FsMQpmqvUt
RXXGZCt5m7oftI7hYJVP4EUa1DGspDN8is7/XNLJJaeaqgFdw8HS8Daz08p/SNjYZjWzickbg0aC
OPMaUJsk9S3HFr0XGi1CQqL8GE/GFOQ4Ru2ygM4xABNfxF3nwGcG5plUOuO4OHrxzS4YjG6PbeeY
uOFj0xlAfFKJir4Lh3k6aEglSi2NUFVEh34dzotR/BHr4PpWJ5DqtJhQ1Fwf6q1XbUPMyi7K5q1b
o9KM13g/VeKBiCwi8cobfN1+Gp9HA+qK60QET0P9jVo0/1aX7MqJcIjGW2+XLH1nzTn7U/lgFhjY
6fkT6Eo+X52yRpUMFdY26NFBJQSwo7iK72308voEmGzs6ILXzg1TTCR7jLqHyaNLqg3pWY/fnNZj
52cmhZJu/j7oDG3NjBBT785wqourNeBhem6Laj30urmzyOfuWqCoc+3CUV3nAK+lvaOE7zFo9uQ8
Be3i/SwpD/wm5cx56uL8MS28G90qQO3Yrxlui2ZC2ltNwWQ419Y2d8tEiBKIP1fvn6zmPnZ/1PzS
CIAf02Vw2RDmE/fIgfelLIvASO0wKDINzgENiQlitqsl+OjMbd/T18qWAoBJtb7aRKu0evPTaHsu
tpuSy0htN7XQBRf2W+IbcJja6IXTmJEVG5o1ZLdTgvrADotiX5n1t4qNkDgy814jGMhP93Ap97SX
pdOMygZbbbbBs2us3eMKntjUkKTOTfzi2hVwue5sEUVNbk8qDjUsJ806k59WGmV1C+IRZDa4oczw
bzSHNQJ7IQHKrnM/NA+ms6Yne7HJKML9ceWQoeZ6juGs9AFIsq4N5yKg5WEqB9jVg8M/iNIJtLqI
TzAM8DqX+XJkumJwktyhXX2seq1aTn7v9ixF08Ez4uacVcuN0q+uckyhOesbSXrFJfeg74eRaZGG
7k030RSeFzPl/DG24c7NDP0WSaxD6mUXvjfoDMmV0yKQ36RyUlElh1x2eQvTbm6moSCxzYOTucFu
MW0LjWReordJHeHsuumW8GlFzH6IRN0cgUNclqUJL83oXgQTFM5sjL9pN5mHvtHNizF47NsDEVw0
18ZjLJZxw/SmOo4e6POJ0EHyr9J7f6TpG+n9vWf6P7NYXAbTmtF0U5+TUWRetYJtEdDrAznQGoJd
c8RDLZvTOZzgljBCdU3JYkkJc6qxiu8HyzLo6cP+zHKo22SJ+ZsaDPiedeyh8vZzDbThS7Su+phe
Nxy1kQwWjg0VngXtz7LzHsol/CHwOzCZRPm4RvrPNSqfqE3IqJaXskacTdR0HFRMARwk2uZSGaxp
04uyo6hGqBIwuP6OVEJ0HD3FJRyPg/ppL3Nu8zzUZKLXgkE3Pn39jYqHoXFmMjItAGg08Itdmvnv
02hRppA0MUoN2zjY3f57oRwNmSl2K3FlX5M1nRy/bRQvaOXHNTwnecFjmI2X0TePuYmuVK+wQeiN
v686XslDna88HV2L2BVRQH9F5ejL8ZwVk9GZNHCstVMkCc8NbBeG2d6LEjWpBnURA18mHpWQKzmS
9ukwbah2Dn6J9s6OjSNrNeN3eXXcPvxJLmN5mYX1JW5W83lHm3+6KSD1ussJKuPXqRdXIg0lV/hP
o1B98qogii9G8KBmW+o3Gyt5ZGY57tX7So1Se9aj+cYmf8GQ9qfc8xm7cLxSFxilWkErHeMN4yII
1+0D+xMzsS/BhfqRWGDuWD1Urp6UeWs0QDYYSxoWuHnrSqsCBC92Q8DVPjMj6OTlrnbyt544wg3R
oA/jgOhUTforUz9OMWzkZCK9MUoO8/y9lxMCwczhyx2ib+DWVvtM2CfV2ZQz1Vog/jJwuGXkG+0R
4j9oFi5ldc0j4iqNojsoAYaLU40BqU6zjlATv+QhnLOzi2SYXLSOqAhXvw8LT0lhtXbJd8w5SeKD
n5SdJI1j61KgTN03pUjoBvG6dusl9QH1q/+SyQENqQuw05zuTdlc1vXRcVIwcoxo1UdUvVqjrX1+
Rj+o9UlNAqK5eaIT4SgNzFSgsUxZ/dUVIz6iPUxJs1cCXqUAUd12+Gcbc1xyGjkodJWCQE1rFp/E
mbbjEAOHQdmslIREQ7yPLYH2oIsYZqsJjmm1rwG7s181jRa9UhKry608BUTCHaNiPTmaRSSppzto
KP1ADaS1gTVwRmy6c2ywCmFuLJtu1Dj7kRQ6DwbAKjleVsMONQP78uVo66cTJiUNL+159LsvN0TZ
/g9159FcObJt57+i0Bw34BJmIA2OtzSHpkhOEMUqFrxLIOF+vT6AV+p+94XeDQ0V0cGo6u5i8cBk
5t57rW8l2IA12t5EOs1Sx4T0EAiBPu9tbR/nLWpT6czyMa8T4ov8qWMZoRBzIPaS/uzO4pW+5BHi
/MWUxSv6XQ6uZZGXLLbPQDG3LYro2Onsn5WXc4KYv2srrBcRS1bAubtOJ7pbK0ZOi8iQmnhtwQG4
p50PqovJ0TLRHiiWakEJG1UMSRQsdIP29Hq5+1G1dXkAkbZ3Bi0cbf892XNMnNlhvel+NNDoNsss
cRl/OXrJQpDve0gpU76XHoHMscxNHhjeIOzl3n65D4NCUQPpelkcHH8+1in61FLjqSOoZYzk76al
JrZjenomMMXZ3yM7JvvzgK0acqhhZbvL6hCG3IhfDkfP2oR1sNyejB4dKxG63u9N2DIb8NU9obvz
aEqAxCZhvtlZIe1TH+VKmIZgPgzQYqKpHmXFWmQ2oXmbJPyejGX6W2mzzLTSAU9ldFiGQVj8fysi
HNfzFK70kfAo8ezF7o6UTo7Csz4tdTty1tIBs8+I+Ho2rgQ9AdS82DDjsMRQkKCiQ3tTjOjn9Rws
vM2CMms9vxfN2cmnsROTpiy3IM44GxvQ8iLiOZOWxXZZ5G0JGIhQmWa/PPCyZt+fovvluwcxFlLR
pXArEocBM3A8cGPd75BI2T50tHWW+tdlmJIk403afc5lKD8Na7qr8urdoGkV+fKtjFCHx+aMaDIS
oNfWk9Xl0UG3yWFvwmqj6VV1rBGufRsI6jyi4G12y/u9vGA6J6ijyZFzeYZ0yFdkJ4zXLksU8c3T
qwpNElwgWijT/lBAXWg55wwHqr5CBTX7y1rMQmscDKtllVwk/csysTzmicmZK8A2q3ukOM0yuwi9
xUa5gJnbzJ22XuoSNVhfgxyJUGtFHOLmTckZ7m3YJ4tJssuIK4ZNALjCFd7Oq0HqLEteWuQ2yjQH
WxuPMPrb6VBLkuVhje8YGKSbsasvi7Vj1iHsmSK+V/NBPvVwpc4mqqEz/vTuS91JWgxS/LI1kliC
Xn1Ij8xsxzF3Nm/0ykblSVeZsSJxXHJljE6xtn2zhPfgoAK0iFyYKCWY0NFygx2/94yM0cn8QZbX
f3kJdQ3TYGreL/IqbdwzzD74YVl+G1xyaFNgR2BdqXLatLO4MYl5xKXNYzmUiJUD62eupr1sU5Bm
83trGXG6CfNd6iAX1TuftjuvG9fzcxnQLUPgZblYlrzlvpi4PLaWJFd1NmjkafhbM0zxffhdtFeW
g87WfC+cHoTffGpsW4RuJm4wlFnu3fJBlrHsvBk6wjxWSE1QYMRfjiNQRUVwRabgRc0qyprW96DC
8to04OfntTMJIixGBS08DE7L8r9sSEQyHgA7nZaXJDIFOgl8VFxtnOqeEaz8gpkNZHYWzXn/Th38
edojE5VbXMY/lEZ8tY2kc1lG0lSwe0XwtWJGzbOG/3uRspCN9KNerzqNl90tQUD1c0BFiD56tVyl
5eFcVExZ0QDKpCtzUvKwHCkX1W5fhG8xaefLNrOsOknrP+ooN753HwRaRC3F6RwumyG1nGV0nvEr
SULaXDZR9r6zSybq3FlfE1vx20yUXXa15Q4uUgYniz6LkJbjsvfqA+m5kXPHKf3212bcBrAim7jb
J5JuKzytw2LesWYpmZN+4FFcuwVG+0mRAhbOXu3Z2Spi+zJSMlHlI29sCojbdmlf5zXSbUIM9nJA
hwU85lsDja5hVYTJKaX9EDjZO0gfosR5j2tjLA7LtUqqbtylQ3BcXvSOHhrrJiJfXHvETUYQEbUi
RTo/iz0WdaMcqNuHUAX/NCqXnQJ0r14WocmiQcxKum9EzdwbkQhO6Wyr74kz3OsJ/sFwjHekf7kH
AAUbj3AkMMa3EWf/srSJWY+6uAuX3SUTLY3e+3R2bC/SNzDv2got8G83SaKt7pJlPvtwiTCCIpyt
B676btmdJ6noFOvDOsbV3bqsNXZuApGcrZjI2hvO/9pxecPQckK//6Uq5EthEL+S7XmEvUt3LQNW
XFiA0ZcnY9HIuQaWv8jyWafml9fJuCq62z8kMPsWl/Osu5k6Tjtxk9wAMc6JS0R10qKZpSXWABYV
bvtew8Sxjsfgvp5V4v/nuOChgJgQpg8NmYdd9sInDU7Cdo5CDM/NlLQcB/gxnaD5MVJ1m2q2GaGB
zk0N/Wq4t01Yg51E5qyVv6zWah/dHiTzYjUF9FfvCy+8A5yw9Q0cEkSCtDwEvxepxeKSWC6IC1CW
Zg19pvSNXIX+YHbIAqq51EDNe4nthMdvlu8unr3lQVswD4sCheQFMI/Q6lYhSXiweXCjENQHaIPZ
llRfi85TRbN/NkDZbulFtK8t/cFx6Z4mImJUIJ3LmLrXOuBZLXVz31TlJR31eJskzqaZFVLzR7Za
+IBF136bAtuWlTCs3WcBMmPvBoQlzNfb9tVrR6TlsqfNL8kiW1xOSUX4DMyaNcyQGnCDj+XJWI4G
y0VYDtrtXLUtb9pYiptH2PSiCVq2BLp6dKb/qUwyRfTHqcq35b8EI134ERBP1NXGgR0q2C6Lmpw7
nZM37wQ6ZYskWNh3TrXbPulGtE8MTywKJlno6Euk+qOVHENHMUtAA7Xv+6yC6ZA0OwYBvMKIhmdt
3fcKNp/gPGXvSpVNZ003L7Uai92i1uwkY3Fzvlg5F+v7YN8PEEBVm1Gbjg9LHeCnNkFzddGtljdw
WcMTF05h3X4f+5pYXbUmaLAvYMmEa3KhwLs4SX4HYZWPNUtNbDN5DQQjKaJm8dcrAk0Wl39vOI9I
qN7KtL3QB/jWrDFufKsDsQ8IDM88vQSlyerQKvm53Dkz72/ZYBwsg5i05c1aJKGz/cqfShvzg/W1
nKuWZWc5RySt42+cor0rGwYPJKEuOrdFmzuNDTgNYpYWQ+liLhG4gdEaFd9iskWF3XazAVevz0td
uzzwywZWzGFpYbUNhP4a+z3J4q/LU99Ps00+HMz1kNnfC0KP3DZoi+1LTVbnSs7PT1pR7tKBhfib
74POQm6WIKeJG/1HH3h/ll0DS5q2yg3mGJ5GsvisrF+E6oGePwR+8QG9EPl12/oPjEFCZISLkFvP
oTFV0zV22huP/Exv/SNnL7hO8bjcxzF18E/gSezGMycVbb0U+UHncqJGN7hcu7jfqVI9urMcWSkN
u2JBC8sotsuDMS9NlSHJJ00RFUTj2xQCtwrxmB6UFT0Wc11kZo0OPj89Lx+117znOf/UiRoCiSqm
Z8vfVRI4eFKCQCQ5e0aHhm+z3Gnwwn+k5lM607Nelv7lX9ckPcgygQBWHsS8DGqaRiZgZ78BJ4b+
XJ+WAktAbDdo+iSTTlywTcNRlcglFh+zzcI5LxXLzZp/kcy1wDA7K6p8HffMvCTA0nyYpu/lQjdx
TzDr+LbtLrudGrOSPkT6h4YkyFlZHHXHOC0XbjlKjgqCRaBXDD9McsSYVi2fNtSgoBWYHJD2c0IN
BguSaM3ELreNS0osc6ALrn/Ili3QTHisl0E5jDute+oon+jiEhrTik7b2V31HHZVfQ484wYyEqDl
cvSgoqRuUQ1s3WUQw1FzWceXh375+RKIyBwTKVC8lAwmL2regopErZFmeGErKhz7K5zS9zoLjFvc
78PB776rKOGUj8OUnDIPVHA+k4F6VEqUeRgfU2k3bKxZRm7zuHMQTjGWD6x1TQTj1p2IzgHTPUXt
+9QScBA4U8WUu93oEeLOIWSw4VW3hUNAqdCfRTZHm86mc0dDLmM0FZU6j9yiOlUJNWnne/ep7V6X
/RbnImX/YsrADt7bINgm67m245eoMf9Eujgvy/hSM7tjjGg+RlqwLB+la+akEU3nLOFAn3p8Ciy5
IdNE7UEK+jxaWj0KmxuSFTrzgIp90rE55yIqHmpm7Oy8NuFwbrcqE/YYa9sWWF3d6jUCrrfNjXgf
dXznUNHyyZlrLucx1+tOoI77nUDDMXAuP2hWjkGja25J60LE97g01KsZ0c737Sz5qtPq4FsdLmcG
VHldEH5La2xiL26KIN9YRKYxpccOSSwZuSspoGELcqwgq3FvQLgCjBaS0QWFSaArWKkM2qbMOYH1
jEwtr6vwitDkM10n35pu85BVdbBjcPxTG2x315h0+gsX7iDnsLxPPoMggEsq6ndXyIMozPzUoYFR
NWggMtqKnZJnDGlnSi6WOy8hit4ciEBEfK2ROxmlUPrzHHgh4cxR2BIsa/F6EROvNoat1KaG+Z2A
ekw8d8naW4810Qs1UjGngNEq6QFnqmNmjQmKWM2Q5i6Sa8sLz95IjCHc+/rmhY57TCb51fdjgAAA
fknfxOeIwMkUsmKQKm0rXG87xQNDLKvUjiZPInRlnGwtaA8TrsmahlQ8pdWlK2eGVVo9NLlfgZGs
vC24YNXr7TUAElwK8NxeJR7xmOQU/nSXhqI11y0FxsYYWSaj4c6LhuhgHGsJf3Wc5sBtnuousp54
H8LmD2G9vyLJW9IZg322evuhHeq3KdD1bdeDcFi+VHRgyqZiFTa1cldE/QMdJhrWyvozjWgMAd5u
LG2oj4Gr7/LGQGeHUhX4nmIYza1tcqy0XBkiAoseakdoquOAoDUnAYf9Vjw4tvfUiMrFOzySvsF8
vCWLoW7ySyFoDpkuKv7G1N4qN4TWJUiLl/gSI9dTH55f//TDptpJt0DelHHWm8M+TJWCpUhUdmh8
k/xBxlJM3Wg5WOhO+jJ68UcQVx7KEFrM5kNaJGSuWRECXyLx2hrujUualzdUcADmeo7x08/QDR8Z
iaMGHPHDFE3+hHXtN67TTUZM1kGm8iy9KN76qJJx8JDK5jXZaz2ojnohGVZBe47yjn6h8hk3i3Cd
tfvk2g6AcgAaj1srsdNDJOc/V8fWPCPZJ0lHqKabEJ1uaPg3fLx5Q5+9U2yI/aTkq0afdeqBtMjy
zWaks0OnR6Yazk/Nf7LC3y5iikuVADnHo3F2+8Z/VeZPv7Z+i8G3dlEYf8ZgO68xBjtzCqK7V5TG
0znAHNlgHQLHRWvLcstN61F7o49HZEDhQlJoh9roGA3Ub5Nr+vvCjZ4UUwCAOvgO3I6rb5j6BnWZ
DzxlfFWGdLfg05nzWeXRrhJQMTice2nA/K+N7mqAhiDoeZsmgDOTOcLNt4uLW9lvAz2cc9HNfaGG
EQnAPtLQguSXn2nx0c5b7+Ra/b2ayN6NOUUhCKHk6MufeWWGa7OmjaenDJaj8k/qDhmWBnWkN5ac
h7rjY8QEZtRzZqA2r21Um/A7yI8GX7MK5qqgzAlm5P3F/JjqFzKzwCgnYksXw9w2Qr0GQ00glgNa
CVP5FppTcPHoEdmRWx97t3qhFbe3bKS3DtnK6zwwge6aUbhXXt9cE3r0WmONJ8fNSaMtmdzrdDtO
0iuw0PAUsrihsYDXH+vZClMXUE4fxKYQXIjKD4kD0YhKL+fKyIXGvOiiZ+zjX9DCb4jhr//NjvyX
3/7P/Vd59zP/av4/YEd62H3+78FRO/mzSOVX/Cv6Oz5y/jPf+Ej/H4K6b2YcCJjeRDxh1+u/5iwp
TfwDp8Hsk4ci6UI5tFCP/zMyShj/0DEaEcsHIsGwHBfB/j/5kbbxD5iIruPZDpIS23Wc/xd+5L84
A4SNLB3rFzYHx4a46C6BUn8LjErp3EvyLelT5/146KzB2QYEs9EsN6NLH7fRJWNUStXldk/z4LMv
PvD9aqTNtngE3Gka73hZ+0s5kU70twv58G0C+G+Fyh/KuGib//Hf//PPhnR+FtCb7NQ4YPx/8Qbo
uVa1TdkwQJ/bY6EijEAE7UMdjfpjCUqAYyHt4KS3SG1FKXzx6047FJLxvk8znLjf1uPILVIE10w4
/+sfbr5vfzMucKkEQFDDFtze+Z9/RaZAXItLsEHAlSuajqSXwC8m0OUuKChyx/e+1aM7TgIkZ1bD
yNxPs59STSDWfOmqrrxT8meV4Q7VvBwbuTiBwbVeygBhIP2X+kj/3toETRMeh0oaLGFIyKesh3U5
6s0e/v7a1XrnZA2RRJuiHbupINwat80cGOBfLHK975cvvh/6u9ii96lxr//NRTD+ozNuvgg+YAVd
NzmsWi7JaP/R4mOVCh9ASHDL919NSDqE8c3QT+WPyC3dO7JaAc7Zz6Y/V3SEtRh57R31nmj45dPk
jR5f28CXjykt152IjNt/fZsWZ8tf/hJ+QkgpvCaGbfIykXTCi/l3zkisHDLkJQvu2AkNA/zcpAtp
9aI0ma6lCRa9cj36txxSMdKXd6RPZdtOIDLKRNrvBswKqzozyzuOYcTqNla7GQY1not0FE9RnH/6
0rnPZjwq+RBHCb7yKrTsAQcE2jgr2od9PkIJmvn9kE3u+2AQRH5kwOAycnvNIrwASiOROE6sF53s
haly2fpUax7x6smLwSkutDLjs46mlyYqunv0lVuY1zFeN3NisRbJzU/96EBdCFQb/F9jqfzZUtN0
/28u5X964h2uIVeSY5Pps1qxJv39UtqDXeYI3MoV0+jfnZ61twYAybaJKQgnRFwj5u2gMIoHKSP6
UmkZ3ldp80evA7ZRpzlkKRSoGcpe0GHxb5Veymvu+B/8WWevxlFeU7LcSzoOVwOmxHbqagkJhtlC
6dnaFYz15q/b0VtcIj/Jim1WD9ETatlq50h1sW3tPgt60HqxeAgB70+ivBMD0kQveC46q36f3BFu
Y0PGxjTgUu8rs915HI12KYWvpTU3aunHrhuKexJnniBOMzVHEn0XNcVvnyAO9DUGmmUV/hu7kPC9
+Qr+9bC6JoQfUzd11yFEkMAa51+sZ/i0HX8QTroyOPVvxoFpkmz9u2EwH+vUslFIT6SHEL+yLz0q
bjPyt9p0xywNVVNLip2tM8J2rMtYGR8eNRiJa/m1Er+ka8fXIGJcaZcuiaX9tE1i371mDV5uZZCb
26F9lyHxRYI0GYJoqDTnF3kyg3cOhlvXndR5Qg24ikS657gtEW7R3SgqX16c2gQewEQnSBhW8H9x
nJHmmbLsOaJD5ErEFdPcXEy8ly7RKe20j1qfGKWUpkcQQPIiWzwwVX2y1DbNnWgrhDkDZfM7VW1F
P24lzi20U/LmYhuKIwSdhu2ebUAza41zk93c8DU8Vj4j/HGqLygNso0dEBWaep9ZknDLsqc0Cn9o
Ac5vxq8afUbPNyowncZLk8on13iaqqxYO74brDMcMdGk1FqYUD6d7mc53pq83SuMJ+smNYb7PPrT
9bH9athEJNOXxzoszhMhzx4NnKOvx/4a2a917GOcvF0p2qss2mEXZVbKaawpHoviaupechPp/eBp
7fQActbd5IZAjE3qFvb1gh+CVYBcQI2iRzpeMK3EaGLP6csHWA77ytN+9rmO+kCO92k6mogEin9+
EaYuuX7uPQEz5cHt8unNhDHr1or0X1x4J3vC/OKHdnhrIuCAyo+qe3cMk71VG+JilI1/KOriQQiD
gbsSYP9VBfiAWcaarnrzw4imP1Hmeb97UsiIkBbkjt01mhHdL1/8NiCSCGbYiqnOmtwJRME5+rKV
U5AxwTfIISwHqPijeckt4Z1VQ2p/2emPqgznVLa8OqbDGP4mLuo98VX5EYtmhvOX9muQx4hAbWw1
XhdszCJ2Lsoumjudgppgsfy5IU2R4D3fvLjBychs9znSu3fGo1AbO8d8ybEbZJN1dv2heyDEQD3H
XYpetrZ/AA7YxeEMcY6tel9rYfOiuf5rM/buHg+P3FZ1FD1gSQTP34pHSSLmfdcSARQOJUkghb1G
P0GDVqK4n/0A1G/eOvcoLLIYP9rkkVunxsp8knOQBb2U+MUOwp+Da5YfQW0+IoVNHixLNOtQ6/xT
WShja7eSnAF+19BWEt//AUdUUPT2adIjjHxlQ3L19xdTu6uRJWD0GoSN5I53vI6r+AT88JGcygcz
zYt76uQaV6COzrSI/B9+cEcOM7YpQju2IcS0Uvjtfds4UPqR2a/toRh3VmN2PNgDyTdxRy/GtXXv
8v1FOB5S93WdoKwrXapc1V7/+tKYQXqg48CgsObmdE1AIG/avwWN7hwSfhTaT5F5gq0WXFI7slAN
2d3ZRdGcAjh8THQ+oBlW6mhmKji6vv0aG49a3H65eSh3UGofi36U925eO2eR2kCzIlCRFIk/nW5X
Ulh+xrUXYLDBHgHHXEV7aenppapsgVazIbaB3xXEBDD5BKCuLLHTkq559CxkmCC7riXf/rGtbWql
tj3GqR6tSSpjkC4mxr+qNGGJJX9w0pnzAaekBSp+lHH0VI1M5grbHt+qiWabGYwMAQKiyrBCKIwP
sm1PcF/ak0HnGgtWvimAzKCdmPob4WDeJmxtfY+rUMv86l1v+y9DNp+x2Tf3kcVpxaDBuYPqkp1q
jwePPHPzMWyKUzXI9pbGDMIcuSdmurnheNSbFpNcWN2Y9dXb2C/bh24WTMox4vIGYNcSH7xK3Cbh
rgI16dqJcTKA7K9JfPlVsglfQASbCMqCrQ7bcYQSDd+gQz0Sx29CMC5jLrSmvZYHK7cPo7es88cP
FOht8UwLSd9ONKW27fzbNKfMJ8cUZvkYf3XM9+7zCQ5PPoRHL7Kf9I5EmeWLcl1zb5R19mq1/oQu
SJWXQRKYKhWqptD1673tj4RRgDZiSm4z/AFISKSNF/zUPau8TlrLSc+JbVbRwt46faEfuMt0RKXd
3Ux3LE/SZqhgT3l3Q92dX0I/+4EeX91KMoJuQEZGYLXAQbWONCTyGuojTSxasCld8DqhRtY5fJ4R
GA+w/9iufVUk51gj8Io0I365/H75lVeAhYbXvR1KFT5kfRxvlo8GRDa7SPuHtOrupwGhbuuBd2u4
pX0ozYuobEryOB12OYcXlBOGebBmHD9vB9DU1CjW0hi0XWVNnFbZjHb5HAUYZGN/kSOeyNDBHLuc
PScab94sS+M93nbmhFwG5iP9nvwV6o37qA2T++jTOJt3ut/L59TD6kjrMH9w2UgAvUgd5aIrH6cu
zTc2wEPDZBJU95X1EpUVRST+O2avzT2hhqYh6l0MFwgvpVdcOvKm8mrqTlqdM1nTCxbYEa1QX0fF
c1DX09qIu4R2ZRTsaInRQI7QW+eOVT+Fw2bE2X4j1A1BwTZnbV8ljaTHVEfPkywvbGndLZmmdo8c
T66SxHtEWxutEr0vjlENE7KeLOaLBGnKSq8eW5qrjaPUBXgreW9h9Z53KR6mrWV2L2NReSd78BDX
eyIn+hLzhPKs7M6d8BhUWlXsonZ88ikXrryN5S0svtrKcH6k9lRsTGikD9IEgz/levOkzaQxVCG/
ddFLIlL433OS0k6hM58+mv5TGVN8qWuzfiKD6aMcY2IN2hinXh7SyoY5QnlDiJFXot8YwFr2yZc3
QYFT9n2STMN9Tbpz7FAis6tUY978Ijbpt0Ur8tkSPZFMtr0OayVOzdjdSQal2Pcq7+pmaXmR8HeQ
TlyyMMKm17vvIELIAyS0hkw7sLl0M85TpRurqYTLYUmcYHp34ojS35lNyYymSy+6XxkrQRcrqoBH
D0z3zJj0GPT19oc9AFfD2MffCc9+VdG+3XXevdUrn+xGSq2BRCla5zHud46mmQSMnKQvY9tdm658
pDXJy9I3BCBN1m4gFxrjbfqaGKG4NFTXKOVRlUIbfHIS69XiqT9z7TriVJwhEEQLtefaHuNThTAQ
eticVRqM4xWBcrn1xBz1OHWfPt8nDLutn3twVCI8ZjnTSaLcUP0wmEGNzQz/Ojoa7VdqQhdF2cVB
CbyNW2YEUzXeOx4HZnvCJ6MnzsFmQq3ctjg0Ip1j4YLdgBPGItCRpYF0axXeYmUEOxPY1cYoNI5p
pnauLG/Yl2SfZjqd94Z+sEt6kKiRaBvUMJZ6GsKu5Nn6Q9y1teuwFOnRxbCMZl1yuNuMqb7xp5pd
IKURrI/jh57qyY1hrIYm2i5vNAHck4mnbm2W/Cgq6h/rCTVsZVXnNq12rRl4JzqKnNn0vR8pVKuE
H1KKsBtKc9jIc03E2TbGXUE5vymIgV3HQ/DkFJp/gDe+C2nm47pVHwJwzFrk2ZcawzvbKeO7gYOZ
HFSxM20862QHxRVZTzGkSKL/fk+kDWshtClmPc9RKMpDXYIoHjrWsHYYDvGYXQgfXjc5j6U78rQz
eiCvOemfCQLAt+G/Yy2iXxVX5jpybe9AWviPJIt6xmoa1pCIY0yK5q+XH9Lyez5DALy2eaeyZpVE
aEp2cL6bsvHLH9OBGdLsfDRegWVg4U9iecbyeVW692j2urYxraA6ZEl+DRE9BtJ4cVsrRGorgn3d
JPcJyfDb2HT+KBYRUjgQb/aS09povBcWoZns8G/xiGfSLgXxxhWQbg9fsh0MxJCR4lg7+FaoTbvL
mPUPTfqrd+Rd7Gf5/Zh+anri7TnXDU95oX/oL4rnniT1AebAVKwLpt074Oo8sfV0uQaducFe4CFg
bHBVF869EkOJGx7dDvixT88bkdbXwdaoG2ZpcShOAwNxsjvwKWeUUCmyk0qkuy6qEXC21s0YKdBS
gkzHjCyuvCowrJntsY8M1DeVdKHJF/pdknrXxqiehd/VO6e27sC91Sda6oTV8Thbklgr5FhkiwAq
xRR9DsN2uLgs9bpTr0ybMUU/jl9ICvdmKIaj3doBI/Z8NuRLHPhok2oOk4mllUe6fC9xbj+MzFN2
nbL0TVH6X3M6iBprsdObPNwXz66JTyVqzY+wRMZWMzraELb1qMMdnWAx40kxvFMF+CftOvcAsHKW
oROqHVJiZhOTaSDvwCGJpAIrePFR2FLjJnLTiQSQsySxsFP7vEpeCsidT7Oz3En05sYkr1+PTutv
vfwTGQU+2RCGjRPRthsYDuh+qo5zTZRoAAh73eXmJ7wkqbamKaxBAIxS7Bo8wj7LERrKADoBm7cT
Bjecc9MZcSEJ2tVwQMuGv0npJfQzjCdhgYvWxYIhapw9DZCl3O8nFInFn5jeAsJxUZ7bQSNJ2ruU
jLbYDawzEhcyFivnkUOVzjzup2d7jwMVnFlmP6bSfUzImUPcxShfuLLYjx6nEc8qNhM2zmuT0Ygl
5otU7Z5iahLTfqo9moEtzriu/lXiYtuYFFQ8kyMmbTWHpDNjcocSMgRAnauDPW7LMcjCe7bxcox0
wA+GQ9QOv2rddlgQyE50Q4Klq1lK692JJLdXYVf81g0BYbKEXjBxxEbjihiA6cqWph2EXIyPHL83
g8UYliekWbcYuKYowNtYlhf8siwRBSNcDx5hN/cjAgJeNuksHCrx1nsOMq6hqMm8D/TDlCIA6VL7
OPbcMyFx4wA5RjOKA9+WYXGyWvFOUwD99/QBTiXdZ1pGZio5cRk23XUt/GPYBDlj/Qle/JQf0I6k
t6J0tpX6QYwTqirU3TtvEo8egQOUz9kIRgEBgmfCghjm+NuqNlgbDbEGRcEIck4BommHdGEwKtCz
XIO8yWl84zzamjlz95K1tIhQMGVuvC20nvGYNxyMLs72UU6JTvm8kd5InKguuQdj/IY5Juq66rMl
+5GZtLlzOgPtf1T6O4ADTwNO1KNmNUfP7987bZOG4muM83rNGBH8zMrxMjwK+KYCh7jsiBKmh+1v
dMbRtvIRo4u3g9VmQrD5kTHnX4sSDXyKG5ywGwMeDTaqOu5wavrBzknsvUlj4eZWJC0mQEq81Eg3
GCJBCRcJyoyAtawn8kgl19CuB8IwQNN4PS12UbMVobvahgm8grYkryWEVYoOoz2mAD3RQaN85HxP
mvOgUqyLxIZgAV07YxAdzEAcDbqAjhPRgWTcEHuQNpMuXFUiyl56w93JZpKkQVnVXo/qFCdpqZAx
kCraV1fSAkzDaHZ9zlUfch/Df9OcaQ05V9rCsmMhjU0osyKlG2zr1Qm1LuoSYyDxng2+Krh2SkYr
y6NEQz68GSs3hmeNFmf2UE520m90C4mwNDgZpcoct4JjbW/wVniVtzMyElVNu6zY4Lpuk81PpVPk
w9azuw8z787gHz9QTTKDLwjBhNnBo1Lb1wg1Z94xc/CcJ+xmBKp4uuKFQ4YCk8lsQFuJeUGjaW5j
Cu3RW6xl3uL//YFE+FPXXLWJ4/Y5H92nVtVIRxQuzK6othRJGzFyh8XkGoeQPHTNDNkaAqI5tRgo
03DwWlSzdsEAdRQ4mhKhf5q0vja1nBnvznys02lzh3b61HbBjsMp5iBgH9e0pXYAO8AgOGOUWnnp
VvbtBCEbB+EQjxub1YHFP6TWGgZap94EttYgnQPawyov6ouXmC9aRKhqVoHeTnu3uObwN0ZVmBtD
UyUbkEuIbsQa59nziHmcwTBRunbCbFZpQu0JLPbUPA63XkIsAc+pvpsRQzj+XyyffKQo5L0Sk7Ht
jQZQbU6pW3crzrPO2uXPHxqYOHHag0LFX3EiWxDRAsfqS5OXd42OdIw4uY5hDn/7RGzAVhB1nOuo
XUVPOxCbDZpjxHkt8beke6ABZidsxaGyaOBU1cAIO2r4G1qHUjba2NX4Xnv9A74LdQzp6dKJEY/N
ONzjHTjFQlcUO2a95bw5Bto+MyOXLEv76gTqzJBAsKSlzd6LK3x6djysHCZTsGUm+442/pZy9hko
9EQ/jb2ER6mutT3DNLmpXbok1HvNSbNKiguZVCw/oXMqMock7BSCX8Og+mwQLn0WboAwImQBlL1/
CCdbHrDQAyBJUNeQZL2LzGDYJqXnbVIdZVAWDvAwkow87Pq95v5cB0sdUxEdIc2U+1iLzOuQTutu
zJOTxHsUGvV7O8jxZLTI2Son56WfRYeacaKMHF8taYuNW4FzAJixJ1mqx9UVag+Ul/EhFWWEaxsz
Reei7AgNBPDpsfTHbiWdiZxWI3sYnId0goCqmvZP6Axq1TrRncBsokT/qQl5R3Gw0astx947yJwz
L7382eiG2krPuuOgsQJXvPPb6/9i6syW4lbWbvtEilCT6m5L1XdAAQX4RgHYqEn1bUpP/w+x4sQ+
N7Xtte0wUKXMr5lzzLgX72RXfLoyJrBp64zIdOZ2k8but5r4TxZGTc+ZDjihDv3ESe2UL31tf1ON
3SS9Jxc7/pR/YbuP2Qx8AO29tDh+vWi4t3YIkzlyz3VO8Gy/fJO1Kl5Y8RgrF3yJMwLnVvqMZix0
P1Kky4TF0B/b6b8+TwlsNs9GGjhhca1CFL5TxljZT9lkAkOqmE0639UovlpS9AI3SsuVEZbMa4vb
9I1yog7yTL0Z+UQ8sKe/dC1tiz0dzAmVNV38tDYdDKzUZQSl8m1K3/gbC8U80XhhBMbnjnN8yGvE
4WERIMnKN7HDF5lOMbZELqGudtbT1BvB4FaEJ2D3kPprVyrm+/ryYCQP4nEoi+oYhmilhywkSj7N
Xjq3e9DypzSsqGzBCaw6P7W3qTfYh7DWnzNZ3DOXTKlMVddGkgOKE2em9KOtIBYRq4loBVC77pvQ
kLubkLDNkGm5/ATnyvAcoiq42GQZxUbvbC3XRhebkXMYGguKQMvMYLDL47jk/pV4f3xooMvAZV7p
7hq9DV6adt82Smf9JdkPCxcFD6UfIJFo0/mOvUqU+KLWUdsm/mKdBFzCEw/ud0voSAB/VhxwYYSQ
PSXOn06HWE1dqrnL/Zpee6rYQzqygyu4XVbKx8hRZ5Tmma/Ca5KX/wC2HBzVXjRdQXqz7x3zc76e
qsF6NkJIk6HHUR02QWx3gcrL6BrGZrlBETo8ocbDAP046WV/yaLe3tX83W4Cet3GSLNKA7Nz/WcM
NSABXvtAaBLOEJH9G3XGCbr8DGlPKc7Ve0V/ihgKNlnBnn4TkjayH5mVwwrKkX4m6tIwCw8iZ5GN
W4SHTeZ0yttQewstuXUtQBtFqCVH2xnfxAimEdQ5roI42caSEXANaHcyk2qrGR20ErsHv8MK9twO
r9zl0b4tvW2XrKTbfXVt8uooIW86cmsGCvJet+O4m8174aX6g05+CrVqwyXZ8jPJEM/R5ahkS4QC
QzOjv8cY/INwmB6YZie7Of4EVE4n2EgZYGbETubfscrQE4VjsmZhzIfMbOuz5RCDay/i542TdOOX
npoBiTm8UZHvrIsmfg5NHhwiP5BD6aX3TGrEXxJNNnOdze9pFp4cOXtMbE9eeTQZK64wT52Vmb6r
yWIc3Dx3ma2vTUOC26q1RzEn6Dd7ynAxhbfW7IclAPBWmiwAMK8SUof7n6c0mIZ8PIKL2wmDhMem
tRgRlGUOr4Ac6WIe6QTB76AeSfGO8sGy3IUVUQJLdXKmfsZ4HVz96PSvbomy1JCzjbcNNl8X+UwW
PIqloQOzHLkrTqx0CyJ16/WoLlgZI7gcViKsPpc9YyjeragCFSHsEIVgu52F9la7kI0ktinKRHON
bueHIPRyn0/aq1m4V9SY0Yml+whCjBahyKyHRrtYfX+se50AcG9VV4qUa5RnVegh/CJJhp3fynFp
PfCFvCB0fc9cWPFWHP5EjGVGk3t+6EgH1zhZbCpV3XjKB/u9FOiyaShU0HYNNnFIKzBqqdQZn5E4
t51gJa28pxBPGUg3DiHeXBhsDJ+pYz8cl9qfrxiaRwh/ob6VEqQFip53AQeydC5GIrqVU6NZ7Cym
WDNo87oa1yPwDUYS49bsvDcyYb5Jur5LD7ll1ba7ltFRoDwTf3hSPRZZulYJlL4kTOksBqoTNcrT
MKQvWHRu1KQIhkET1DqEjo593XZAt7v0T5aEbGCaA1WcxaZvHAnbSouCcgTOn98gfzAtWP1mCg2V
7PESDX1WrOwOskNUISbqidV+gDfDdAwVpTSnkgUaMxkslIzuUnm2SIovyRKHCwuN3x1Q3KuqXrPs
XUlGq6tQVWVAeOsY4uNxh2ybATae/Ddytp7c0Df2JSMJxhIku5tkDqzr1CFXdAxPjWE+I4CIjrnG
plJk0YtPM7a2gRSDtmo2vmDJZ3SxifMqPSSZBaQCIQ7PrwgGnXQavs1srXPMXwwGe1rMGFe2TBpH
ryQBr8Blq8Lb7Fb8kPDJpxWA/WwhVhnJ/KYhdUVpwszPaPGY0Y7cWs3945jdD0eDG3BIgspjpAXm
wHhHKs2gsCskzqGT4bJXVhjgE5NRkv4yucYu1hgFOJOQWy/rP7J5gN1Xhw8jweEpwfQMQsH6ixlR
M9eVgFACa+iYfJlVBsHELn+cwQTJjnNxU6voqedIbDP2q76biVXXLa2Lox9ij+qVjegKMRu2MZlw
buZHwJn7zE5+ImtBaCSM4ELUmOPCFUloxVRMAOhctYrOlYe/zocssOCS0HWwSwkfRzP8Ghr2ZfCE
ODOAr3KqzdMuasc/qV4gWGbb59l1d8xmlIwT5EaHj8NRgX8id8M8piIJYbNJHPT4pdyIIgWV7Ryb
n73W86Dp2T10YBsy8Rujco0r91AXfCVT940CDucjyc+MffvXmCfDNqjyXHMyL6aVQc0vpf2HJM3y
Huc1iZE5pk1DBwXH4HJTp4rgBQtMUqQ7OyIiWBGSzWBLF3gfGSLUxkAPteIwPIadTHcTM66V6poX
Kn7BRe0MvBvkAzsCPVVFaBcLJpgzUQGOW/cfpK3anTWfXXpJnC8+kqv4p2Sz1Jo+IwNLw17QiedC
1CeXZKPf/1VzTRXTxuumad60OqMTE2CSOtZH2pB3R3tqHJgb2bMdp09SQgqeJrajbFk2o1cZG8Pv
8GmeZkbyHpzUNR98tBYpq/QeWU7jE3gGHscJujCRxzZ/o4IqTv04HHOhq7XDEpWHN93OuHXLev60
S9T/kU7RPq9Y4qyiXOSgStkDS/NKR18P/iWjeTSc6DsmoGSKNQXmBPkBJnBymhqwX2yxcdzG+J/D
SvCJzClUxD9a7nVrMMFnFFJqT7XznkaGg24QlUfXz/aDirKdA2kXt1249ZdYdt95jhHQBo5bEQSM
js/vinavLzwH+K9B62EuDjEUYnIYNpMHWpEOFV5H1vyrsppRWg0zNmKr6DOR5o+/G51HnBHh9ahx
CXauSkQQKZmQHvveQ/NSybi6mJUPPqNp1llvoLSVNofJ55AVj54SY1AMI81WQy8vHZ42RpjADnlS
ZBuj1iiUs7Pj+oIuTDuP3nvd1tHZlA2zjzAiT7nuH7IRHYfv/M3bwj26TfsZ+TDNCLhAVuodM2Br
F1vP73PD5zKxvRF9RjxchR89xQ0Tjlbv9ffUzO+abe6ziiRVv2PjWz0K6i6E7iNeHqinZHfFtfPW
akhScAhYwrOPhECedGmn554+Pe6/IjuikAsRwCUxv2rD5G8+BamPtTRynIrGfDhx/5whNuITkZzV
SYvXYxI/TeyB6szmaMPWA5xlFWh2MlwL296rusywoYyPQAgJtXKw77iKnA2/CU9VPxIQWChWmSgA
LPuh6Cbtc5KMyMBJkCqY29GTAkricdyzINaPskmGYwxWf2MBuO0790To3DHvjVU5mAgjRPvmLBZo
kBGBNndXRHDbKi+tbUH8zdqLap2ZNHwkQpFxSHg0vboYYiZaevFkINFZGcSdrSyHfJ+q1LaNRtsh
ye9eADmXzuUoByMFoShHj9+69aovUKAX3kfNivHUTe7BApkQIO9WJKyUG2fWfrI0eTSmGIg9Eja9
bvfpzJ6tJCulb+Zsw/iMNGJlLPBXuwbfYWBfBH5Q+x6KuBJGQHOqpPrDceUF2LqeCh+ElC5xRmel
ba1l7Zm44eVVZh1fKmYBO92PNgapxqEMsHTGvU7I1Z5S07ZdRpy1AquZm2rLJCFct69T6rxMfvY1
GRE5KFgkLCZ5wJo91FKL32hYprKabGeG+ytyeLtDbE+vermdGlZzMgIVqHlAdbxNWyA5zFLtqzCA
SVaxwyaWli6uwQzJyWuZRx2VTFBEZG7Fg67A8XSP7I3NnVmnnwnZ8Ej7c0Y0EdNak91zX95K0V/a
HkCBhctOG0g3ZN35pVT6OJVAikc6PoTFtIO6BSo9nRLyjfrLLKhDI7+56viB9LQ/ujGobg2fzFmz
wytKqZuFBr/EkohBdH7veaPLWCef5t1detkFq6L1K6FZ7qVwhmSNaKNZG0ur2rXyTnz8tc5qwPPM
pMyxedXmY9vHd46JFgqpuelYIZKBk0jKpF5slM5hlfQedgdCcv1jpljbtikZWMV06YzqI9GsM/ym
asPCD8t2WhxF3Zz6KfUPjnT/1iJFD2dQ6ObMyiEdunqAQIQMz6h/c8yJTrXm/k3BQkOHUUtkJ/qa
iMCcAkM4laoGms8hdMULkRdr4mbb58zFxz/NsAbDqt9DiAIuVHEmIdva0/8GIVoz0NZWC1QNaY8+
QQpjS1KDaikfbT2Djuh/UpzNq9GpfLYkOWIjiq5VVHMPGHCVt7mAVx9rW03oDkEVsCl7Yf7LnESD
FYO+sIF1VS/as2VyivK72Ai6px5RXoEOhssIyheBQtxTLr44x9g5ChlkPPvUjUuEtucfIXuvGDdq
kG2btygiD1dfXBG56x2m2WF8gg4msacMKVB4SCJYpBFbtimiPsv9LkZrae+teO8t7Mm81r6hBZA3
aFY7ldonhjuE7WrcaDWq+tU4lkBb3T0UID/oS7vapgwHTomX3HnzC6ZfOqipQdxG8D5GAamJKbkI
bKQPtB+wITl50zIjrE1l8Y7laAj+LQxSBaFLjQkPqchP+Xixe+QAzvwvT4wL5/G0rhFn8gz8ka37
1tkLDjeyDnFPb9kZ6SZqa/xsY04FGD97AkKLVxXfXm4/JpUQayzn6McmhEjSutZa+oRPDFz/SNYr
KqAQn+4sd4x4cl37CUGiPDKRxee8y1mXZhqFdMdEGFAQ26kAFpp99fScxF7Jrjnn5ujiLsc6Eza7
qQC+o9BDmeESPeeaZ3KD03XnRFs6uBfCjT7nPvvHCoa0XGIOUJBka1TcR/ooPNSj5QY6rPa6cV5c
VbFDBqO4Yum5i+NPXyBFSHqdTX7mdRxDUb9PHYt8U8Zyc149MAYfJrveNVmOtscKEbpKwGb/eotM
6aIVu86BbDHiSweTlMIWZorI7odhhE9cciD9YpMuj6uoa942RmoO9lTk59yhpLl3Ll+zSNpXsqgb
jJuc3gtHWhvDp9Q0UFstxanwvhpLnUk+WdjlaBfcft6XenOSc/aT1BaGxrHbLhDmOLwCXG4Id9P/
Fn25Y5/5QWGGRGkc14MoCipInMxO/aTS9Av8q7lcR/h/UDStQ8L0+ti/mgl9K7If9j5y/mWhp0z+
qzfJmFEPRbG1l2TKKOo3veWDJe8EGgWzzPdieFti/zbotUvAPCN3kF8AjCtPKqEszVkgdS64zTCq
u1Xem2fpjLdSd/tN1TXTquzrj8lnHVX9l2DTnTW8E63G3FOzKHwGB8sbbK0oepfxj9mpaD9ijmWQ
/TW1cxlIF3OF5YbfPIg47hOfAWHWaKsKpctKmzA3Vy4JF6Wzy8XwUHraGtntScv0fKvs/saVwUEn
l7dLGGunsr4nd0nr8XigBxToSijUHgDFlt1zP7/mXUz4UY3d3o7j90kIoDpNR1VmbNjSP3Vm/K+P
tdOMhwUlivtTuCu74YPQdz0CY1GiVTBp5xWXw5q1r0/iFkNkvfgWxVNzz8U/xEyvzQh+YGTGoQob
obEXfbLSA+OPjjbt/+AWpFRV8J8EDEbE7zDvh1Gy0QB7GfuWXKeWg6ZWnhhBgVcBsdc19qcfU2pi
R9qnIMPw4ieXfBmId0VqbMeub3iX1I8cYlRxoXz3ssjZb92ZL9hWjU+j5OH+rr88oX+0DUCvwlKU
FxX59ArJWuk4X5Ll0RbD29tcoxNQTLm0HAVso9KSCsn47FX3ECJFxLnXHOwK1RVjIIz9RnwH0LE1
UD6tNZ7PNmT9QqrPvR9Yo2EtaTc3JM7vhQEkO7Ndua0V2j1XMXaddHFkFp9ck1S7mSpZ2zzQq9nv
w7fffXirTc9Gp/5kfe6ujNTNNnrf/GP7f+enBtIO/Q1EGsAyMJ3Tla2XIbYG2HaBuleWT4SccY1d
6W4Ln/FdUdmHkkhiloJ8AK1Sz3azQ0PLirdac+wetYglF3WrSTFDiBwmrxUBMfHBlOm9kHwiYr8a
SGcQ/UqnMtm1fD0Uh3GQTQ4cPY1Ia06/ctBfioZoAS7wdRR5Tw1OSpCk4305alfTxbPksoyAozqz
27Hc7s0UFQEOXvcI2hk6+M3smK/1efGhlSDSwqH/Ozc0XbOZlUCPMnEhcBQSmqsRbizUurJ6LtYZ
h2LZq9XQX1Mv+iEg+Itp4W3sdUywi7a4sWb8zbml7euLbqXLaDiEYGU7ioVvunEVsiTZ6VwjJTkJ
xstYQh02CGBho9UHeT/eEm8H8SU6E2AH4lqtkGLT3skiJiKgeHVd9Wi2drzzujBomuQ09iiuC0mO
hwNeb2FxSe0tL4pnrzRcps4zfc/E0x/Wp3Se0MhYG+HyHdQ5x2pdn4sFk2eUWUz/1O2bSJLjQ1Fc
WeberGoi1Wp6ytaHT+qDHUJK8KhPSGtYPx91fvZz7hz1BazlE70dKNCrjG3q17axvlCBcbTGJINM
TcH+NWdr5LCLCH3OtQQwHqsgRqca9D/VlloACBU8CBfVkPQHsoqXFRErmMZ4UpKQMD+PiXqjDzHS
pCcVBJE4ILNbXBAfSwAqa2jHfSzQ3gs4JGvh63QVfv3KAJ6Z6cxjPTjQu2v6CdUgy6uNlyX1se7T
dN3I9IYl65bwKaJ+b5gizi+haW2GCkC3qZie4FK6jOyQobxTX8wlowY88O/1HDtb8NLXpErvpYR0
NmcH/Dy7ma3bqfHMI9E+2crBp0CtwuUK2/aUd+l60uYcqrSRLgYqwqf6GRC3mzWnskAe22vDQ4Ws
f4tonONPO7Y11ZOtTy8m74sOwnApYQjGi4rouuihoRuAPqv9h9nTKGK4Bwc6qClG0M+13QqrXxmS
dZBJQ0kOxAKgI7zVkyRBTsjiB6pQrvZMR3c9RXqAL/JPHfVJkGoFY29ZLslcyAFSoz/AqpiOhMFd
RLRmYM3uvvbJKUnjL8dC3lItjVVjdo+dQdPlsZ5ckdkJEqFla9VVZ9dSH6arxj2omsMA1PxQ2DUk
mPzqZOQTzn1B3byl2HMn41KJod96WoqRMDU2KVAdwAVwVWOt+VMtyn40vkEfRwICF370MoXl7vXY
mInpmPPpOBd3YcF3HFJ+0FgNHp3GGRZuIAyB4m+Luwf7Uv5qe/NzO9YIAD3+4VlvICGazIR69zDA
A6eDfumE+TyTuxrMkkKn7Lq3DgisSpoHUjGXUGzwMKNxj+3hbahr1na6BiRLg9rnsF8ahmgNyvoO
g+InFvMHM/I4SGR3zUqo62EacFLkWyxEIUgPDln4BDT1KN9tAvxCirZAHylk6+YYNv2b7drDBVWE
H8wdcw/PHQJDlHuIbtbG9MUvyDYJ4ja5DWiH+f+njZfp1Kl4RD1KCNg4/drhpIcKOy9yHPVGJYVh
jIsMeB11g454GyxuvCvUhEzS+GHxxjEFJnjVijcF4VJzrBSR1HgzEoadjIuKM2z9/ehfwdg6NLW4
7/SvOCueHFKWmTMzZRwImGimZgo0VoYEw5Taqsm0Nwd301a45RcRsaiovPQSe/WhLi1xhpwx723F
6n8W8UpxGTNC8mG41z5FvriMITL7rukRCeZOQOAnlYbDBwjeguFiah9aWtXe5gEbSpEwJ3UMJllY
AzukRJSrc7VfKHGRRh5TisYkQAYDN8u7pv0SvSOWKeOJ0SJQkuUvjEhP125NoVy2kbPLllsbV6EM
EIUyg/BGqvcRCYQlmbnPrb+Ijx/Z3iSrkNld4Pn+1tcwuQ9Gzuy1J5ihjbaFVn1ZOaFj2Q+Odhno
rREHTRhDDK8SbZO6MaiWgtJpKZ9zjV5JW9Im+jQ5epXPHiybmPuKb2ws2iVv1WWif9+j139lccNi
CQRAJxEnZo/x2F7jzqYK1IMqV1fMKQSjzMnTVKRAg6v0edCuylc3twf7WWswNICHr6ci3NEzuAcA
+O8j4paDks0mb+RlksDcYTXqW/QW7gk+abgjOE/DwM+xoFlv0oyLHeXmriq6DQbDMwHiFWmaAOrt
a4awcWODSBscwrHIkeiUfbdxhe2yjPPaJ2jZWzBpYaoeEqSdHEbV14BCs4t4HJ153YQIK4nOI37L
GNYCmyIJObA9vSS/5bHNLhi8NEkQf9LM2guZTwyCkHtN3nxRI1CmXqkvdwHjecOJNLLjyDB9+ezf
RBIlxOZEPH/eoVBn0FO7zE0JZAB7wU/+Tnpzu/HGVWqCWo1672wpxFXw4g4DxIJlabmJ46E/e4CE
tTRPdy5ONoSmbuC1Cb8wsug5Qk8+wdrXw3jtMepn+B7nx6l8TeZeY9XnrL0irs8TIkADROdaa34N
2w9VaBQ7YfO9dvoJfU+xARjcMeeTG1BjVKAz41hF/GosiM5cSo08HZpV6ZICEy7q4lqRepYZXPap
511qqvVFFiOO1bIWqIb+ScYoZlmmLtvSGnqOIhtawyhhtSDr8OIgrgB5pUhA6vvwD9EZZSA05wPT
i49oXPk/rp1b9471mkUGWT1O9i7rkQ8k83TR+uQx1wXTnSbRVzyGD6oHMGnlaTB4nb713eg5z6Rz
sCrqm9L6lInHuMHQta0hRI3kKDnkeEUJRt+YqivXuwbfwGYsap/nrifCiB5DgkSBeqh1ySPRpFCA
QWCzr+QN8xx+0NjBjGtZfeqj/TezMC2njEi1UGQnvia0lbYJG5EJPk0+hhSPQYDS961ZDSeUJ7vC
L75r3OoH1VgbQFi/E8xvnBO3jgpv23K1BjoFtq31n5W7nodlt964LbJmZWwGX0M7rCiQDWYkRF2/
sEfDp7/sMuup+WryEjGoj7bEIvOKJiHbdBDEA2P6AlIPBAxv1KpGlcA2YfqwK5gsRdbUDPDkMYRh
CPJCh9PDQKXD2VEyBIeY4TdBOrNnTEvKMztLwlNOpYklHwlwrK3JoqAD85nAIia0dsVI2gLWeFho
FdJBQ+hbDZru3HIzVKDnN3NLIp4zAZEtXf4xi5LKRG9q6uUn/5qIUuqSWdLMqr3utzh0JghHMf/a
yrCSC96WrELTaErzrxbVJVyRY8Ghw2dt3unWY8m0j/lSn6zRUIzbqiciqnF+Ylk/IsDQVYpIXhua
K8kRnCKCywSBqa9O9UgPQeTsIMQmbllrOLGEgzl2F701P6qBD4/OHwM3dDbC/jxpZvMAuggis0Mp
Jrvm3Sg9a9P4yYWRsotuqp+401E2qhdA/gQXaNRvJOndTNYNu1C4KC+keMGd9y+1RHwQ+Kbohc3d
ZDJcZ5iK+3AcvYdUWkQRIb7H8fChIR1DTuSZ6VUyBiE12qg3uozlNTJY2SoZPxIfYIu9VmBtaRbX
6CxIM/MdpiqybeKHwuGqkQAx7aHkffVl8TSCjU27Qf8aaDQZHsVH1CYQL/sQAa+on+DMgTGa5FMp
wBipqSYvtQNf7lfTSy9qje0+8xFWtUeu2HpPxgueEnRCk9Gdsiwuj36hsUGKzLnAodf5EQ1rbm+K
Lv2XSzc52P6slo5S7i0beUHRDTe6ngZZwFgEuOaTP7UcuwWaQ6Qb5vSr7Kw/grV4kZ35LGcHTzbf
6AKjw2Srsx362iM7jK/KUVhqlt8N0AUn2yTlUVb6pU1gww1MtkMWK/sOQ3utRkSTNszKumGMEyO4
3TABQaEo02kzzFpxJIujNVFyRtkeSby/ZYsxBYasy6u1vPz+ajD06NgM4eV//70himqHET/bpxe6
rPa5drD4zCj4gx7hi4EI5yaICkHMqHbtINDyd2a0Y54MRjr2w0PWNRAufaoHVOhYVEFCrHPyTx4R
FHpYX/lzOI/YuMj0s/Vtc0PJbxCGGyNgW9IsCNwL93pHza08dYCQsOZ5zr9Q/XPWIYCTWuG8TPmM
Xt5a+u/WtV/Mwv/TEJVB/WPOJG2wMNANmVxFUc136LH7Mcm7WzK6zqvpATxCysd6M3mywHL8/pXS
M7zzOPkA1s1musE02JmVXRxdyHCgZwvr9f/7LdfeFTbVvenN4SknHiwyipu9vCDoKA+Ifb50hBLW
1ItrqJPLZZG4MUQKmZrhn3rNia59DpZ4sCygGCrcFqgwT2HhiwPpGi+5nC1nFefecYwLtPizm138
DjJbbdgnYw7tE088P1jFuZtkrnv634sapHciEBBRl5vMGzwTzCg90R0w5YlbIXvnarjOHh6/GRR5
M+4Tp8heK9ztEmLfTY169gpQ5SrkaD34XhZfHXO4Q6uLAkfvjX3TaepmQ2J5KsI3OLfq1k424V45
UaOTmboXzSyx9GLmaAfvVtl5WFHpk3vB0+sRPXEU4GUOcpb2yq29bDtDQd04thfu7UXK5KIbgd/k
DXvgivVHlXIRek3+hsHsWA7+QpTU0CPHifGRYBYnSjrnlMJmupp8w0df17K7StqnzPK+fxkaCPQW
m+9rIkuMqkAKXIzEjP4nH8mlNEk7rGMj3fed0M+/L795K//7rcEKgOiZak+OWr/XRt9HCoUS2c8H
4F5xdPF8tl020od1L1ob+Z4ut1gjdMQ0zng3a4ISRy7pgyO6TdxX/ek3F+V/L27Ih7qol++3OBie
ZaAR+X8v0SJPHX390qAbPhS/FnmUsS2tETQDRxAcgZFqohXAYpmNXXdGs7TpkZZcZdIv3251ciJW
jiudMOjA9lGMI43KYqIF2z2W9GgvrNo+am1swKNafjkkRZDjpw1aH2CEMZZy4hDkgoBTS7/ZPk0Z
8ruimvLjuHBaNCf8giJU7QzhGSdvnI1Tqr2bRHK5G38Yw1cudm3Fs9w90bChY0kXWBCSqupsT6eJ
WMe1rjGchQ6mB6VdyAfXYnY2s3MwuG1+Nwl10h1z3MpbPavOCOv7f6ZlX1xifZ9KfX4vzalakg/0
m8f5hjzd28C31HamfXXxD9355khet9V4tpnl5ql4M2Sv41klWnHSenTHNZNTr/A/1RgnJxvbOMuF
iVVhaG6HIpkOAxYCyoaYNiavysXFcgD1g9xOGeKhqgpvb+ZU4jm2PgjW4AR/fw6/L5GOBKeviccU
OuXHYhYeTOeCot48AIFbTkdmtGTxpTfDmMmMwq+yld3Hf4dFhntghkg2iDS7s4FhTrBQYGoUBWt9
BuP1+87rc9sTApo4vIUWAn+sRPWJ3VXT7s3GuEucSSy/rPyRRSPZHzySVEROvZbKwiMui0uqQZYm
cFaddHw3wbhMXFvWs0hN/BNa3/BkmLhe57RQ69TUsQjL/oaAPEZkZkc3FHMHpSIucH/OL2QiGqT0
uslJQ1Ux9i4RX82ucq5OYzRP/72MZfWQuOSPgS1AAlA/jsxAHtNm1plnwypt5/nDqRxr39lhsSO9
aZmUuY956yLp1fsRxfBcnecxLTnJ1CGtrOzOGxUfI1OLt3gC8n1WG8fRsvT7GnabfYqSel55ZZie
YdLXyBXFh6xGBoSONbJ3cl4aJxpeK7dJ185MXdkJ681IGryCXKmisIcdSIHy2bBZG7FZSDqtv7uS
ce845GhesvzdgnW5btsqO9hdek+sGQTEZD43BinsZNQfIngvX3MmHlPGtYfIYLvjyVG+CWqsjTa1
BVH0XRDNc3ayZi+jESU6rIewg9Kc33q1V+/nsdsLZQUlsJXDCBwbs/5yapd4ZHpieopwMteSnL9H
MmmZCY8tiEmiW3Y9SvBrhsjziomEr6XX/4KwmjfYEBC60CKsWZnn5yau0CW5rbn6xTHJzIseGevh
KGXQtZsJpHppEgWx0MO2lU+5PNda7u+axKVUytVJAODa8Diy1Eq76Sq9O+bF8VLoNrEQIzJRMruM
M09h68f3DkHOhUJ0eLG0nqa6ehomz9wwMKI2cQhFyp1plHvVt0bw+7E3shnuutd9kgtgP4v0L4jW
ZmUzmK4QXUD3wStnIoTknIixyeUpjW6ZXuoF6YAP1Tz9d/hI8Av9giticPjC0JVRYji2qHHi8kEY
qM6J2FmhAJv+OEg+TMvPNiBXjf8iAWZKuyMfzSzkj/QG+5gRFLvUHwut+2tkyLKqyDLODVFyVIyN
/WzW8hLjvEaYBbZBYF11a+D4ra/kEWxA8TincbbRUNig9MdoYBvdj1tZaLH4Li+TXuQX8uP1fZNb
t8HEdtQ28MObcgiJKrEOiZP92pAZ5A3ATBxPhw5T2pTxhY+JloCOMcH6X6IxWWEhMyHX8g2H3nCz
9BEfPNmFp9CZrB3myZwqzbU2HNghBiKfFjjutXNsTcVyODAG1dvprAQVWOqESCba6rs1ueQjmoDf
E6rnLNxSAf+YRuIveRngSmYXr0HnhQcjLjQQpzmo3HHEADG1GLHj5COCcPFcRgywKf7cg0t/EuiD
ZcB84EXLCdlDDbhwrQZESQ8enHgC0cmA8q0Mp7hhr40MzrLKmJBXUNVUDLjCYCT4e/hP8SwDu+U5
8Mi7Q6zRG6ffF2VO9N9+XjCE8SmTpZGwp280kq7F+I6GA3NYE3OG+DZ0pLhDy+yZxjFmlUhGl5rP
4/KiOq89dow67RA6A320Ox3TZaQnrfTqMLtzNGqiiM3Qw/9xdybbjSPZlv2XNy5kwQCDARjUROx7
Uq3LJ1jeSOj7Hl9fG/TKigjP9zLWq2FNGCKlcFEkYXbt3nP2YaMns1VX1b6I0i8JjLIT7pJsn6H1
eahNko5aJ0jp1ZUdmywKCgu33yapa7L/8rmM7v0rsB93k/tC/jr71LyXLxnwi9nUSJhkZp06oepb
BiZUUf3dl5whqPdW25SrTCQXb/SanWX2NAaDajjD4UVPzFK0aRqCSDR0r/rD3D2mHcYoxktjcLti
3LZ+cSzRAzwiASeNnJ/a+GDYHypi4DZZSXR3QPFRd3PY16B6zmLJU8rCs8TQ1L9S0JTrpJoCulMK
lk43HjG7aJvCq601BhD7sXNYIKZ4PtNbIYdNFZAUYoQbI1HLxuu2suqCx8yjfqhxF4PIXkxlWB3r
irwUc6Zf/HrmQ9h/HeYVEPnudbIIl7FHDjigIwJAO3OJpyEPLiNMbllVAKOfLxmBkWObzHfNpAs2
oxaWC6Qm3oEvSjTr8bIqswjsBapmYdUtFV8Ou6z20G42NAVD3UCm4U8bVSD6xvkcHxl7Rju/zN5y
SaNyIJV6H6UqOvIvcvwtC3nW7YQkvaQZMAOlrw5OuS1uwYSjPxgcZ0Q5X3iTf4ogeLkqOXb9ez+1
9sXK6V8Q9LP0Mepd7tecbRRiGdmNffJ6me0D3XipImNP+K7+1iOoWjetfMJEW13I+zobSoH5oip9
4KkNV5WkZAmW+azixSuSokAWqf81nUYYTm4ybR0dHuvIBUtDMBqO96/q4Dio77MXaFJ+eMH1pa6C
svSqYlR9JXls0LWR+fzzYeRxgJnAriVDyjF+sFZRXKX7NukIzjWtfDnq2kYPlXlWzRyL5RMsF5Eu
dxV1uR45nJ3oom3qMiqOpJDUFywI3sGu2q20K0oe2BbLrKti8Hp+fNLQCLKcLSdzVM963jkHTD8K
8nnC2b6zl+x18MAzdXPoSm/aBrNApYo5cSf0jqMFidmYqu7qRHm6c6jlCa/yu+v9phTmydfTDz2Z
bjK1mXlTXLpiuCbe5B26sYZDZaG0ccfiAJ/+kEdWdqii1r1Zql/fN4N+Ksvlr89qm8svsM0uxH7K
s2ji+Lm0bN4M33CgHGdyA/8z3pmuRbQmACh0zWQFVFW7cIreIgkxgawzcFVPeJ8OeSEYmbs1xR/0
POSSRvYY5ZP2TveTmYWl/I0iOGVBml66KatodlJV/vl+o0zhnxtfjiR6VzuGrvoyLyroLlEP9zM0
B8QaRqTduPKoJWLv0RVI9ESL1je3p5KBIZ7pqCTiWiPUb6V1YfxoyucEYBwKb8V+CC0I6DRXM8Fj
+kNRxpTQsSSWUTDyiQR7dUXTaYyC3FsHo6bWMMuJkpg/03hgATeAwFgpyo7Kr+o9TOvkOMw3qk3e
WRQGtpwwPhR2Xq7dYsLcjQ7jeaRqaK2WEelAbFTRt+4W281N1cI7wG13FxLp9b7Ge/oQzr/JnEV4
pV1+zQDNHSyzDZ5C3OaL0iCVqus6QDaIpzZIhlDm6jY+dlpNaxsEENJXM7n2Sp47P7FWVuCO68qr
k6sr1PkOgoq7oV2HnT4ewhbRVh5Ke9PEzAQge8NYq7LXsi17f2dZhYOuossXaZPkB0Ri/rJzgUdr
nJ0eirbp1gWd0yw30nNKTsMN21OxmdEwSIeMkxdaN1o89ZM50csIo+SD0rd/j/Em9VqSAMRz2Vmh
KWli5OxlJOVe9O5nNJrVsQlKG8cFcyvmu9Mu81CapZUIlmJ0yqusdXuj48/cVyoAdjH6Jp13baFF
WXrJPMtZapEBsKtygOfPT72loU2bMgmW97sYbFjRsoA+b4O0AgFSvLQyDoatwtbEczrhOabdbrjL
vLfkIRZ2jn/aRAqrNLTTngk31SZ6m2UX9EMJbLFLsdlGg1ZfuwaimOnj9Cga99WUlBUNp705EBF1
wqyoX5gGCSuUa+pomV64G4L0SZX5Nvbc8Dplwn82+4ANqI60jUiQDOZiqg560JSkcVnM44ncbnUj
/IKKFDAFAs3zOGjfIlVrq9SysmtvB5v7gqqBnYyF6mlA3Arf1w/KnuKjFqgTUve5nzr/lSGmE7Iq
iHYQCEOm1qyf73SlMtn17iDPkJLkES0YnAlb+idphMz2XabFqFKbcrxKFZuX2Hn3LI3qpeqJXNQU
qSvtWYiUjlXD78BAyNCF0wstFdPcj/WhSCMFOlJvMVnc9LZjCjp3tTi1PNAx0c6ibZ7cwotZMK0v
tRqnnQWGO+dfJJ3JJKo+9Za/DlpGVi0mGgW4X1yfUL453RWtVr8VzC0Pg+GwqbFO00wG12hOX8cJ
rMYdA9Ua7rUwdf+QelawVwmluk/+j+EnH2XbLX0rQicNQrZeWUncMbDN3YvhhdHJDXUAHBx9K6MD
zCCnbe2iykEYny97ji77O7dNmfZ7OVVMCnFjr+qSFHOIo68BBsgzkVccQWt1GWSV7Ut4Iqbfb0w7
sS5cAD2IobmRiY8v3Ze1ouVYqp+kPoNbiPvgafzeYucgJ4Gf1PR2OgjVruyOPaaAwzk2QnstTXpk
MJ985qDi1WtS/wokKXxbmPSbD2VlJGsD0cE6jUBn3a3I2ZgFp5Z1Lcm+2dA9GoG2clGL0Ln8cTct
ZbeXoJl+kc9i8tI2BWNcnDyJtwnUImub4kUYaG8tTRtXLZAW3tA560FvnI3hsvnWMbLkfC4ourj0
QREQqAQH8EX3p70WRKjCkqdZsXrG4B9e7zfxSEGg4sI84EnWXhAHEaR21Ro7+A6wlRGsX38YMd7E
jkTnrcgH2mxyE/Q+/SMYV1AEsP0tvQxvptLccpVrncf7UtBwn8a223sfZZ93+6psmi9MqLlWnS92
jfG0SLz0yXWKo9IDzuEVAH8vdiXK75I0Br2rbkm2JJlrPqeM+nuum7xfbvjopAz57bp7juNum00a
MLuyDhdOYNX71iFUsCit8cSxy1/7Ejycp0iTRxSOGceGamhq1ZfKb7udh77qEnI4XiSJCz1tkNMh
Dr1POlVoxl0X0hqLJosx+jPRBQ7aoTY7a8Pe6vUSLAugZfIBmA1RDQOIl8ZRajA9UqG+ZXY5PVqh
eQazKi8CZb+AivvrXoJB1hRJvtahE3yZskdaqPZ7Zuk0U4ekX5tDbb+39IZgT1ov9NOwqco3MHjd
isxU8ymNoBpqjM8PUAzAwDLzJL/k3dTGcldh4llmrO8ZlJ8nDR/U8v5VGDEovH/V0/LDn9uvJBD8
bWSFxu1+I8MKxaCNiml+qB2c5DzPZSvlMKQsmwPFYvrYpJN+JUmCKXEN0JQdnGq5GgEOdDo6sflm
cgEM0IsmpUbkt16l+lrGzP/h2OVIdLDkO2gGjkiM7IdIgmhQfeDu0mASOGk4ETS9yfxX60+5MxzF
hKBTGpRDQ7vjcBodiLQVDMM49rhV/KwgHr3DIHnDZ6xRDICoCEXSnOKR6rtnPr9NwE6vrRIFuwkl
BSuE/UEOVH/tKKUL/yetx/B2v2FsK7fB/ITszHSv+udgY/kMNb+7WSaexICO/Q3VMqfLuSqLB/gq
uRhIhY/SHzFaWHrsdXwpMRMQaCl/9LkqngnyW6GWAz6deC70MKXWeBuvFsozO+laRM35ctLdj6FO
s6NJFsXbUrYUUwhWnUfV8CIWA0iHfL5I8ri8cbzyv3cd9Rg5Wl/RJ9Qb2yrSlzJico/igEAeMrnr
GVehk7w2DBqmhdp2BH1GCQFmsvic+uALmhH5R9KBG+xQDq4gr1rHoUB/Htvllxh328IMPirUzIeK
CsGqq1um4/+918FdXp+hIXMA0FpXIt4qSDkVHLh05xu2ZWS7NqpTem/eqhv06FAOboSa3kZo3LNK
d0V6oOY4MBJaw4h1d8HcLRNTkG/vG0cdInHxqLxXiZbvu6Qfv0id0CMiSxh3UFzEGqTmetJJIibN
aD+Rcslb71l7LFgGv/9DLwGF9INbPVuoJSGbpAdDpBos7pUq/f4h0dEDjGMunm3MSauoqcX6frcj
/hmGhHgCwwUP0WGabgWD870suktodvlrXxfVptYcZNhVEz0HzvjNrIV1rmMrfcB/Js/piLspQ1Oz
zScke8s2H5IV+W4nZsE4Q+a+aJnX9W0GyXBu5DHN8uvbYKhkD5sIMFlo8yN+o227lLcz1dqj4Q4j
YEF6oWnSWN+IEvtOfVo+kmESuFN9YbkrtgA8U6TERX2pbRYYbQqLTWrQG6cRhWN5hozLmgMZMGRc
iCOd535yXiPNPLWTSn/UULN8SfxWK/VH6nbxiJgCmb+O8lq6TBRsGAO3Kp9lkKUbfxN5u+lKikbd
ZPrgVPF07KSN6Wh+WVN7OHQOkCETCR1y2NZYF2b5HVsIzsDc37H0OPuAMe/Sn+zuSadvU2HifWOI
i4BFYJH368g40GJJVxNu3OtQfDiMwBZwQvo3igDY1LZdyo0z8AaHed6uWyMPTwCOwpPj5UxK/7hv
ttFTRdNie3/oj8fvX5GHw0xFA6vkEti0BmZj4W7Sp/MfN3YNaNtW3s9I85vt/fFAdQNDAvGhG02s
bUea0CSTt+lhVLWx81opHmGQdi/tt8pAIYiDAKdm1YxXXmmmdQ7JG6xq1cXLQCa5jRt+6cAjLf1A
xjsx8/Krpt5i+trqA6UFRBTrkaSiE5vD+KVjEEqdIYCP5e5THiHlMcyfuYmvwtdb+WJEbPBhX2+V
AP11P68iyZe7drDXOXNbLjdUc7VLy/DelCh1uB8jnpjH0tSaW+xtxCt86vZHMRKCaER0E4TKkwNS
Cj4OCi5kR6/uftPrA5wNBLa84C+0BXZu3rone77ROr3QlwOxVXwuJdh9I9eXv76DQ3pT9zpG8P/7
0+C+iJAUE2VIVxfXwZ5+0vAwdvd795sSZPSW7bBgp8lFgR0KLVelhoMSFQlmJq7LDucv8oHK3NM2
v9WxJy/3h+43hHYKLn5wO799g2S5F6HKS1WA3naagGzfyfQhriRvzlS2+07v5IpXd6LQMj77aCzf
cS/R/Z98tSutNH0fl8k8v8ylEju7Kq4Uq3SGbUM+1mbH6XsS8hXFDJ8wTS9eQjt7nCpnnbfF+LVX
br3Cqs1gG17fDjbdesTR+zT1OXu0N5pk9vr1JcoOqKQXeeib+yYp0Ts2BAglY+UJnKIs6fSqfkqH
hJvUyJqtPyKTgCP3CcdqNt5VOXQbs3rTdX2n+cCzapE/QWSpF2bBPZCjDL0BNTFCn7CMPUSVvMaR
vyh183NQb7T+OZoadrRJGlyA1JdIk2VkIpjvor1pIJ3W9Gpvz+5jRlouOsJkXlPRqNq0EargnWOF
jiXfoh0sWxtVgIkSxFum8NAwgk7VWou+m0yCt2boALpjMo5oZRnYkFRVhPvcpdx00Mwx3MbQUQBT
BM2SH3Szvnp9g6SpDopFPqKtbrhAclIKIQYiCbY0kyQgl1zgIDQXqCVjOAuzPY0uHbL35qa8kmH4
/D9mID9pUcQrV3N+ECP6GMoWUT4j/kUrKrgdHAxXZU3NFgSckXv/50D/26LOXOAPZkoDpLjqsvKM
4wqmMe09z72MhK0CxHQcUvXiXShBljAALfaJZW4cmCoLpypBlAxHepjdJcW8lkeyfCiLqcGYahvo
CNNgNVkcrVvkaK6oAWJieFERBRQ72Tffo23j049FCjFbP+X4TngQMb66KE5jgVTZl023bbAjJz22
UBqQ+6GW6W1qWC5C5rmkUx3H2QLvymjXeemxbrNj6dfETVGnP0ymCQUjZI+k/7Yc24/KI3GEmhrA
LrGRrWa6R52AkcJpAap0nPLDAqc21QwdS314CFtsvIGN7LzNd5HQN/lA8Il0am2dWzpYn3AoWfAx
dVnQ6BdNWn7VdQASSTengRmFt/JkwU/Q2tTEObTjOTweDatCJT0oU37V9G7huXW0ID4WeLCodylK
jm0e4tDszGvA7PbFCUgqD8aWXhvSdZOkc81qvCtaYZrfM1F08rRZesWOxiGIeMne3ZWdcaEHk2wY
Rj5oIPl3Xh6Gu67UlhVnmqVDzgBGL/BrUwIEZPSc96BKF400m1U/SXsbFssg+PDwjT96EC77tgh3
UwsrQDr8yQ32wH3W4FHwI/GQzLJvvDIWCXl4RNJll9nxsYfIWPkN7VJMR+XYgnvx7QFwK+Pn8aHK
hwr1RPwI3YDJVdr9BGP3FQjHCELRbNZFOVyGApMcBtFk5lgKlFnL0R7eHTJDieiwnVnlvHes+AXB
nlxBPGMt6ihce+uDQ9TKMKyfCk3E0lUTJc2wllNMxl5Xkz6bMdZSHIJJRSskVrJ0rZudt/dKRJMJ
wDgmfeAWQRAy6pso4sz0JdYYHWem/45DlVZj/kEei1zbvdFeTHSktoSWOBXNB45z67Vgocxdk7xG
7y1KMYtWI4NKCyPmfgiNd83GRpcr6+qHIsU0hwFbC+RHaNu80oH21aVRus6GdmsH3a2AKkxZnKzj
Cp/FXthufHE5IRWTexQc+7+aQbOJmsheCdZeUFF83mT5UTvdhxczhSQzpF10PpkYxUjEMDLAwM6+
D1Yyg0BmMBLU9UWAmuuUz5eCo5tiZcGTRfTSVTtgwG8T23JHyMSqtZ8L+gcXM4LA7xugFqDYr40g
l8cw9BBOVwMAFRJr2ABYqowCso0J76tEp61GHBF6RzJlnZMZ0UuSDLpFrYrvRMOcQ1MVV8jq9Iwj
AEd0NQBFVvHPegb7KOaIdHFFuRSVjQTb2jW61u7bXl3GTB4LgQyeGdHVMeCUS3cKd41BkD3y7tmv
TMkBFBSlQXdqyaZ6iCOk33qXPpKgg+fdK752JTqMscQE6k1duQwMYzVVmdxDP0T0HB0y0OOzmuc8
2NnVbZtwVSj/EJfiU6P1s8r6Yhv3ibavRsfbKy49mjoT0cqm1dPZqSg78h7hd4saGfD6pwb8EfSX
eygbJ0STrr/xSXorQ7iFaOfWjoKDImthc6n1GXhWXrFaVHN0o0ObDEWaZsETadOfMNdgFYaLrPQx
UwsD3O5rXQCUTdL2KS41d98QYV3htMYnUixQlaJCsphguDHIwaG3L0kJkWb0ezRwrDtr86rV7B30
mPzHykUraTCQp94zdmatJTtMhrj4g+qoJ5l7JvApXHkOYQ3ysfVJgICsfpoMrjVRjdFJG7TPIWku
Be6zTaETHzH24rPIsjc6L+iivPizaLuXrJq+VJNxNgO87Fh0Con8mYpwJp2acG9cDtnECAZV+T40
oGlavf9SjsreixpvWs/jGGvh2pIdu50E106Qj/sbIcQM4hs926Y214fdbJmwr+w+FAcurSeAPpwy
EoJchxFDAYQ4xPObaNT6fYQkzIkytQM/fVR2f1ao//foFOCCe+E+dQcSKnycJo1WZvs2DNt1mvFZ
inGjDiPnDK9Mz3Gv1hgZfk6+fm264iKI3Dw5dbwvK3+rwky8ObM8BJlOglw6/Oq6IU8q1JYR33vq
PT+jacWyjmbOoIX7kGthtB5MTz8b48soRsSlwdGydcSJOWuwYWJRMiR6Efjpmv6IDw/vOm7o7RBm
3104PpHW2iurIepTN+g2G3mzcQwqj1Lr9QWJ2OjLGmvV4m4+yYLzewYOSlUGchEkI12eftAi7M5d
g7ZVkqFAA2vhznZ8RJZL+Ky3SRF/MdnRrcME5g3HqfmeFYRIpEqu61TfFIn/lRjen5k1oGYCi0Dr
HS6EiM6ZTsQjA4WHWNtoWkuDV/OTlYH/YsOk5dZpxiuUusjJvxtR8TUcuh/FYKGswZKzplnbI2Ye
T30FItZOik8ceZ+Rmd1wQ+FEYCawdQYqwq5xGe+7YbEXQ1XsqZkYIZ9K/C8PhQvhx6zIF0CIaK0d
ZhXPxWC8iTk4swmyiozQXeIB3s7i3MPyPD0irsVBHWfbOARMGnTOLUoQRbu5C5IJGMXKcHpEYBYK
Mosg36YYdmlHd9YW5MN4FIKPlWR2IHR4lsMyjrCVM7q6hQIcQkv7dGERktpUtdz1WrdRNcGhlTMd
qzRGXVW56mIVdG+nS4BI9mfXazcM4KueOJqXhpWrmgGUhnrmY12fS2T2UwLlV3XOuv9sfNGsDAnU
oUFFkqMUbjq32BUGZhU5BMeozrkp/Y2NPXbCr3VyKa4emrgj36JQ68pKATRq+jfHL8SlSD39Ar67
cTR/68KQ3IssXqOmovQZp9dggjBayfgrlh/tSYq62fmIXR4GT701jO2WsSceaSAoxGhWskVpYm3H
2gGnQCSOzVWyZVAL3biATOKZQ39JcbWmaWPuOS7/j6BnMCTjGaHSZGuwlv2uxIsa+aT6jDpdMBhz
IaZ2ki/hTCFUJyYm9YszVj/zmcjXQ2dDwxrMJeoew0TOO4jLkAXRNgvtHWfpdZ64DFcYZW79mBSF
fHpUscdBXtJzHNf/Pp9MqN/TsxzTUJCUXGEbFuS7+ft/ijJEeGWD38OgXU0kzTgt4JyAWOWVQ6IO
0y90JTY7IqJBP1vVvNSom1EIZK3zZIzWd79eOEZoMjRDeRKHw/nfPzvjX7K9HNPS+QXCxA6pGMH+
9dmBiuHsMzY8O599I44GaP1+4t1aa425kJeytsO1leqrNJbjozAblA3hmyWCE9uOtiY1egSilR+x
DgjQLKwkmUFnOdW2xH/obxM+HrzIxd+EkkkxB+Tlyejn2e7n//oPum6uoyvHsG1l6rpNG+2vz7uq
FeifpAW9dx+YwKGNz/i90Z+RdXtEp5U+sjh9w0qabScqrF+aGHg58ME0SXIQ7jkG11ZPH64i/Xus
1L533HpfDd0KNVL8LI342XfHdO2jG2Zo1a5ZxVv0jqn+iMVRf2wxdmk1DLoJszYpFpAR9NIB0pi8
drrVHdss6vES1wbsBytYWg1IUMxKwCAlcQZ5Dl7Ac8Ijgu/04OfTsCxxUVAomavWK/Nr04r6iRdA
Au4iAUIrAH3VUcEsXNChTPQsPIRwDxfo5yysk33Ikj3ApGmikFURWtu2BssFQw7vU1k4Du+uBZWt
xIbOWas5dBlkojgU84AX7mbutisQbKwNRuzufQyBEGdB2vJvGPicDG0T5WZ9mlQebGQw+osgkc0a
PX25twoNBv98c78LRv01Qse4/uOhJMiCNb2zV1gNzMWamDYam0S8uv/I/f+//692oMgxIDdGelNw
UfNNmWEBNoz2OFUFFgyChhcCTPfSGTPGm4yZWAOMH2VfO1cE/w/l3Eys/N55ojtEuIcAdm5w+om7
ZgSSzk1Sw51oLZT5GNjO99ZXIcxxJzqkJD6NjNWgZQkleEsUSWjQVcjx5t5vlFAv6JHlBq9UtMLN
k0NaKe2tW2s/6qhL8SFD+iD0MicWi7syDi8j4xin1of9lKaPbWOVW3q19FG189SQizWZxqlzkYJC
EPsiqAV3Y2BCbBdFRKIBmP2hHtXNqAqkGw5JD2AnvOP9JisTIBV2DdZUBtox1XNqYr0hOYY661b1
hfkSAlR0tWh6mrLMQFA4GUufWkoEvv3Vdw3SoE0QKKZPRo8xMGpqyn6hQpJrEjrezDhR+I+8F+4k
r0Zxih0C4Rsjl9d6PNux1NZW27h7Z0BQ0FcN4FpTDRypLXNPGg2U96Iaj9eBT+URj3KFytny4QfU
VbNmBOK1D5MdymPDuUybh6VYvZL9XYfJZksHZjoMmp+dCRQrGR9WH0BHyTK10wZPRrEwyl7sB9PF
S2qM2iPdEsaidEMXtCgjGtXEKWSlGBbxfJ0089WRrVxfJVuS/PK3rshiorOzR7NKi0cJVhBOxkSU
wgwSYKLkHi0MEKue5ZxErRIyPhljgHX1L44AfCE7A3sWHOtr4uMWyLPcXgZqPsOECbS+2kbINqX1
wraHam9gt30geaFOa+iylYOROkJfwTg23I+O/7Nmh0CdMh6nSaLkhVVvGCVBGSrfNQ7UJMMtKM3p
fm21MazPoVfjJc1Rknmly8RkfixivSG/DOtJVTscVSihUYA6Zcn7qpkHW3PPBM3FPNsiOKKh+OFZ
8cAw+0TRII+etJCvJtk7c3jrYHu9D+2owhAY1+mqklgiR86e3pwIaxaS44me1auQFK7NkGYIMDTx
gZpi/BLMuHQ3TyVswZ4BDozg2hqwGqMGT5FSofN03OAT166xZW5Z7FIoksue5WZRjxpMz14vrpE5
+Vssswc7ceuLGVYWxWoRv7QBl4jW7HOZJkfEhdG6qx39rNm0OZzKTfamjYpX5v3JxAWOJdUk1CWP
INuM+9iJovd2BjiPcWsTYyDoaqB3wI6OlsPw2u93HxCBr+Sfa2/EDQwwqvbk3OMHdmurfUXte6Dh
5m7ddLA3od58dkGX3sJkKM+Z0O2HxjTbMwpGuRobMzxafTxuO6N7zzs6H12PWXiwh2WKMXP0VP1W
Z19CiWTXNzljkIGeU59AwEy6c2O183RFyzfYNbqLo9y9F4hTSITKxfOkthszpyJQJHjQPZPaAWrW
mVqKidzEqUP0mYb/rerWad7OL+g8qjQxpmmEKdD/Vz8L2ELHqIca1fh+v6/mG0kHbdF2hrWCZsIO
apdiy7AtfZ6gc29tDhxkA1Eqmh5opsSAMQQacxeSj7HUaBd817otiJ3sQK+m3KSWNy38EbUSPX6U
1ml6krwKb2nvATT1vGHPoNb4lfj7P/8/ze5WZNj+19nduyr5lv38c273/PO/crs19Q9a4Yrqx5Zz
OSkF3/o/wd1C/8fshHBc6SgF7HWuNP8Z3G39gwa0xblUUSwZwP7+45/B3WR686PUp7qBN0aC9P5v
BXe7f6nLwKPYSrrKuv8OUoXkb1mxVNeO4dYs0JmjZU/+6FyHYIJEM8Tt1i9YX3ICgR6msOTDapSY
xFURnnXX/fA5Va0nYeEFHxEbaC1oakWnrjZzQraR9WzCavOnl/U/SfJ25xzoP4rI+cnaNhnjUlj8
5a7h/JbCjGJIz2IjLkF6xBxBSNIkSGGv1w7uGB1DAW3LEb7GcO2DxEa3PjpLp0Tx7cLP98rivWtu
HnvYsmnk1/vf1dIYW9hz61UjEI8xzNUvajRZ/NdqnaUVgXHQPGEeooEUFzdNFeAvo9145VbPBhZf
UCBYGQTbNArrFg1uVGec4cQFlbm+MAew36DBP2sDGmZozF7laDYyGb2gyiAKxgGTCMs2/aBgA+qp
+hbgW0U4kToZhNrg7Er8QxgQmSFF9YY2mNECBoiT6xruIwobdzvRY17U5BK5MaJhMzA5p6O78vlH
0tLGTMLQY/bAuiVST1wVaNkGnO7JRKjTmMUzin9cjy1TDNMq5hE9c3pVpiejMjghh7S0NN9JyWcC
y1TsJ9I1NE5Dr/WYfdXxInCcR5jbTuQOxfR/cGP+Wir+slL8Ob7dIL7+9zfdAcHnWsIiqV5Yv8W3
V0PAfhjzpouuZkbVuQxky5mzHPo1eWLcGAU6tZnA6WE5PbRde+kzBpslGnyEPFAPPI/5AaT8L6zK
1qHhT0mnMoACP4FLGI3jlGCbtG3vaGEc/Pef2fn6/tenz3nSsIUwbF1afP9Px8mSUVo8GVFJU5Co
mzzJGABbUYg/kmUeCGbGB3IzRjE7TXerZ4lV4BClZmvqnKcFuU4GdJ/YULTHNcYyedIs57iZ/4dn
adv0k5WtW8rVfzuedQbxv0buE89QTle6aQSTUed5CpaKCbx+N+jfptA09jFBqyX6mUxU1sHDz3Ju
yphM67FZJn7zLGnSkeyWHkxPNtu/eY7/slQ5ymSlnC98WmOcEv76StoQ0UqCkMhGHQOxdur2m9XS
HLhL+Bp0j4tY8HoxyllpeRysY/jE8NyOSdQQTjC/lHOuCzRHb4HGtdn45c3AL6Mys1r9958pjh8W
VcOig6Pbvy+qriZrXMKkUxV6szUzQ39oWcwZJRKdlnWsSsPwQwVQUILqKShgWdTlYlKwJ8gDkbB+
+g3Rn2RH4TtY+iYcb8Af2qXDJLz+90/VmJ/KX5ZUR0nGFILXVbj0wH57UQeQZpE5y2xF7f/s6zZ9
yTqJMNOAPc5LOHxpGMAtCflxmWvgm6+9CQHViCtVzutUXnL4q6huzNhZuhFBDZSY+6yiHwxY8M1v
3eRvNgHrX9YDbA1KwhficjIdU58vuD9dUHbC6Br5fLZwpP1ZzscmLzhZAhVrAoPLb5fZ2KGBiJJX
2KWscXX8mY+An3zaq74/knzDpIasDxA+maM+kOx+WuA72MsAokPCatqLBGl0/4T3xrzId0iYgtqN
HqIGGTGnBblqOXiew4zs3MDxn+nB02o16w2mb+ehLgyPUR7n/7sGKQ3SaxK34zqT/Qvuf3lz4966
ptUhtHJzK9ATCueT2JSWuJMsebAkcM8AHAyzvEGD6f7v3/Hf+ltsovPrx1LqusKdC5Lf1tM8b7CJ
lyQvynEGTDhCHRx0n/D42Oj1njeV2eILaizmr0m5TQlrLWJoz7n06WRbrUtuXe+uaCZX2vg37S0x
f9x++zhatrB0tnrEjLqcK4A/vbnIKTXPkmm2yDNMNezByU4GfoPM4AL0r1nfGzWGbqydkSA0hqPO
fs4YhK9Td3+38cwr81+fiwMoBQUhHRNTCH1ej/70XJQ9SDRlekpCsWZDgavCC72WcaeN7uv9XoO4
+6AN0VYV43huDE4fQCterRgO7f0DkloJtP0IATRz/S2Yv3A16fDh9LECcupp7cF3OFSEHKtaRRBY
D2AC8kDwN5cMV8XcFvzr3+JKnR3UgLjBCmrOF9X/ZupMmuNU0ij6i4hgJnNbBTWqNNqS7A0hWxbz
PCTw6/uA3qI3Hd1t+z2rCjK/4d5z/+9ncSLZCRev+H4gGh1sM/kjIncus62fCd3o94mjyUOysJLD
2XncZOWmUwPKBPg3rS+B1S/vOSGLQVzBVbWUk6HpGOrDGFamDzKcvWJ1QUZyLYehuaTA8eDT1o8K
uk4NgQf+knkdq9E915J09K3uytfI0KTOmOZlUX/u1srDSpKfjsh6bkT7b1SktD44cFQ+rsUUEcHu
R9eGCS/bLPfxFP0xZ/YttPhnW47PcgHSbPfkiOZV+lHb8d8RRuHJFHjd53i4s5sSrQbgKvK3++S+
W3FwXYiHNFegpB2ZmgeNfL/N10H7fNgqMdfT6l+VLH+lxI8HjSgIZO2Sl2bycF0XOEVaImM8Uhnk
KuXEGJ7cQ/scmUTdtIwlYR7ecCYhiEPj70OTmAJDWcpHSPOyFagK3O89qbMP7ENdxNrJWzx39kkm
xpuOMfHgTHSNOGT07w8oWQqk82N1I8DoZGrlukay7/QunshzLQXcOmywqsw+knkkcqbWHmzWRh6j
zZNDgsRRFt6TJcAcerL5y88Qn5dlOsotkj3MoOD15XuBf3+Xg4E6bl+xcCuNSlfsPcEdFlfln+2r
UooIOuleC75iNSOvGIDJHRqn/GPb2vRYaaF+7PFx78DF8u91vY7EGedHF5rDNSRxyGUjSxSbcy2w
UG2XCd5KOMBhw76E0AvWQRhX+sowjxo5EYxUshbQk9xFqdmePAZjuBVAPgmDf3wcL8auVyOBJetZ
nzbzi96Dusr74jUx8TQ2QDB8G80iUgF5nEO0z8MyIVtT524KAakXx2FgqlWYG4GgJ+aFfUwwseM5
ITk+RE578ESS3IeRwqtBJuiuRbJ8ixwBXDAlv6TBxI3EtiFPNCRIuyDmyWjFabAsILhi4svohuM0
VTQkGJPe1VfjsTvSeTOOKNjkcYS2Gdtx4Q9apSNmCK+sX/sdCWDrMMeJua1mZJhtap9tcr/9OLT4
bJu/Hno//M2odF1MT51j/N2qSOaZrCw8y6+7IfWjEqqMOjQwkw7MbvjLLOKP0bnebnvIQ4RdL67O
MHxFhSw11fz6cs+ZeyGK69gJdVsi6JBUPMYpWSkpgqaSWDVeKHfp44OorOK0tZBarJ3MqHBgJs5v
ZjPqUDuMhzafvHMRsiMbC8JHwfTy8aUuClJ6tNkqx8Pgvvd28ZNllDxanXjGLeM9IA4HzoJ/j6jQ
7dNfY8yJ7ix3i0PmeGe14Ytoqo9sGe8rF7hh7XmtLyvAkLKGdC5aMCGecoh88zBT4rHeDRYvfNmS
wVsWP6zaeAWSmXwXMyTF/ZBKtwPUcjl2KSaCedkh84nCA0BfYtKShqVDhVDQqEmACIp0eGsy74ve
4S418vIQTTIgWCbo4JzvReiQGFGvUQpdTC7d2mBrk4sZS0YzGjMOvsw2X80pjh9w/8dpcYAxcr+9
pgfLISrWaTMFMd7z2EAxkhqVs1zlXzKUAcAlRMaYiw2RlxAW6F5b8bvtqAY0y2QzM8Ws5+rFAmjE
TN56Zp93T6oVvsMOxVMIaBoKAM8ya/uMXAZShfLiz/bxbyfZErowNRvjmbgzwlOc8HEo2KlMyEVI
mXEx/PYhbnbTTdVtTCqV7rfaIWXIvT1ErgzvZA1q8vtlNqqluIeS5WMItc8OoBPs6IrEztP2pLVr
P2uo79O54b2XjACCtEt/I9pAtcjV2q+9ET6b+0GfbcLE4D3gK7TPmFJtBCV7q4PMvN64Huya1DTn
s0N/63sulzdN5HCuPPAXGXNGj6gMN0xaMndiPD3ooTDgkAPpLFA+6W4A9YI3IAASzoxWav72iuB6
mE+t42L0T8wT+ghOkfVFcnA+xJZdBIMdH712gtCPYn5GToNn65ooAzoXyLIAl+SMy5E/RvMBsRB4
0bEzxiUQ0XAgrHWOUs6VIbfPiJ2/GGUGsHSyI73Udv9uN6bLNnw/Alol07QgLXwqLwkpKgr9FbPW
Hju1kfodP10IvJnoX0yyjUheZLss/30Nw/QsU/BsU4i4K+IxR5eY48mLxh+ib4uXYv6bMi0OUUC+
Js7yI+uo/CCboMjrJYuxzrCvUe0eR1e7I7PPO2kT3LUmEXRW2VhcQxV3gS7A+tf2IxES43kR1R1j
XPmQJq9mpOQNU6O9J13KfPLebRNg51Z4GqPS8fDCpqy7pDpouuGzc+FuD6vwQsWKqqvUJgKDEBxv
WuMusT9IWtcpmgiilOky3ZKpRO5ZMaSRlvwLoE4dXF4bM2kPbrwQy2HNnr+dtRHcQpCgJRnMwD1O
zhyd2jycDliD4N3kIw3Q9lWNFkPgGLxY1oB2TAlVEAZnInnB9qmQHOzQtLpdU6sisLuiPufrK+QV
5gkoCum0HkRftn/mkzvZPutXUmDAJP9SGXt+ORy1PkpBlPIlE1S7z/UW57YeJ76GJ6eojrk0P4gs
cV7cNv+yChKF2NhnJQHq5drNbh369kQ4vMAtiep3fEIUM7I7p66eXQTSFXaAdKEuq+K+8Ag/s4YZ
6K4p9mXS/k2qsTwMIyDkZUhGcCjze17QGy1ieSDRz8WazvO2DQGqmbjF1i5ZrrFkMnGSHOFAHDOB
RmAZoinQtdkLEuZdgbdgr/K88QT4+2Qtk7krhql/Domu4rllqlBLjP9zXgU2p/MRbqRKUvQnMef1
dk/WuZVgzghf8skhg6LDCkXkdyxSda6zFEVzM+0QeaCMKWzrnLXRb12BaTaz7G1gwchaieo6Q+kA
HJ1ZZNwvT05oxAcM4ESc5axmm8qf2MyyswLSgOgEnJ+INM7E9qz6lBVSiXh4MKEKOaDzoxdvdiz2
fMg3Tdd93a5szfgwpZIw28RhYbrAhdqUPty6ArnQkhyMGVb7Vmtsr28GCziwk/lkpuTGurHx/N2F
Wp3yHZ2kvdqRMSHnLLFW+qSRRsnRQpfja+VaPbu85SOuroPmacuBbqU5V5qCylcg5sM6aDHJqhYu
NuBfFcEfUK+36zIOFTqaaBp3Ifmgt+9zG6fuF4JIMgpXL1nZA8WV85wF20GsSzs8SjXctx2nJQ2F
dV7P1K33x6L8ZcWjdltjIqw0HYPvEatMwW5jjtq7sh7Z0uKCQupYMjLYijHXEG8SSVZUyuHqODlN
g1XC00E+MSaIf8ORbjlUj1sNaK3MDUwObN3Wy8mZRyQ8g3FcOvJrapKje7bbdgv9OXkMwe7ftr/i
mGd3K0Vdcjc8rAPXrKquZujlrIM68uj6rjlP6rC9+10aApdNSY9FqnqmVO5/qPnJZB56L4jymTJc
IOtBsk0Ptse9agcwXQQI0bMySVLxnfLsnRdz+hdZ2N6XS3IL1yujH6KHou68m/5zK2ycihir0Kw+
dbkQKYxawGPeeAYXEO/GyYWqF8+AZwucnXmFN3ro2hu++FdN5M15KZJdjO8xIsEyS+2chMDeQBWM
HbEWZACURommc51xNymZxCPAXcADKHsNHHKdizXHSGv4dZS7asXm4UpaYfjwYiBvnNbh87cUA2ZO
vGMOzUvg5MT48KWcVRcT/WZZGDCsE5706sYO/2+9gDZA5JUg8mGqATM/L9/JsnlgCvtjHturHTXh
zylMbsZs/7Cn8LcWeTH2hH2MWqiK0amOo42acRxPZkcWsoDr6DOiC3WrBszVPvTOzJsU8ZUpBvWw
kGUa2KL3gh7pk+f+NhsqVhK1ogdH/GgauJ00HkfTnZmlNs0XiFw0cOxj9rO7nJAR9zunojWLu3jY
h6aHcLn9S5gMwEC3PtP9oDpcYrIXWXsABvQgAoztoUVjAT5u3g1+6xA3mCLn3lvGr6EnPDWqssHf
SDAadmYnrVmoNqDNULqB12/BY9I57rc/khu4VjJ3ecHrsF8MpLA6uEhEvdPb1EdkXwrzvcLRgYDO
ToMFiqgZUTqOiMv1kSSStZuc1hfthYgQAp4TPI+68wejgOs34ezuxoXYEXMsg8xt9J3rugN42OYt
DsFajjWqxSL0gqj2LAKHBSH2or2glmd7kt6Zyb/KuublPKNW5A9riUvu+snLkfIJ2kS4V3AiTHB7
BGYxryDhsOhUHOhV9Nt09C+bgDqoBBND18o58E5ISBhoL1pjvZ8t4r54DE5mCTa8GKr0YHvu1eX5
AhWLKYolftBHmR/b0V3BxvtuzuEL8rc51EYIqMWZWYo0rU2kA5h5xImqz54ZXHylVQU1f+6Q8TL6
DTQXOi7NFCICcmJdImtkYXzgVh2OcqCyskftstTyV5zO1HNJQnxE65yURV4aYV3o0Cx8DIqC1VLD
1S2FBWoVIDeNeinKnnTo7lemK3+aQBCJCdycJZNf7qi/eutqh9YqpGhh5n/uy8I7mjaTnSq2Trjh
JRclPX/vSb9dhE32SfzWFPNRN/P5RA7CIcrVnyR5hFCDWFNrDLBDPKNjNkwnC4nI+stlmYYnkpOu
buwBoOswi2AMn/ZT9UW3m11DKvQ2JVkeI1/Q68m/uIEnrXLA7BmhfJOeICwuJCYQDBt7UqNyE39P
Ycy/tVHmFLrkoTgxHmY3jXzh8HuP/IX9sRfXEr0YgoCSuc1xitLyzMSQZj56I/2XvD4WAJUNtWZI
1qRNGg37eXGgjA/zrUXYmSjEn93RbVs0qISIUzjsVh0K0QrZNb5F0NQMQ9PvGH++QGV+nvFtLpwS
Q7F8edN6aA8hRhvXefHwZAL3IyhA8MWA8DunTQ/SIf7sG4g3DkMi02gXMH2ORI/N0KDV5R9QED+b
TgdLP4q32sC2iPrHyX85Ts0wD2DfkIevkTUwtQIwFRZLsc8z70yt9NPtOYb7ZfqhC/NRcimFRfpE
gXlLqujPLG11FEpemiHb93pN9pGhmkOXO5PveaC9Rdzth7C0iaEhGN4pnVdiCzJ8kIfRo22aMkhK
cf3F1f2QFRHpRgVYDwyD5c70kn9s+hvMBUxcMUVncfWEajPcYW7WDvk0UuMStOxmuvPWmt1rL2He
OvyMMKIQ3xREFas+t/xo9QgmoNVrh+K+NJsPEDpuwFTb9bk2Xoqy7vdZq7QAkSnGBwjnTB3EK8zF
UwiEOdOS6ezy5KShOIomvmsRh9syRQOeGi9tShZr4577xh1v1Sw+B9eS+7CnMxNj+RVlOLhmCwRD
hc0X0wZ6P55mcmTgz4I/0V7Ytl3SHEpGBMUQOW7nYrNt75Vlnpcoh0ahqGZqr4aHUhrqqHXXfMHa
gCU632nZO8b7NnCqmnJdKi5xyoSimt/myZ6v9pD79WK7J3Tt+3Iy6h3TeS37atejDPU+1wBIVtkP
EIUywlVDmldKFAPvcejkB/JEgXOsrWINHjwU9YXo4ZRJxC7she5bxeKHXfiTjfwU9E3CwCg3gqon
ICweZ0zImNjyDn9RsdTv7gBXnvL9yzRfEAelHJCuCW37WHnt70qZF5kA5QBcddahGFKfS5AUM/bW
3sYLmqnxAM5xIQI5eshM75KYnLODJ96TMdZZtuJ5KBFOtca5s6xH6g3UKm2JPk5fLtJDe4jN5Mac
ObDMUqcomVXAZrzz65wdd9U8ioETvy8EkWhzluzNiQu/7b293TEF8Kzyyx77h1Ic+ppZTdilKOAN
vw34EgkXRO6Sg5bkjFYvCKzQWgvAUgTqFFgUz/Tg1d1YTQRz0EXx0WCCWghYpoFCAqw7znF0Bo5B
uZwjGerwQMY/AATULvLGy6hYLoDbZY59D8ru5HQ4htyMljtzzYMdEcSVJO27ybuaYQKFWIIwGbHs
acXKWsTEGmX55Y2GX831x5zWP9o++QK56vhpbPYXk9zHPXqMbNeg5CdU1eAqyp0azdQ/JpvJU+U5
WAsw7ZO7p5KTXacX4t2Y9bEusjTMDan7UQhONFWZz3qiFXvRf6Eu+N0rkhZw3PR73WWrZC9dUEjg
01Oo9Vc1NBCJy5+S6ONrGD/oErYtc+IlmLo4wMvxe0HRj9zUWnw3nIa9O0ENNQayVUsDV09motRz
IR1N5CHoEHgywiHgTZNTahCAjaL6ibsy8lPbee0c19qN7kghVTiXRsiAYpjTxWZfPkcY5oUe7pGP
fmmOYIqOFtuN4FSI+Z9a3jXUsGdHFy8zRnh0AIGjwKv1NaV7j3XNN+P8OjAcAL5Ff0Vk8L6+erM7
3hU1uG/GGDfNpqxxS2LwUo2gEc4/Vh6EZEQNB2i/3Nl4chqt7P0VNr1fIjvDk4eRpNSXwHNJT5xC
c29oLQwIsMO7au6JwZALdgv3abQfXHRL5fgni/t/kWmTxTCuIknxNiy0EMoePyr3WrqcbzjLwQio
wjqZc4BCFE9/y8RJ1IJ8Wemy3CJMscB+9FBVVn0vNYUdas7jwO1IwHapmffmcwUslFeCQYSmwbAS
NFRBahBV7DzE3P7sjxHMMRuTt7gFQ0WA1yElwCHISgLGp8bVL3Xcfg5jsqx0qseiqaerlN6TFycF
FXn+M1Pac0Z2za5u7K9hoOAIM6xMJbYsCFkflE0PYUpk6ySaN3BlAHbTHuPkWP2DkU+YCRaxAGks
tiv8DIOieNFy55iOHim2qXLPOTAEX7X6RzqEy1Hzmht4Z810/DbnsEsxWtO+NB81ZmFjUEHYe5zd
ke7rURb01kdU4zDsBRz8RR/Jsqfk3OHV6Aisz0+Gpf4ujfli44VfmpB6KGII0EUOhxXntRd1r2PH
mC9+IX3nYlOAkTVB9h9CUvLOQqwasWHvrDrh1KrImGkbC1uvQZ9AHJGfsU2YM0pWSILjZXCLhykn
BSnnRSjm9FccJ+e6wVQcx9GTKx/Zyfw04qm+VMSfwMpxIRstsDWGjOoZo62f4YNhJ+C2R0Moy8dL
5/1Yase5kPW1Elf4n2zBtXvSVJ62X2T7KV/6lGzwpsPNopdnL4+Xx+13tuCGd30OpAMkwgr6WgW2
63+0GQHTsrLbbwydtcpwQc1Gh8bowGeo6WzmufejVKihcf+qJKFUTBFWVXPJPbS22kBPOOKkd5Oe
hZ6/2be45y8cznhrxkUc3GzVieDfP3XMC/fLRFAeptEjjpIkjWxyg+p3HIXywFE10ARGTUBsHFC0
EMJFWoNCW7v6gXCrrKjVQzg43q4r8YMJC2sbSPzibGTvbT8FBVXJIyRmzJ453tYNGFxa4vC9+GaJ
fDR1tKccSfO0tOeCrGq01VVzzDQdwToIiIAzR0xcS/jO6T4bGy0xfuxg025mi+wDnf/rW+1UfCRW
kh4pcTNamGU8qsZSBwPH5GgBhM74EHO3R52iSANa7N47sO8Dd0FiDm6Bf33btz+5mDbt2dr+F5NF
KRPmK9kNBZMo3PKojOXXmPJTM5qjS/ugjcIjxNjsm20qqgm9+YTxbo6mI3EqAUxMburuM2oTk9rJ
6++XCYyiGc/npcdMVDYUeWU4JncnMxHO2VWQntMx/LeYFjfG0HZB1FOIgyaIMckaJTpwTJGeFhYX
Yi/pLwoiORN9bh7NdnUNxy7Eivm5zR1xjCQqvLzvf1K8JViFwciZJrKb9KHM5+RVTG80BGzAMEGx
yIK4X1WfkCmigLjCd00M6snqeba3sVJNb59F0WuWuCS8zqbl64l5iRbzZw0g6r5u4uboyvRfj9PU
Bw9FP+UN3oWwI/gX/22nREeAxBRD3stsNjQx+S5BGQ+3bQ4/Qwtn8Bp7520esU19ygTBBEyU6Wjb
K72wwF2bavp91Vm0l05yjmKbBeA6YTSKjkeYmMqHLito1GcgVI1RnGojQoY/qfr7sQUsc4sUFjVD
aemhhBY8m8M7oMT2R5959/SR3m3hEqcYTain0UOfqrmwyLiKsGk3LNsWq+ZKCL8ko/Vryeow0lEx
RUHcYlwbG4EwhxBfUgf7/hCj4rvLTfr/SM13lOTxpY4mnzw+eWQxB4HT7N+TzPhBKA5JN8u8nBJb
fDH6PiztlF23RV2Nk/mQoxlo8JkeqJC4J9cRqBh5Pa2Z8gad3ieqJuvcUpkjJmElnvYViwNACQyq
vHOeMKXGOENWfDfxFMcvAqkv4t548I2B1EFHZ4yx/dTUzbtGsBVU85wHVU2KHqQn8lXqjpcQvV/t
iIFPb9lt/x4nTRd+A16bJslXSzvTDPKT1pyRZLz7FipWjF6PXix3jR0Sy7HuKWsVvYaGcC4tm9I+
GZ4pIiVcAJSUks/jopVAs5TBMmtK7b3ldOaBWewE5YJSYO5mIxAcuHCngW0kFekxKVCIUzswvdSc
kq+AlN4wz6lsIPHvoBDTduvI28W6X0dcgHKipmVP2xTCl/evN/TH2NPHO0x+DE9d4iNltz7iA9fQ
qrXCa6j8KJPAFWdsAst0EHqPohvoJcUyvUWsP9nsms/5YMKBrwlPQYV41Vv7nvyknViUPPcbor2y
2BdsALsxc5/XsagZt+k5JiUNIAyow6SzvtqViOtOw3xKMLSEMSrqGifMHXLVX94ye/cGtPnYeE8W
03yYoWrsusFR3+Iq5lDNDjrsmgHHDDuMyCCVFZYZb7aTY1kZJ3ecs0ulQQiiXTqFc1UfSJ8i5Zq+
/9HBZX1fpz6bZE5fCRMptXfb7I+NLpGoCxf6kiOWCu0nr4SZ2q23gfc7ZlV7rcwqvlTCu2sbxFAZ
qp8eNiXHeYlfCH2l11kplYOPABGrIjk11z45awIvFK09jwdeE1zIlySNi4dhqYPUKYZgtAg/mTv3
xVQMS0XTfnauCyvS1R6E1X5uD80wlRWIzuYns/u3CBeOVABXv9+EVopjiFEpaNvIIrS7vtiDdx8n
LSovlPzxS5dLgkvz8M1uHcyk6xmCZxWQMoLbEwwv+OCW/WYJsAkOTLODUUJa7K3BnwUsacaq/83E
wT4g/CBrLohhXxJmRhKZA6n6UImCMCnnD4B47Spdgq5C8vlylpN5ZhMF7dJz03w72IBz+FiFd3Nm
MpzbOvwDZIunb1XJlRniB3PoogerXp5i1/wwqH3vPSMZLuCrhu8viaGpcbQUnBeDVUi5bivtJf1h
9GN5c8v20+qSUyLyX6pi9W1L48VNhuZszc5yKCbD3Le58PzONqPHpK8+hXHZpArzQuJvi9DnTqzk
5XFRJ2/qgQ9G2r/UaMLTIswndCazsJhPJgrNCEi8SDEciNp6OuQ91+ScDN5t+1EiW1SHiAoGwAk9
GRajwGzIA4R84p4ahsEnp+3fc961J8NZnfxlG5QQHUF2a9DaWOaPs32bsk7D5iI+KpC621OAfsu5
plnxblbOD0U932DGug+z4k9EGm2Q4SRxBsXcs/lbtJB5SSFfoKGzxJ4Q+OmW/qPnG+LTJPYs9uAW
qiHGl4cAQxGDvU9ivQQ0+68ityzT5p3liexnP4Z3BM8yQMe0a5h6djXlZTuDSPMIUe8ts+941eJn
MY2pmUz/FoVTHn/1vkFmR9HN2jlGmhGwpFpgxFDBbRdaUUN4Zjt0zovmYStKqk5bU2oJLBwqwrXM
CHF1AXp9JwooO7JfsSecG1vQA96Mmy7nrwjz+S+dV2mTIm6F0nbMb9dFPTRfhhDjowINT1lFbJ8I
nwrbgLY28dZo6eh3wwBcriWMXJbMZouOyBTBXIEoGKJtw5TyPo/glA6Yy/O6ese6BjIddbTj2TKA
KvZrcMvt8017xfk7Tv72XUGhsU7xAHurFoqdcPG0HVfLKmWJrdKH0GpAq80Ghh9s9QHjrikG9m50
wKAqM33b7pFvAT3KKO23kWDf0bLl14JAgYKOMJ/tc/QcUTNjV7CYpPlLEtHu6HI4qZXiMbYEtYet
vGO2H11SfFXkoQAYD8f4kyzuXYtB745D5j6sRXY/uPKfcLXzmBJDteHKbXPFv9WkTMtmIAotIsMb
xwEmgXVZ4vUha6iWE1fZAztmKjM7HOdX8mBYX22xGqtqz9G15xiWzn5iKnNU+Tw9DOkqDmVcP3Q8
WGB8DpLeOWUcQcb671wL/237yWFd2teq/ZwSZ6/Uyr/V2ruoHpJD4rmPo8Fn8K0aoqCoCBK6ut0a
OG/ikevHdiaVE5t1pUf3Moq7Q65p457uHs3peuBwx2Acr+VDpd7MubPQjpn4AbAtciLXFM9s/8sV
uItMmxXgKubuh56NB9nRuD1Jg9m+hMFi3qSk/XNNj25S8AaqJto2An2z/fp6BVZ/O8xwyP5sE9cd
9YFLaXJovTAJUH8oHEeEAZnqmqXXNCKRtZyq1S/FUxhz2m6r/Jz00Jwckgd78i49fIa9tbTVwVrS
h+2fGCGGOhLG5JdDyHQmYclTkbkaLDhPTm43xwcYCHWIfmKqsoK+iaS22Kih3VNVWwzBWIvyRDJv
yiFuzkdw2hooV5OweP2nFeXyFFXaoz0U2C2djPIOVRyQ7vi4fdHuBJ7em1jNWOtBN8X1yWxmwp1M
C7ixhH1dmWOQqhFoQoMGkgdh67K20pvvBuOiqj4cUSlf9hP21LhBYelQQDZYTKiEgZ528r2qipcB
z8V96SFDa7opv2ZeX+37iaG+zmuachz4udMA9Z4IWKwho/ehZfsNH+Nm3ViwDy6xzogjb7yrxll8
n6c8ibRl9UEVxBtEZLO1DP7WyARxrCxgNmkRgtKymtzfpOf28oKfdXos+YsOok3OYacRhjiR0+o5
WYoTmTst2rMLWiPtCcQl4vuSjMZZh82232qNUsMz2zqoFmtYfFW1fG7ie4XSMyBa9K7jyKTKFRiG
dHLXDtunShYDOK5pfPBQl2aaWI2ja+0FyL7NCiQWBqBxx64xJgGJR0rx1HF7Xsy6fktH+5D0ze84
mW6GPWbfVy6vd+yTc+AECMGKPdlkwAyIbmAt87uBRo0nmvdE0itq5H9/K2fSnCGuM7PIpfDaZa56
kbhmv1ucYhVGQDgEPxCph60LjobyCClhYH4j75jjyAeRPkFOwOLdEy84yE76HbPR7Y2cK7gQ0tsD
oglv241ZnBctdY/baR6l2G3TGjt70YrkGE7F1W5AGk+yfNmSNyYuMCaMITohJWD25dWH0vgBvoW0
BuTEDIf4enJt98hcu85Rr9hSU9OuFCnv7OrwycJ4kQHYYObG1nlo1MwdwYzdSqKTaUYJIqFBHbbj
YBPncnwddWIMbQjNQTM6f2FNBHBIz01KyPLUh4AQ7ZnFAlBAeJKQn2LRkR8Zq/dlDReCwidomo/T
PMFux8qGJ4dFeFygfUojipCyEnOQRIIVYxKh/YyiN0daxlETdMatixiXZ906qjG+T63maXuS9bo6
wcLRA8ZYz8lSkxK9aiKjlSvktYhf2+v3YltjBj+Yw23zQ21fAtiCPXPrQBICfUVDFRLY3Gw48B0q
Qi3AeC53gKndo0Yoz+wROTaSIOE1431BQkIQduwiRTL9NgwYK5sKFim2+RyFIvDIHNqZVow6Lgcn
5JT3de9BwlvP1lzXtKCvSU1aj5fUgysyC8gRcByoVtKcd55E2qitfusw005ap1u3giC4ehW4OHn1
6a2qXjsBu+YMpgjKiKRB3WIvtIKl5Xy2oOdtz2S+Vsze2rVvb6qbqWk/2Ez6PI/0XjfzSIqx0SY2
a7dJ3sS+aZvkhD7C3E3J9CojpPf5QKGZ9lOGcoT+GN/+Z14BKzMd5nytwTAucudjDrX2i7k8P936
38pZ4uen4rMk5W/Ylf9AcZPTwG6PZdi8080/OI25iET9M15DfohLIvWRjofSEbRp331sr5i7Ft3r
vbIgVk+U9UHah3ZrK9bCm4WPaDkiXh6piREONxWpxCk2mjEF2dt6C8BAka35YAaEFwDYDI7f2yLe
dU70D30uu1+yVRK7qNYIZte3WtOPK5ozwjz32hi1t0SKQ10ZfyNo3bt2YLuz3fgL84TdhKPaT2YG
oprSaFY1IrpCr71aU5/udGPMfat2npDb/iAEjxXuBGemQAaDXBeBT9/mj0uW/mUJk99X+OkPFdHR
LFckOan1z5Y39qDaSrKKN/wMmprda3WQCVLmdFrUHfFAf1OXwC2QyS0Vn5f5eUESHqJt+EBa6twT
rIb4ysbKmblfJWqkLlJ50Lk5t3kVMnNe5d+rIvP70ACKfSIEuQWcbrzbOSsbxnmub3qsvLohNnzF
cPw70Cme2EsVuiHJmerZMfL4I/MJV1nctFMMW32CNDgmoKytKuFNnrYNhsTUHrqRNUScZeoEzDlr
3MrPt/e1LxDjh7nwR/tvMYE41MyeYQyiH0gau3FACFdPBaGLDY9pOdCffbeLFYE534MImXw6jWY/
VulvJCATuUNZTaLrZ0PINHVbnO+7KmKUUgw+aNv+ae6XX5qlcVlLJlImUERnzWvooWZVlfC3ukwz
u4OVs8ZMVgWBdEu2SUbxDPNV3w9Wbx8aO/8tFbXfoocvtuns+7apbsNQBUNWcAwNYFgVKlAm6fWx
L9w2GAxF5NssLkszv3dVFd8oSUCnoflp4hf7gllKnAsDsg3lKjo2RTQuEvJrMbv7alG9b5lMWy3u
pmaiv2qX+tiQUDqTe53k3tNsrLkm7kjQlqmeTQ5kcC78EAaQwDW0SUsjohNahDNMH7tjlfZ0zUhT
zbChk2avSjZ1v7eoFi/ppR661JfYATmEOFg5Xe/qLhjc4TzETvSI19N1bmRjkjqOEm0nUo1QX2Cd
hePFD4bmyMu33HfT/COnQngIt1menQZgV8VSQrORLybWJ5NH+EhcoXSsrFjYWSEHnOV6yFCpTdmA
hsnrkRSZ80XnY4RmYohLiLrm4iYg+vBAXhpPlACNKxw5VDi9Nb3oYa8/8HHWbObM5mAi49ixtMfX
MYrfibTyczxxxXJdEFCUiNtAUIAQU3SBXHLryS7cAYiJAsItz2GdVgELeMglq5Jtu3rakiARh158
78JLlunaLcfOx8RQ49YwjD50BFjOEqpAVBapv/0ZydTi3EYIhLenZhpO+prE2QBD+x6QdeGnCOtj
glAJiEI/PfZivCDP1OAkoKtYFIktrtsgZYpZ1oaAxmX4iFCwOG8SQgCj6pqPS0K0a/iU6fME4c2d
gJWH77mJQyD9H3dnsly30Wbbd6k5/kgk+sGdnL5lL5LSBCHSEvo2gUTz9LVwGDfK9l+3HDW9E1m2
QxR5ACQyv7332hiEAhl+mLQ6+slkHibP+Z36iXW+nTbHWQKsrbyHwmh2rejJWKQYqKMguu9e7dJq
Hm53kaUCnJWiYt9OIwJLRZmecg9e6jKsLF8J1/7AKuE964zJyUjZAiMUdUgUUwWAy0Z1Hkqd4IHP
imPFmNH2scV7to09E1/ark0owrTnwNlw9dty6k8jdubKgAkV29X2635tCxRhK70OKmSCGsk/+iXo
3OrqvdBWs8HwITd9n+6B7KTU30pgxuQlEW7Xt7Uo6cKN8EDhW0HdrLW0/X3O7ottK4wbmigWM/dt
p9qTBD7kafRN2c1d4cjs7vZBx1R4kxXR34PMS7nhk+Yy9BFFNHhxmzgJzjVblLURJs9V4967TEl9
GznFMbAILXNIwE10w87j8y3am5AcgtbcH/Dt72+ja2G6q4YyT7+C7lS5xri+7efKBOcvjlgGg7d5
UoBVATFpnyQRw2Sdz+fIQa81s/orlNg1c8p5YEK5j93+ZEHW84RCS8hrVlWBJdywU0Ic5nRclBKr
xh3hkOI+hjTifZ3vbz9u1lGOhj64hTwrDgH9qti9sg0QrPEQBbq4MvZ7hWu45iINV9yfA46EqtrN
BRVmpaq/zQBQ6pC6Jb7dE06htxgANfusRm67MKLByPrDLbQ8JVX+OeRzhi8LmSI0P3CzNV+XvPBS
epboc1kxSi4vJZTXFLGPKiSD4U7/UxbY5W/bu6w3cUSYcbfDQzkRXgqiqxNVp2kIyotLnJSWlvhC
vJACTGDmvp7FfaienIrPDs4xV342fyQmYTjG2LrqrIP223J9O5uQVVxXNI2d48VwlbUIUssoOsQX
uc4xth10wq0KqpYQxPfb4tIt6yujX2qEYP4fbkeNKnuneba645/EOF6KYa5Y1HlYVEFY+RbHl4nn
HDMw/hGcE+revtIYCp8gIPmSZrwEKojIaekLLNwdrmEh4YeX2weAoSC5u/2u1QLPbsZ5R+O6d5Pc
f8An/xz0Xnbqp/gCMMam3nVyKRTmh+VEUJ1rvEfQbzizDZUuTjh2z1mWYQy/vXIbbW1uO1AsjwAL
+4n3bz9TJuZWl9mu7iRZr71BJgbdmWck8Obntgc9YJYQUiWj47TJaNNFM7m9YkMh9N1IJh8xJXXW
7dj9wSOpefiK4ZjF+kLf0+8o5lPlDIeLvmNLE9R4fmov2dzGA0HOKqJoumbk1uDZQ91z3DZjpeY5
K2Pa12/bQKwPF2iO4X6cxcXqMhTFZUSncP44849qDDYAusbv1dCsklRMa+Sz9DAEIUW55THtTCgK
aYJ0whhgPfYm5dvO+MuPItyR3EcUJVrrcJy9R8piyC7wjkyHJj6XFa+RcJin82hb0BYTtZ7nedyE
gd1esLxvbtv7JKzjg+Wh1SXefLjNCnTrmPfE3x5Q/QMQMMudGEqkUx2vegFLTxtpstMxRppGT+Zu
tPvqjCsB1DbHNiwjOMrG0rKP4WD9uu2xDHrD9/1I2XUtWkUYvst2SVw+3MaIcTAkdITW0z0P9ypi
Qvd1omm6/hURUR2QGn5gKKlRbhzmiOTptw76HIbtEb8r3WEr2XdiqTo6R12L7wpWuSexZmp+Hrff
33IdbhV93iomMw1KslFogjN+GksnnLTEPDF/H4iVzerUUPpFSI/9mpE+3AYUuje6hzHS9/XY0UDZ
GckWSB1oVsPuz97MRvyW/ZuCnv44rOyKusczjsZkM8fd99u7tGAudqCtUG/CCd0hKYdtJeMEaxNz
qyy373x2Uc7cSThhe7PYNr3HC2thhbCEWdvb//GK3wH9rtTDAgKGZ7RJVAptqCeaH7f0KwpQsvaj
lXYRnu1lrjI2/Af0EBlEBxXSK9Ob4KuX1HmZRN751tprR4O/U4v+oor2NTBYl3s1fEQm9J6yY7WP
MJJjqC7oyIwMehMGVyB6ofG3ymQgyVZrZ4z5S6xK0KbQLjsxHTxHHLuBC1ONQ8lWC8d7Wr2R/s/W
c2kElzL+qKN233o8Nbx3xXPVFuI54uxXMNASNTDePojYdCkx3oVu8OIIazhlHZuzSmBUQFVh5hkw
Lh4sYnJs0dvLWKY/b8mBpWLsxhdpJCWst/8UEc3Gtt6IcytkBAWLRWPAsC6WfaluoqeOuDdmNiLE
U+3fxYHHwW7pU9KE5SiPaTiDqemHGuaXJMyvnRv8cNmsrjBr6XUV5u8j7at4qbTDBrL/Acu2O0Y6
HnZOrO4ZsJ5mPoiVW7jR1pg5+cnRYiBoGIT4hZvvoYG63DTky4YZEL2gX2Yro9aniJHv2ylAsbv+
Ziz9PapJytlpyjdQb4Zz0pkepuH0MS7T4L74sHwBbRs4bGKjbVi22vW9G56TlwLA97E2oOJ7GbYI
O5fIwUPxHtt1tSMt85su7HFb5QKjFJfI9s8SNtjGhS35m+SLc2Be7F8IDW0gQD235TDsG89eu2AG
ny1RUA8emdfbe7VRtcecwX9AlYqujBEACXhtx9MfIJq58kDJyYmOKOfpdtOVA+2sXIW3As320nqx
PDmBWW/cWpkbUCw0UoJ9YBG3CAiFlEJjeo/zBLgH7VG5N91h7OUnLsSJwsR0Y7KT29qROW9b1JlH
52rPLnuFMXvDuPl5Kx7QePTryJ9OHl3Y67k3Es6DnD5jY4szjVCOWatVLXqGuAMr321dUzlfO6dn
a3s7hZsNLl+rnH/OS1budjx1XCS+sULxg/zQsAMhL2Cn9cnH9euUgp6S3PyRT/UzjXPdnmxPsmVs
FazCdKjoIs1NzMKSIKnKX81RXkynQXRq5KeI7fTQyW7kq9Q7Zbj9A7q0fGy1RKM0y609gOQz/NMN
8ZDW9rlsGYXMrLA4rPEzAoduKYG09Hme3VOlsF5FU1myqBJ1NwQ0c3Oic1fiUOBJwIW/kHmIkKHa
pChSkBVgLkf36Wx+mt2AkzHD3NBO3MiRw3rkMraKUblvO5ESQPbK6w+V4IAjRfCZORNGXnt49qe1
ZePWvm1A21i9+Y3XnnpbY/zD5sGfax8zqxouNhruhCU+mYqc7RPcrzUiigVsyFNnDkiP9FQOlEFS
Ut7mzXgorJgBIEGJg7f0AJmEvbeE9LOzM3Td2hzdbqvKor2kU/iUHO1l39XShH3ibUWqPM4qMgsD
9mTpP3r9TxxI1Z7cirVNDfNMGfHFzzpgEyHjpxuIqczrbzXVW7uUl+umjqXikMrSFKYe0x6aITx+
bkRGzGPFSw5lGT4+nAUbK4HnD8l2SrFou1px3XTHd+oP7cGI4BPWiR1tcfkSdKiZ1Oe1re8NXYeb
wfF+3qRAy0p/eZg9T5mjv90EAWPgMexNVV9YNTdVx4MnyHZvLKOkx92Vx9wrwjsFp4RqTUqbzIZr
H5LkJaNX8RxGH7anqsNstZqsGByREl74KnX07yHn20JNWBkoF7uptGDkOzsJEesUzJh0ameGg2Cx
9FPAfF/a0qMVpwSmyPuZ0qPFgFXv3Ca8d5mePaVo+cvrrLXq/bCog1aCcFpMubUjS0IfFoSXWyiZ
lRK/AyorFWDOoc6KirPGUJ46nNsI1rhXu/Q9SPN8n7okssvu8/bHCjm9heYgThWD6GJpti0tCE06
kibfhNZ0N0nxATQCdmiH/tyU3Cnk7MfY5Thvt2D6SD6sk7x8DifUWjzMLBy5vwO3SqXhEly6/UAj
dGxuV7tZd4G3EUAfN05PLDub1HNuOfad22dyO3SzC1Y1PFd4+K9hzPh5GM2R0+tmH6LpX4m3ckGa
2jkr5V8yxJBraw/2Ou7R5wo6hfcxJWqr29uZkFv/aBZ7v+xPKuECO9VgnQeyGLdOlcYwLqHFDKct
GMjZoLcfJocfvQ09cB4U7Ci4Ja1srU1HM+HWckfFIA2bZmtNPJKYDT6+3nM4rAn9N/R8DwH2Cohv
X++jclZ0hi5fknd3j54PZTJF9hqw/mzHcA7u6WulfA7Hk81Ta2URREgWlQNVfrg0iANubyAIXzze
yBvAUlwaomKmVlNnQ6BI6asfcWyWeZRjRqRfgCBaLjDIo2hlR5ER74oDMhmBTpsDkYuFwlljDSq9
UDxx2b4cH3pMT6YtYHkb3UurfeIcvLTIJFun3Eeumt5bv5vufdE+3XbKdDsjY4QBYUDaY/ZZOHi7
vupL4Jy4lrL4NwA3oKiOVW0rEhM7e1rZo/HDlgkQLGJNSJyoV//xX7C+hy8Iyp8BY/8NcwY3pyTQ
AVePO/LGTvkTGwWgxTC2vODXUhHpUAUtkTWk/mtRDhU5F3Yvgecz3ZbMKoeOMoN2EsneG2bzXH0x
rv5/5SKaHpyZ/zcY8S759cevGxzx15/piLc/9YVH9P4lAaMzahdQfyRxP77eFx3R+hfCieMsoC9p
8vE60Hn+LxzR+hd5HrBagWU7nrCWC6qqvov/z3844l80lMIKMC2f/jonsP83cMQbWu6/qDlw/2gD
cn0v8MEw8uX+TgAy/VmNU9ayK9ZUZ5gCvoqZiycDYzFNQvkVl35wKCeoKHO2FE4xW91W8Dogy3Gw
jYpfmvDbOoJ8elG49jh/NNbaFXp/G49GeU84Mlq8zlhhUGJozFP6PifRSB0SUeRFzlM2kzF60R/M
Rh5NM7xmmlNfGY8ghhxsv2mVkiBit8Mr45drKCJlwhyvEZOvsPIaBirJdGJH0V1aZgZE78SZsG0F
VT7JOFLJ9sUFMm24QcsbKPdOI0Rxwg8Ui1fgNIKaTpyUXddMQcg/UdIW0NTfPl2Ha+Tw9Lio8PJv
lDS65PzG8tul9KJ+yAvT2JakSjYQUiiMoxoOOWFFl/oWpj1GfF5B0ukxbinYLCKv2oNKrZ+BmV9l
NbzSBjL+w/fncof9+/fnC+k6TAUkGJ2/MpMobqmKluPKagjenKaNT0zA78MWAkLPxBgcK/G4ABOK
k6Jkdg0iUJbV9p528+fery+BPygkGKpsPFj+Z4eTfvtY25G85H4+rqJeXLKgeZ8SVmAy2Fzv5Y1H
p/gPNuF6G2bu/e0OKPR8mZuZpH43LjP++ruIBeFVTJBT1xSnuX+IkG6jmt71cYhnMuLNhBZsHjor
mxgvSX0nU5KOVaF3kXbzZ4f8+TquE9zBU/c420iyeC2X1I9xVzkUA8epdQ09T94Xg8AGQ3MhE78D
IAMimzO+lcnL5h07vfB0u0HKgvaYPy0U/82i7P0VBHZ79FxAf3goHNuy5d+xiWWEpdPLmE0maYZv
NXyuyQMsx50HdszjWYM3W6JlwcEU884LY2MXNdMLE+hXyylsLKJETFXK6FS7abJ3bIZ5Jizgo5WW
bwyoXF56CU2N85FD6Xg3+EEK+s2P9K70PGtLLH+VtUa7bTWlMgJ5cOPO3R+RZ877qp8h/vjQkTFe
emuKyfZFR6pGMFhZlBw3mdpjkJTYM2yk2TAkiDv12QwevFJ7xEdK4wdqn9SiG7WRbPZB2/+KAbpc
K2knV05L3+2+QYOuus8oKNW+Xip4y+UXly7DlQ0Sfn9TftuImXE9U5bXS3lgMBDtFM0MW2IG32J3
Dg5uMMo96TbKQ0woaiHFm/9wobgg//aYAKYKTACdvmQV/3sjAeFlnZsdICAKKwasgfaa3W26c7r0
oY8tLIeB9WBr/RZE1Z2YqNKxhpnseOpfIc96W8jD84qhrdoJbMs7u/uQATvdyq3vwpF9Uy11u63m
Fs0nreNtZFjdmcsMbV0RlJmB2RxrVqd1G+Cw0xZ7z8wkhkDPs/Gei+Y8pKN1Diw6ymDY1MBVUmbn
GSSCMDNefDiN/EadXAI566ZpyRQw+2I63i1Q0xEjEjUao8AFnmUj0kj1kgh5sE221XG4vTmfZjhW
ZZG1ZI1YmbF/AQOlKqjK7iove8+Csd/4yCqH2ekOHQ5xo6Z8s0ZDPZoJEdywcJNdVZqfk+CQZHv6
o3KYgLThPKyEX3kkDNDzcPXWtf1pObikRbvQylLK7XF5PcJf8y9ML88FboNhiaL2gU8KSTkUglU0
bga6N7emQ7QvHqYAt4XRka3Nx8NtEFAbio41qYKt7mkOvw3N5uzKTT7uHBpyMMQjQnXWE2LwRxQb
L1nM/4lc481jLr7jb4jJLBRw2ild29jCbrYUPdP/Jho8n2P2HU90fHYoLAkUcS/ipYRaKpNRX8Tf
WcpFUAvld1o4AbbisGQaw1iWJmS2iWiNKSbPZUgWUI50yYrvM1SI/dT5v0S9zNVab9/XYXOSzcwJ
WDMG0Oa7ubSYtRL/DHB4wmpUpDmDuE5x652s3lnPnMnycXh2lUGSKzn02od8TP9Bvg/Ksv/eJkl9
xF6HkSMVK6vIzwNhehaMAPxW6q7B2VO0gnizjjGInxthvFSdY+2RNylJ0i4CeaLF3cT6xblPHAfP
PDHXnLZ2kzWrlN6VDSQ1zlhJ+Efe5xeNvE/Ull75zroQPSC7G2fvgTDvbD2D4A2QbSpFMPHIpkc+
94zF1hSPxAT6y58MRx78nI5aIkjYsg0GKq7syaMepK28+1q/mD2qiIrDdwCjn3YoGX5CSS21C4zM
iTa1PuYdsiU+QN14zGgs4mukycqNP5MxD6r4MIXdQx+UWBpsc9sbkzjWdVOek99FZeKQCYJX23M4
tfnZYSzzz94O3rIp3Eb0AK4oFyinn9iFqEoM/BdDtXe5NcX/ALW8vQ7+vJcwBQsTJX2+bftmYLt/
20vUbpSMbB5ouWjy5Oy0cCwCaz7VXgyPhYLSI/iil35ucKtnoKtaUgXEyOkWpR3v2AM0miUN54jU
5sm2xWNeMnyFtlMEyBE4PujUnPfsj/Q5Q2FcUVQmd6PO/DMllT+cQI13KXuvDXtI82qlBXMd6hrW
AMkcSja1cyKtdkzaQj5xfAs6L98Rnx+gG/TdVxyqG5tDwKpNMOMy9t0vEgH9P5Bezb/icz3BR+Ra
ru2Y7sL8Frd1/E/HnNInSuVVzEtDYHloj7SOY1NemSZrXdxFVB21vJX6VI5Q82nzsoF0FNVMnQrR
FZVcSP1/dNKBA4ziA6IIH41jbIAdXf/nV7/5V8r31zdqO5bv8A6noePv+66Rjmt2GZKB7GPYes02
k6XxYkreMHlFOvxW02ITqVJGqTZDMXBW1P9wPy2ni7/s/aB9er6HAC1MFnOodn/d+6HFRtLoB2MV
t80RK5Q+16GNokEQojCd+M6rHsMsg5ULmO78tXtoWGAW3FtGdDqaeLoNzBLLZMaQtgvquWRITTvD
l9d/cmkdp434vgxp246A7a8R/gDmlJjS6nhxsi+/3H7HHQ9ZNsyuonDEaVp+0R1jl3rk0AxgL9kI
9O+S+N49YVPjJGm/bBgx3VvsKFfSh5gwUSq2zIXdmp45PsCTo5KtEfikZEc4agMai9uMm5sdZgYG
30/oGP9wWX3xbx+qyW6f7b7rMIQMCGb/9UNtmTOVidHyYczuR9HpcTW3xW4emNF7Fd0eZUkRDqeR
Dmdb12uQ0m7Rbhoze2v6dOS+9YhzFFdvODFTRfIp2D4YY3ZB+4ZVMMaPUM0OY6pfsa+LtVfHPxtq
pEB8vYQOfrAk+GbH1Bt5BSXzY+6DlPOeZj/ABj4NeqWGfNg6mziHp+4btXdsMzANs21CBHF+uq1k
06Ujn45b+Vl7+Owbj4MRNciLyAyVJI/aHa/mNZMkUJT0QFRGkm+ZdI3Y9qIlya4YBAYDBaKJyg6d
oPHQJfitep3ujDR+tSP3fiySky6sdwsDaU32l7ZEHEfATLPSPnt9CfAHRTJ0R4wdRvsZa1ox7Aze
H6Hptc1pCgDoyFEugJDIFdi6Hq+PKmDdthRpXWntJzK6EdO9VTXwmoS8zmdOTO1UGOhCwjj7gfqt
3B5ncJ/0fM/qAkLEwUEXgzKBZrEO84HL4zgJzh01rWUDqLcX8fs4BBwhylVJKdyKoJlYSWGkGx40
MLIZZ7sWqo609Jb6pZlzqe63LaSG2MFMAUMU2jmcCLxoh4yGJ8xU793s/5Gb6tN2nIVL7tmnqhsg
1726KSQ4JrXYtcMHANwEcSd33+aBZiw7g06rvvNNemto18Z98KkocSWLLh48tlv0JDl8B1y+EP2F
Gmfe/x7KuHst6DVnNOc42wUgqJX3aLikvWPKvOiwJ5STp7ibYuMogeI9JK/GZP3oo9w+GPZ4xTP9
Y2Bex7u0o43RfOIyfPBWyskzB9s5tNMHr52RmHPqkUY6Rsl2EV2h9Rz7nS1pDK/qR9vPPypRhrt6
5HOcKRGnEjP4GXrlnjfJPnKRTBV0t3LmgiBE1lg/uyullXSnFrWxzKUwu5kz/vrofu6do6eI0XV+
lV/G2X2GW/YCLaR969v5LQNCgKxLAIVOm5cmvaHp+21S6GYtDBzoGe2RAG79q9EHE8ugcrZsynza
HOl8eyrS3F1ohd06GGH2WZcmHkM8q3ckVcHu/9I0LrFdSeBE47zqmD+s8JJRtpxiNi+mIzhQTkV5
pzZR/YqiyGOVp29dN6K5OjyZJY/Hem4Nj2Y8+0yUGuDnpK6RERNEZ7dDLzpfbKCZoRx0u5HuQz0L
/8kO4WpIj2lwafhPkS/pa4KwJpM/rCakd5wIxTaSUbRmg9im3UpOix15cvWmjGiYj3y18XUz7kQy
XBwCRq5pDCvY0A8ydQn5k5VkAqQbsSO+Qd4i8e6HoaJ0105fytrC+VzGHePL+JDxFK6xnSArmCg6
pgThhdRZhPl2KOrfwmBaAK6YctOgqx/d3CNO5tTHRjXxLpD6pWaLlBfe+zgNL2MlgrPy0WwLybm0
kRgJ8Wo5RgQD0k9O86Ce45SdcF6fDZRMDE7Ag2pAcL3NMtnOH0THqd5j/7qiA+0xLn7EuMR6MnVw
iVA5U9IdcszxcZcUMLIUr9JI/WzyPNrXnLWLaHg3Cc9dfIp9TnEPPA9eEagxPPIDBzybVxDQxI6U
3kB8JFMM6PuKqE+xIA9kkXQbk/QGln5nBMgy2IReq7tJ4hPOR8NdM/p+iGX/auGwLgQZhglmct85
VyR78Bk1uiqTPmoWMcqw9CVqU9qEXD1vSeik5cG+G3f4OJs1No1MQr0xQK4cpnauWLl55JUG1qIC
qDcYCILOvzc8JE023XzUIHU3GH8xMXLfM6d8ZEnKNmqcf9p4CXhR8MfobgKjUAqcrjpfCzPDPgIM
nMhQfER5nE86cNHCOFahsauNqDIwCy0nB5cOhEwFZ1/UVyfof4z+wE+rgmd3HhmvR8GrOcUdfcDt
5YVTGZKf/+Kp+J5SkwxvhcRyhT9plSC/zd1i1hg50HgOBY8j3UkADHaUXl0cpkIRn9/WrOjVVgC8
co16PirnpUjSz4iWn5Xv0P/eRsbW97AWpB2uPH+stp2CmxXkSwVsLchxzNlvd/BmvIxQriNd4Rk+
DQE6vW/a08FqDE4GUOk4UpNgKagrKLrC3PcKTIxuq6Oviz0JgjNMoXde9htHEQA2zPHZbNxnbQIz
Ic3G+cmI9o7Tkwhuh4bW2pgTQdxxiq+fM6nxTga8V1M3Kg6ZW72CONLYI2dpvjkzdI684aTd6p+d
PuVAt1sGP1RF4hypTPbS5t1CrwhTo9hJDogJVU273qgj6BaaYqtafBqlDHZF776YlmAmJn3/zuh3
Vlgi5eUOyLeModlQEhWh9Oa7iYF7HwzykVDdN+LqtAUXrIe0pk0X8M3eqmrzYTVEjWZfhzkyGSUE
1r2XeuewhDzQ2kQvZp2fvNi4h0SrOArgddEtDfWNo5YYwESAVq0WzDhokPEPM+GvaYYQp6oeCe7Z
M22307aHyEdJbf2jEC4GAEs9DEaeEhGT31tGKVGWE3RDYXIn5nNZNOUrGGEJDnf/qn0XCYd0/moS
4XvwOWr/FwtAj+1v+uX5v+UswVQTZUy7AGe5T1R6TtwFqFky1poDnMLFp0fyCITaboxToCLT0O5H
3YIUsygCxfzzEeoRzoJewrJkDFfhTI9j2lbLCTj7WST9pw6b7uq7Ampd+xC4Vb7FUcJrvCiPjHSt
C1m/ft06e4YDv6iwF1vDRQI24k7jR8ApniYRN8FkgzypzkFB5rkG5nHSYZ+tzLa9j/GhetS9T2yX
OGSbxqNPnV0zApww4MRwFqM5PkxfffE69jl8pParbJZMpIFyOjeoOUykz25K9CkeLwBQd23ZdeDY
8BdQg2fzsYjheWS8xysDqgs9xUzlWaApXyfTFMEe9wRECKbooIVQh+2SmCVFIGsNXoOhqRi+GarU
h2aa1JLkDsl1P5MEaJfT2HFmc77rXaatPqMD2KXEmVRxTRkCPMZg/Xr6zO5L6kV79TDPxYcZqwO+
KardlAFO0izOzBwfeqvxSSPWFU8iLgj0zcClMqVtxGs87diZBpGQa9V43hok1loVpAdiaQar0nF3
idmOGxmhLUC7YMOaI6n6ctqQVDCZzEWvFv5k3KzuvMJy/TuVaXvC48a6DtrVm99myuNqd5Y8aP59
44ECzirMi8VI1j6emXPl/n0wWPO5b3hyaIiGaaCSddpGD/Ew1CeduIcU7+RGNqZeG37w6rT0kiVz
eGG5yc4Eunkq+Tfh+eFlNBApszFnfzVW+qxsmjJLo5brnSD3u61GElbuhA7jjMMTr5IP04UsVEUz
Tsq8Tg5VbU2M8NoftG9jGO71fByUmk4W0gib95oKXsVnYkTiBFqAG8sMNwRazZfAUsahB9PGGBi2
TAQBDYQekyjPhkFMx6Nn7H0neI8hzl6zZjc6RXBMp3zXGeMPLWP94kbRYzY+RlDoTWUcGTglu9SA
TBU3ynmwvWxnsd3IwLNg+ivGvex8miFt+7sLS8KzLXoTcO6vTdN+EVn5h5jjmcUv/2m58HhwMDGS
i2i54ZUCrRN0mDU+9eWIeZD42yNRnbWTsCMbiEYTtFUcbMbGWEPn6o7Dlj8gn00OXglt4cexvGtq
NOubczLI6nEbe9FWl9gRe4dhX6J0egxFV4HcHtR9NTLl5D36y07vWp8K60iwg+ryUV2LaNrNnfOG
kxHTr/Af68gtH3yvD9cyr0+3b8GZnNeujN0jiu8OTYZQRr21zSG+z0pumdFKqnM32YcOCX3V25W9
NvvXqJ9QQqrkPEz2bjRNkFzVt6B0yOCW9Ge7XRrBfVAZPEyZfxRenF1gerWrJLTdnVNjLjZbhasc
oknqoMITfXLvjZgh8pQsyo56smtXUmwZPrm2Lg4ynvXh6wsGEGEISHs9khAzgtIrcH41Aehj2Z5d
LeS+IbbW+bI9Vm77AqYe7lREOpN8ABElPnVMB+gGU3+tsVbdpXWxUXGsaWeeSHksXJAJBx+gW6wq
oodpHf90cqJM048yVP0hgHGStSH5Bdyolw7oVhjxbp/M6F5xo10mkZEhqXyI94UBHGv5JZOUUKNg
NxhM4vHqdMa3vHYhLpT5S7NUGtzCaAWn65WZimzXUJ9xF5MwINXFLHUcAak4kVk+xfAawqkoz+aI
tsmPbexzY/rAKlGelJOaDwJvF+8jaxPWOJxkgIkq7HAJdmFo7sEktqDctU0uaUpXZcpa47HV2jOv
RB2zRHZQeRZv7LE7so1rXmSHmck07yH/pCeRc3Xb0vo2Lq79xfRg2yQsk5ijGxZK8xwDCs0jwyFg
j2Im3acyi18yB9cihnrMSA7z/gkBrIeSN0zMemcDYmVe/caTeumk2W963F+YCBeAGyNEyVueKNXa
mJNhrzIKlDO3f6GEeTO7KjkbTd2fFTOrqGqTjZnEySHE4nJuicpRKYSVtIyMbN8Q0H+twG2BoqnG
U5YuLrpE9Xcyb18Da8hxSDfqdZwPM0Htt+WHKCVlGhqUbKcXahVBj+NUj0/Nog8Ar4No54CbHj2H
FgAKmC9t3F0w33SblHPOambkucKk0sPmYtGKRPFLWK9D7I2XaM0lmOAaYyW/zdil6pAHqiGAN40V
cIj5V9B0m3Hu7lI7rdYZLa27oMP0ahleuJ+nkvMLacGtX8ycksJ87+nZ28xmiInIHhguANejO2fr
QV7bJD0OVkVZzNA/8Zzhy6zihQpNCzR4Bw7/Q0kjNRPBr5Axr+jW8sdTNXPD1MK9tNVw4rBXQp8m
bWuzrAYy29ZdOb5MKv7VUsJ4sXMa2o3C5wGyaGivy4COdK+5eo4RPJQ22ejAd9QuZYfSBZO4pn5O
AXvk97vOa/prHEjO071mm9t17BIH462BfXmkvgdxjqnp1KXFvWXbcDxZvBhWhTvOQfapqBgMaRvH
iqomtZtRHiy9jrDkR+n8e4iJorkdae8hjH9T7URkIJQAb6GwYtoGRehh8HFK8K2iBbKgC7u+DNYQ
bXgyjnNSW9+srrtYU9PsmpmvX9GH/h5wPkgds+f8lVRPgQcd2CNY9oQEVhBL8g4wTMI94efomXo5
Gv9I5gnbnn52pckZMOKudkVxR2KVM1sXl68MoftNmPrvsP/YjsdNfzQDN9jnaSPAccA1EzMwG+io
b9jD6RcdwO8aU41huc4zYGG44Ac97rDh4tmt/WuSTeOLBYN3dHpasZvUP9ahVBclJRCF7GS30ngR
jcWxbRLfxYSHNGmzkyhR4HRN2MOKhkc8E68oWOYWwB/3TOd9GMlwIkZITJpuEhKWbD5qSI/7QHff
I+ow1rXFE16Lgq/iNbwLg0HtNIv8uo0rtOyp/ObZaXekuJPBY4QaJ2TbbdGjLmGlq/MsvoFhWEUO
8WhRmW9FJJ4yfoAgJhHQZlG/ShzvmKSVsR7HYMlN5NXGNoGNViUluWOLG6EgO5ahHLboDwmTMWBo
qOq8j9sAwicOuHUXNwTbsJctd3wXhDnCzUR2UzrLxFu/2f/J3Xnt2I2kXfaFfjbICNrb431mnvR5
Q6SR6F3Q8+lnMftHT0tVUGFu56IECQUpjyGDn9l7bT/vTkmF9x2dByNTzc0WhsOGVeGK2aiBOVc0
tgt/BILtdj0EYEYAjdVF2x49CKjz2RJXQFHEZUhMbVrd9JXbHyuz+nSNRR0m3p5UdDV7ptXu+yYc
RhvdKgiCrTbxsoYJTgQ+1jFxXvr5fdh6ru+ngz6pK3jxDAzE2N0aTvHRjt5jULL07EMwI/wLp9BI
NQaw8/Cz6gFxz2wOFlV0jLgm3RP4GELzTAZIEoplW3x25PAgLIzCI+EVfdJHwAmY2+BEW5mZdiqT
iUrfAj7OSYOwuW3uRNFzfI98bN8qzS7DtlewPrO7iX255xJvlSRrSwbtJWj86N/rxsFlTRsogfCs
LPDtklsX5sO48bPhACGFfU9ZlzuTcJ8VI+p0m2XzJ+b3RwE1Y+13BM/7vlvhjOXbdrVgZzAoYvDY
kleF5bYISTbJDdwfcKFOpsO3Axe1bHXjpvbCu64ww81o13utUOBPBw0SX8uspBrQvGXWGQW0czak
8UpIpM+jHUHHsip1GAptGJz7PoFWDvaFqC2YWfPVNzkvuS2hpjtw/mT+mIsI1lDhX+yRO6gp6nXO
0OnY76SRkRJi0SkBnOq3ff+mzRe60vJLRKjzZkKhuKwc7zaQYlgNkoUrOIPhSm2ZgAOAm5UFZ57I
9LeTYMkBO2qf6dM5ngbMtJBed3oFhaFATT/LvzWZnNj2q50rgWG0g9GuLXectqbO0pJAsVB511jn
BURyQnVfGIekwv06qS7AlxfFs7fi3PSmgDwmvxgxOHufSPdR0QdPUc5IBsQja188OCbDBYk/nMud
exUTRRRqb9W80x7M/IngVCAElaJ4Gvxk05aptWoSwsqnOs83xbwTbXTv0PbK4/IChe0jfQdPMH61
BUKsTAVkteNupoFviTbl8PDTBj1Q6X2aTTsdZXlu3FLsy077bHIbFUHzOBaBfbV1/xGJUnXxYl1b
DDpWFQLNaI4UwhlRWZuQJms5pjFDFyvO75oKaVmMTb5WHLjaHL0TDgItSviI/DRnhIU0oh3xaSfT
1nOrZO8n0j2WxYAM3KseKTdwdDEUZhSztoZXCXcCoJ21mYXNbaIX2wJrQFZSY/U9al1rxBsitSQ5
f/8S6Hq2YrYIhbxD9l7EpHrZ6UvNIu6s9ozcjrGf3BjeRPi1QDfUj/6L0ZMFarsQVckr/JwYXyyK
Hi5dKygiWNktRsQIO0+bpaId9SFaB4oZV9Bkijez7Q9jW09nLZT3kY89AcJUvwBVC8wY0BlzSbzZ
sl57WmEzB6b/d7hWuDGQ3qCZ3+iDc+YJeZ9wTnDNtO7e6OV4AYj9boLyWk2t4TKrMI6ZT7Z5XNQ7
X6cdtUrRLJoxJKimc9D2N+LiBNjLpykysX818TqfCPzjFFhavppefFykiHrPJVr2o97Yza3jqx+m
qsNXpSOwkFJ5O5RBn1YgR/rc+EPoxT5GL4GiFbRigkwilS5jquo10dInelJ40gm4ptbBrpjlh9L1
YP3ZhFb1JvYtG6FIFXv1ps8Q6zLprl+k5Gw3pfacYRscoY4BmhrGk9ExEMn5aajojIf7vgwADA31
XirAoPGgQcuZ5oI46g6K6ek5a+gn23SXFZ27VJ1dbwf/p6/i7BHGPoAHYpFtgzGF67JjDQg1qYlc
QDO7M2asKUdJg4QGtaZcj32IQTmvADa3uO5z15Mrw/saPRehB5XQCl9NfA5MQfqEUT1UU0OFaCLe
V1b/TDyPs8nMYY/3L1x1UVavNM2/H5EinqXBUL0YlHVvWlq/CVElrqqK4yqx76cweoHNHmwC7NiL
iM99deQjy4Hzl+2GAIbJd/fJGCY7N+EZqIZ6hwx6OAxh/aiggm3Dwp2Ok7xXNvWC7ap2W41lgKYb
TTPKtk0uWNrO67J1RdDtAkd0dVs17kivOTy3lrhJwT8FNfF9LqVv2Dy1Iro0k8V40BnWTp9cgVjB
7DbTHLJxki7cXeyYcIO9cCS56z0vKRUqg+eIDZ09afJrySRr1fWIoZsIfrQ5eIzhk/ytifBrISHX
WegxjnGAvBYu2DNiLWBp3fgl1YzjALmwPnIujuX8YmKKO29OQDFlxqss4UBJ7z6T/r2CGZwwspJD
TOBGK4dz1ebPWercDBNUB+SlEEJCD6hRCwdfRFB+yRx4BDio7oVsLy2aQ2uucmvc8m0JirtUCESd
ZOcT27g2OR2RViGciiGSpRX4zCycM2H9dt8O4Ykezr8EqsEjwgi/74PkYDTTZ5n1XDkNA8Y6DC5d
xLgn1I1bFdRv2DGbc2kf9cR5byLrJQ/3VZ+423BAedFU3XiGrXxJVMviQjjTvh4/A5ttQ5wVj+Zs
SyIk+87rg2Cfut0lb9gOUXNsolwiIwrBxyLybsTcnnRPis+ktSj5ekQ5anDuM+W/2DX5SHXosVfv
o09Cmu4dhkN4s91800QTZfZ0W+gmy9mWmDhZSGosxkZDHZOxofNcZoIc4u0rihV1rwv+iXOx8HPn
jvktRF95q1U8C6gmHSoM7q3JJTgwKNwlO1pqEJreUTCJ4Q36LtMbzX0AyVE5RC8XwTFE9fY//Aaz
Mf3Vgv77FZHgrUl2LAHsrDALY9tbwx6D+86rL3UWnevr1pVwb+V4m+fDIQyIFUgPwynVAjLgaKmn
bnwXifEcFSZGtHBVuu2pycRen36aIUYLLX6QU/JQBaRj/Y+OoTutSGfAgw+3a2BmXJb2vSeLQ5/G
DzGLQpFaF5jT/5tS/f+rOh7x+R/E8asfbVN/hul7/vXf4vj5L/1bG29Y/9Kh0Tse+nOXtOP/SOOt
f7m2ZTMucaROQi4zi/8rjefv2LizXYRgqOcZMv5HGm86/xKOhahFWtJCpSms/xdpvJi1Gr8Jrmy2
PmAmbSbz5Aj/quWYHD8ryYTl8jQbomxTEYLNhTeFuhFpK6oKrua4Btk9lucJlArhaTTdMH/y28DQ
9zKDbx2LGkpvSowowitElXF4MjSjWuheKZj68Ucn8hMWlf3Xt4VwquA60nU2uDnl/r8+/L8RHMvf
BcfIoxyCfl2mnJaNkmz+//8lj3L6mg1tECL1KnF+TaZ/hN/to1z0Vq7XvrgCkRH41uQ4CpReXuN3
J5+b8ORPCTsNZw7DSuFzNh5jY9L09KIgiaqqT3TWLCVS1EOlgWaimZjtg1p1T3J2miLUck+c7eWu
Ip1ig+yoP2dRUZFWlG3DLp9u//w2nb++TZT2klWqMA3bdH+PJi/wUZjs6gjCKGEYVGWFyHkosi/F
HBemRNOBNMDXxLAIKYE0txZPySVHt3xsYR3dNF16knk2nJuBwXzpjZfI1MP7oM1OsTXdUAwbTMaZ
WMXEOa1sAuIRdcxY8dTHmmX5Ps/AShHnQqiVzjTzo7S2ZG3Zwg9uuszSdt+BW96oCB4q9B9lFxiv
DSxz0EpdDr0J65ed55f6EqMG5LHq0XOkWoyGg1iOTjSsAdL8CFcx2TFXpXtkBY5kBH0OeZrBS93Z
NvlwsbH5/uOQsycrfU6rMMrdo9tnHOVAx4UstX0i7ec20kuxEHD29tyOFyCTrHYbelt/NBOGyt3/
/oK5+x/kUmKOMf/1BpMCtR6PaeHYoAR+UzSSeEIVajN1ox3LNtQyJJzNHaEWdSmq3J3epkgoslic
le2kawOYMzZEVBFJFEPnHIf3DIMpFVxRXEi4DDZuN+pX3a/kuavtM3YRFk3zNRBpQDzwi0T7XBAt
QjlJnRDVxtFJJNJ6zAqrP1+D3+K5394a17UJldRG3G+L3261si/7qdNq5CW6VDtTBiVjZTu7UFX4
23BGADgDyt7BxEe5+CaKBxmRpTDX7AN8Hh6WKOKXjLeYXBYecgTBzcLs8yUbQ/+i95Y8DaJOT542
nv780v9Gm4hFzHBtofPV2K78LXweIW5aVaOGOAsfKuRAe9/NMNBvL3Le05E1o7f49k+jLAiO1kBE
RBYm/yS6/4uSDvkmBzy2NQSKEhzrr4dVDQef8HHEWP3sEUJiStA0apoj+75HOAT5ycekf0LVmbMC
IOW9zsvnEB8jX7lz71l3IQlQwJ5N7/D9u8EK/X//LrAdsOIdOeA4INXJUHgjO5vvp8WEv4VVq/7p
rfxV7SlRiuOv0i3b86hXf3srue2MoqTiZU0/rr+llqjNcc8ah+8/MIbvjt+/mwpGCqqoIWt/YyL+
88s0A5VGuiYMVpG7+X5WpAqrdE8cuUktnNfJP5yjf3chcMfz3DN49R7eh19fdtk2pGgnEsU8cJSc
yDomOEYCiG5I1hjEYZsE8VemDI/UY83c2iaan+QfnlnGfAb8diNRHYj5IOcaMH8/zMGasC+WVbYc
mIRupir4tNzEINmY4oxzXmcKI4AyRMCG/Sq6dcLqn3w6xl+PKVPXLSmoUTilUBj++jl0I3S1IWGZ
kqSpdQwN8HDanBcYETGCV84/ukX9YRPUtB09LThGrH8wbt+ZFXJe0kLvEWgOZ9tiB1gFHSbkAvVF
5rXJP4mK//pRMV2SDj5Dm9LHdn4T9OJMxmxUDkxZNUxkxuycVYaYDqKer5G2OlVO562Y6pinMLtH
hBAe/nx0fH8Sv35ZXCf8aMsydUq03w90hxCZvBKo9Ce1M8wguocki4NAf0rSpHq143xey/fVomjr
x9EOibkcNbFHKLNg9GucnDrJN4mLqMn/3vW59ASmFETy+Sh5PE5ZJHJWjbjHvuo1kCLT8QgEsWpI
FtbGLr3ixelIHfDZHq2/H+hZB3hRS4pnkQCF1u3JvAjlaExq6mT9fQwPdlMf//wxfLv6fv0YHIoP
bHWGoUsXR/OvF0zi6lA6ANcv3fgQVg5iAd3r9UtYO/pFOg2SRtafVpse2g5tw2jrD997PsMYMS4q
hDSdUSB3xKn1bYvSG3lIIoxdTZPqZKfAOPzzC/6rbH62mPIUZjfiOYzxf32906ib4cDj8d8FU1Nh
/bV7Ecx2ypb34L1gCV56fIyXVHU///yzf7dWGUzBOWGoATnnTURuv/5sO0M3GkP5WX5bA/+dyDBJ
LVjWss0eeMncTDpy5T//1L9xCmDjkhJTl8GFqlu/veXGN4YiyoP5x2pyWb8DX3TxF0aEUXkoytlk
6ycF1mVl4idKW0mStGnHx4hdmqvQ4UnyPMAlRNNqqOVu7kfu62OXKvUPT+O/KSQcg1vapJvgaYwO
+NfPp8nroGH8UxBpJfSPvowXEHkWlWjtx1iG2YYc3Ctw0vou1liwwaypl0pDJNzNiam6KqylyKxm
k0bTR0m64HloFeEFSa0tYEQ19/rElmVgd/fnz/dvvlVo5ybGZxuwwl+Oospw2R36dsbnpBMEGRHt
B6XrXDcV0UwiC3ffwL0//0y6u98eFfgo6CWpuTiuYdvNL+q/2pvWiSc27AwMksrgsCbNtGqbAzLV
Ow+uQIQXgk0aUlbbd5duSjanGWUHH+UirkhnZMiX3jZ6fD/WwYeX1A2Pl3CFQvkF9AATVXQMLUsW
FSfQm31opRpJb39+BzYX/V/eg8CXISkaLZPTw/ntdsCAolCohUzKTerG0TXvCFoB5hZpGyJweN67
oT+7W7bg8sS50zBamlp87TbmQC5ZMMEHBH6gywwMiAUXAssOsYZzkk1XztPW0T8Bs7JJ58gm5kXp
bdmwm7TseeNDvOHGCNTdNNHGWp23kYXhnamr950BR6M2tR9WuepyA1+FraFdLpJj4jVX9nnutWYK
xFnowha2kBpDQAQnAosHFBnhDw3THkYmfkMa3pPSgFAxuT0yciSlXq/ZxpE+JrX4kiH9PxrtSwe6
Zc0ySRAM5LFTLifyCGS86M1mAmQNONPrH3OFqlyW4Y+aBL5iHu3n1Nxke2GoAS2GzpOqxCE9FG+o
WXvj2vM0tLbaKa8eXb+u7+9o5cp10Zf5mru+QbeKQNgNQE0PU7Zn0UyiF5056TrvwczNoNywSR6x
rYNO7jfZPnJV5FqyqHv7RUQwaGuiixexs85IXJyD0hesUoejORm3g2aW93CHmejDVCIzyFkGDP/B
/NXPROFi+WFrtka+uwF1BC8igvgKvBX6DKHkPlp4DWbUtjYQkBXZsIzbu9pGtFEaZolC2G/RmhiC
4AGdFPsYGWhQ4p02vIyusemwwQzPcTZ+EIeJiDNrfTK3456vllPWeVfAh9SQivWQWDnha9PBDcm0
IpocAPRh8pLqKIR2GdIEang3LGxJePsI0Wo95ton+OWT3xTDTUCK1tktDIR440fNog7eEaLB2fLl
MNZsbcyKdHeLJksiPFhauWzy94Y9IlzKyQcE3a4HaHjwJ6Ob1tWR7SdU5tSEDFsoaxa1qt1D2e4n
Na9Vq5zrOgwhjSXx0lEvCfaETa15xHXCjRnKhtytrEyI14TrFLs5hh9xwEx8aP3EZaEkf3ipe81G
RtNpkh/bo4trjr3seFeozjgHHv8Auos70TB2DrrqIySjxhp8jDn6D5sF+yoSxAoh3yH8dOASh9P4
XAW5tVCtHy5NVniCa2/fWxaqbkb4abPSc4QZ1ryRzmDe0KzWOyuKloHJ8ptQCWsFsfoTL1qEXgNJ
iEjTbpm7tr2IdS/ZGHzarNIkaZeBWoPyR96VwjQk0pOEiiH/zEYcdkHcoBrNxNZq20MpuMsJgiRU
HXrDQkPhtPWbyVwC3oqWlUrMddNk/S5q73oVAY3hPPFGGHFsM+tQ7Kq62VbEOm9LJ7knuhY8Wzin
Te0zwZhKI1qC1WeGYGAg71C4iJEH2Md6ydA/xXZKrBQmna7tiFvCDDoZ/ReLffDyEFvDYg1eiNX7
5Ky7hCttEOFT2vp4l+xCrajzsgOH/bhCF0ZQLvgpvBA18tlOg5pu4Kzw9HuZIxoD0GuQPS1QeIcp
XPWsfwjNT7/xqoWyv5gVGihi9IeKE2lJ7FgInyexWaH4mNsNf9mlfDN+oe4TDhhoPI6+d6dXABP2
BiP9B0mVKwHSYA2IY1hlgPNjgl+WuKr9NcXmQ5iPIcEPzcqODJ1r1ECaPe4li9dTjIMBujLxIlKO
qBVQMwozLtcIe8hQ1YH3+0bzhYdzU2azSWom+SIXVB4Qyyh9EMWeGIhXFhyYLjqHSBpiElyiv1dK
AwTvlTMsM13FtLzQnvtqFSlSxRozffJJ0IvDUr4oyW80LtzM60665yIIxXDfzCdFwe05wenC8o1y
YeiTFVUIavw5VrQkIDQq+/ZkNvabVbfZJuyntxBdT5yw10kIma5qG2Fq1kW3Y63dwpBgej/j8yov
1hbOoL26XrVz0Wbc2vM+P055gAhPJ2UsZJeM7+ZAcz/gWo5bngvRtTb0k8+abW0r66WJR+eG75dz
cGJXHzKWdKzkRUc9tYn7Vyw19l2ZFsDIYdIiSTEXakAW0LputOo7/RkNNWsmAyMLwuKlb2mki6VX
zQ79LdFN/mLSknu9AU3l6ulbFpHJDRUBYeBN+EA1+iNz3PoOb8GJgJRdbcFQcDqIrqKdUysVZAQv
bUIMjUW2LHKwugYzIDoKD/0R0H0oCtAGg8Gco1NZrNdm+txZdxJRDLZG7CzwXBGn1XtVtNwbJakr
XjisooQ1s7KSe5TYqASrCHcaq9l11gaf4ayU1QCtbAvnzdLypRvWHVPCU9ZOLFmEUIcaF8U6iAFD
5zemnQimgumX6ZXyjvkeQ0UN1v8YQZrn0qhavF9GTlxUq1uvYQDbV4poj2Hs1MbEbkiLxBVP2yuf
cL3GRArZBy+hAR8yLSQgADO8scz8nNm9dcJi+k67YiHzSPAxDv2BfS6UN0u/cExl17r3KVZ5XQpD
uSHUieSl59D1H2i2Cbj02S+2zkayXm1YGe+SAW9cxGZcmXgkSQ8FxgvAsIyoeYvORIVVRnsmhmeD
KLSN7eQ5EDj7lLTgXuB/t6uJ2AWw5J85EiLSUCJGi9iVssiBwlzgvhoRASsMhqjX0nej0G/QhaP3
7eot5BPkGfk7gsFu3xRau0whkizIaVUlSsMcUH1dEyFqtGoDgMJlLRiBs9KdjeEM9Q1xBUjs01GQ
nAd+HRzh54gJbdEj4Vtmo+PsBKNibmTxaGUdwFxupVOUAsNHULj09VHsirZ4F9rPtGF7nYHrW6Qj
uDg8EAAaFS63TrhXCtQz4kOeqzDozGHCHjK/yrS1sjsNwJiUCAeFfOWJl67zLqaMqAiOBUWxMG2a
GErBVVOQftXm/F0mfesSxlyQYiah+3COD32c5R8Ap+9zuhnoDCj6yK5hylxVwTo4FGX6ArPtPkkQ
lhXwBQOCuUDmyx379r0l4h+RKXZWqr0H9eOgW8EmlLuxxJxbjy4J74RjZimOHItTeyGsW0KoSKdT
Fs8AMowrxsTrMOCYB7Nns4lfdnHBcTegxnX8q6ET8Yn1YRztZofvFZ5f7oW3okoe8pjrvzJyyOsk
zTW1C9CImsQDw0eysxjx05hwA4zgs5GI0TCw74KgImhSB4uN0J467S0mTXdt1+UZTd5rp1qD2VK6
DxSSwa6gNlVWsMQRMi3IkMY+Z1N3Nqusmp7h0e/6Et+HMTQ/W3P68GKcKDXVptUTh9i/k/GabIcE
/NxgElVSt/a6lf1trmnmSYP4MeBZ9ipUGRbZh6rVd26JmjLWST23MD1qlSef6RIfBCrepAX2UUob
8phuk/Ozjp30FRM/1VUu84XWx2eJdynTnfbs1P6rNd8SqTAuHKb5NpkX+KUVCPqi5rZrs2CNHuea
IxC9Ji7b5UhU+5y6A5YRya4T+i0LKbFy86NeTtRJi0pRaPd4CzhktXWRyPFqCEYVY6QT1FvcZm6N
E4CUkNVkQp52TKrPItzG8GWyUTb32pAv60ird0FqCVZrMerkWHuFPaLfFKT/tZlOlTmlJ1vB5sOH
esqYQi5jPfsJSXA54Nfk5t0V1SWu024V4vBZ0EIXuAzyLaTCjbpl6CsQHGjBmgzpTc9/g64ykBvT
Q2+aH4Oh3ci4XNiGOkIC3vuzn6TuM+o7jnmjbn4GKND0+EfNaa3XlzzBUa2oB0VrblM1Z7zCNTL6
HV3JremSOlg9kAUULmw27ilWg1wHZx+Pxz4z3piJzRUaFCd88cmT7EgzAA1pdPleCMY5bVNSwUvt
OkaEJthsM3QSCEe7RApkTJfSgo7s5V23MBMUUUTJUelEdxV1VavnxqH2m2eakqQrko1GK4UgHFLw
0PuHDkfpscuMAz4G+jUP8uNgFegX6zcVk8+ZtKOzAYy5ZBT+0FuH1EqBAmFHX0nYvw913h8Rw3NV
+dhbRsxOSJTRP4En2Hvc00jvVz2yq6Vr+bxev3iOyPuwR3HFanPK462eR7epKQwUjOWyaPSvsJB3
BfyeVeK6ydI0pmCXG8aqZWLHM/qVZau5TNrCR3IcPvYdhtcI2iXssFVbgdbQzB96Yn3o+oA3SQeP
b8RyWMLPX/hefqbzAVVFnDAinugOcj28mAgftunWpP8+o9B45M5IF7mtv0aO+2G21ioR4gVqzyKj
EiM9C3i0Hz/agX/ptQbrY3RbU/oz/y52YW72W3tckt1Dbzmq6q2dxteoLO+axiZFSoHNaczqkLgk
/NAYRfskI74ymp5Sz3zOEnGuSkegc0c4b1YWkhJ5cFRlnEffqRb47/cGKfOybJNlptMT50Zd87S8
Ab7Ewy/FEWyXkdpOs4RQoUTG5UH+NkzdgyZ8McPRmFZoTzWbGGsTTSrYk3L2gPb9UBi9hzGMfBhC
fX/mSF9WWjE9jcLrsA3EW/hEV7TEW+wU2cINcXTR3R145m5MUYsLIR506Fpgr3KKPrtAy9ih8UG3
+V7V2ispe/E6a8wfsSbXmeTa4ZzzC/M58cJPQoCRWZTRZXQAmFOPsCUNaD18WgEt8ZbEsWDW1TQm
oF60zeQ9pmaSt1P7Xibxvs2yYmmH+L5byVcDy21Y6mmJenii0MlqfR9G0RVb3XvUgcFf2F1fLE3f
D/YoBt9EbDAGimMY0IV3yJV2SkgcnbTwDTJytQsFubGd9DUavgYlfI13xbSvVYaRK6XUL3ee6ZD6
WJL4TL7QzglA3SOYKwNodmMzE7EMY5nm0dVNGCgFwrkf2Snv7Ijtw+igpKzqKAFgVC6yMSErKBnC
Z9Tl4Tar0mAzj2LgZuQALdPp7LbA30k70bAzSJ1OyZr49xfoSt3tGGfZisRobjy/uyOKqN8JoPX4
2tARhmLiWQTChmR2eloUtRxFiKoWptbdgjYJrVBfQVuYjv4+csz6IDEoorNcO5LHYwgScKmJbl93
5kFjvMy+OHqrRPMDIgmBo75+0/Yml2n4rAZFFVfbs3KOXzx02ytAej9Ia1hr14mpLnpkEROfR+at
a2E3kBE6drfDgUA4tNs7xWJI27uk6A5hATa9aop9TxwvEN+CUslIj3qVKaIKuYzI1rWBw0p/107F
zxS73gGY6ipwaRcwQTjrITRfzZgt8IQxoEr9p4oR/NJpedL0CajAMD2bBhcKdsh8RQ0HhsImJAx9
68bNG+dA9vLGyUiulG1/Ttr6cyBXPi6Bo6nBQJDfChLLovrW9PHoaI6x8flyFpEmnqOk17caGRgr
sCnj2v5yFViKihgeRKgkxCDNavYqI2hUc8ITK8UXbUDEp5tzLLyFxbgy3YeqzFe+xVItUx8jvLFF
TpbH0o+jDItKDsrK4eE2DLQz4DjIidtX8wwJ/+U5zDLmGUS+kydvsBZ1aVDJBI5i0hq1a53jYOBk
P6Q9oO10bjs99eUFDPtax3+Tkqy/VKAkTe2vvEazgAEY0m0c3FVx8JQOyLB0cz7MBh5UGSzvdT20
b5rfchAZ+5E4rGnQOAb8J2Sf6ORSEiYcMkiYKmGbXBJ991Tm1bHJUr6dlq9Qhs+uwWYytEgReWOh
TPtr5cU21Io1ImF06TapkmmFmxH3wNLxCoJyHHcfu+UHM4N9gEtuyX58WKEz4SGqeQbFh5asVTXH
w1l8ID4IochiQ5C2LvUeh+IowC/4BWNyNA80emWLiH9CTpMmj/WUrWVCJ2yVGHKruXdQjEhFVG6M
THOWUT8dBhvH8tQbzHgnUp0reg4YIwQPcGCFQ6mtQ7Ok8PUnIAlqlSEtxnQCz14fpcKLUyw6X48I
LubaTyyyKKd2WOhSWzu5cZ96RnCIhJ2zPW3VEm8GW81ueuqd8Gdjm8/MR3A3iDdP9DhePLtZyI7b
pzO0JctRAJVR9pUG3da1Gdw5GJSXZDEgJ+4Zh4rws2jNH5ypFaNEvjTUOuJGp2NNRx2MoCVoeaqn
ti/u8px9LZeH5+k4vafWpHC0riLinYQ15A2EpASkXqPc/6GNfbFQae4sLBFslNa6y1A00K5cCp2A
KkdnbpGCD1uobEBXovBNhrOdav4+KrNlT+rY62For6hkw62HVFaSWHGg1QuOHQHeqrTmaTpswZG8
A3Kn4xUj7AQQCTnUiE1v7OEcCZBdXQqWOyZws2/zkgWgNq3Jf3E2/egQJya5MJsevofGeLKv0QEr
xjyadx0AXBBkedVcp9wP0asCOXSCTLq2m2orhszngOjB5xjjIUPI7CXPdvXQjqid0sm8c4yeIYu+
mFDd71FzPiPwyZe+GmHmEhanBrmPJFpYP1Av9JTx0u7Cgk2BeqyQc0d9SLUeNufJ1z5kHYCp6GPc
ZggM9T4GYFP7xYKwBLWZ80JTBx9nHe6YiaMml80jeKNjafX1AaBVxrHQbZycIMZKgCYThHR64AZh
AB0UlI0AvEHpMPmLW32fNR5NpQfDXp9JISZ6BtePgSva2CxC7qnUEZembJ6lCr+EJTqs9homo0ra
+wj3AFbiCCMWOdpGeNGy+r4gtULz0DfF06O0irMncLKkvpwuU1FX2AGHcNP3xsatzUvtGMNazoGb
cQ/LxXJQLMA5/MzHMdzh2odjaaEssQmSHmcgRUK+LMyUtCL7hhSPFUVtQvlDplZqsSwgUAlk81Rv
ja492eJ1MIErj8YEh4IviGzA6abJ54mkhzuBWqHKEORNWUHWbJvikurmgqnKvQU+NJ7FVfein/0U
N7oVsEbJEqYCOpgtPL/YFf34qKnkppnSYEle+B7iIE5LfGgLGZuk09XtVUsY9VhVuuZ0ofXOco0l
ErvRpOY2p1JYYIMbYKV0j8yy+oWvrHGr64YDESD71EJ+VJU3d5rJ+q0QJZ1EhhfeTuD7aDfcitRJ
CLQl16/bNwQE23G2NmsAHdHHmBEyyjeAvprco8plUhuZEfx3dLBi6iHzTQ9OoTEO6po93lxrAcmp
wOkOonoC2KAUfUHT+DE2iXdygfFWeYbP7RQfGWNSIyH/Z50Q43bL2UZI5q1D2V2DEiNCDwO/Swai
ruGrMIHFZubjJBkJPtgmKdNEQNEzOL0JMSbSjrkOXmMthcCr9x/wQoJtFE4HCTwSQgCM86EwtbVh
u180VpzWJjbINNa2sTd8sabO7uE3EcXAs6ouYx4BJkeTSizxRKz62JGM18DkCRJ/wHITujiBy2tb
EUqg0vSgPPveapxPHiJMErpwPDqCNLFePXaua+0joR1QBi6YpWVslX5ARmYsWTybLnVx6D/VKv6q
Ne1Njn1NzhXxf3Z9HAen3Qa8DT5IUiPMhjTymYXAKIJvzHRpvcucwV+BFWvhGwy6gpESrtzEHUvG
NsBgVOhYujoz+0bYD2Kw1whA3vOKLkEE58Hmiutbks+iwnyQI+ENzphdWgMZELppHuhXm14EZiJB
Pc3DFHck0iTegVNtq0UhKdrhNa3mHXpOG+j6wmDjUf9QGmZTP6g2vSYfo6o5VJN+KnO+oFRUAMCQ
QRGW+pWOF0dlFVd6y6OPiIIFFtp1YJfP3EjUA+mPYG7YBlFRFwQ8+GY798pwZ03OBnsudBeHlYXy
SEk1lPn4f7g6r+XGlWDLfhEi4Armld5JJEX5F4Rcw3ugYL7+ruKZmDsxLzykpO6jJoGqrMy99+rG
niqTrBFguA388YfCL/7mNumWQe/8TnQj4M6pZqj1MPfppbIa4nwibVvMHnqahKZjA8l0AXTtVI3k
FDUhplfc+CsDYfyiGN9kVzNA7KJwafbow3JulaXVE64q3XUzdb+ZVr3mQbVL/SR8JgL+YJ11cz/6
v25dKcTmM62dGwN/4qMH44mYpfc+YGWueA/oNh4mrlvB50XspL5ICqIkpsF61MdPogWJtjZwoANQ
Wkm59jPBbz5+FQyKjQZsga/pdFe7LeSxH3vqOA/Tu688+7UzxaMZQMlgkLEPuBvw6yB0TJPdCJHq
FDd4ICdVqjYzbzIOUK7Q9pxGwz/PYpEqNaNdBUP3JKx1phUB8xD51jXc3w7CGLy3z5GnInh5xOmB
tY3ofJo0HkcmgpmX8cyqmI8qn83KfQIphmZJ7nO48lt9PTq0Or3oDG9DLPlUE6YSUKTsDKeuaGEv
J96twrwTCX8gGKHplwkk41UcELUtiasD22I96VNnngb2M9L8eAuGQl+LvH0LtmYbfbYkTG3tuKP+
S7EPJzFukTbIb/VozSubdtdy4KyHwz5YOqJ6tQAAkOgBPiQjoWJRay4xEd9m41MUVSw22oT+IuvH
LUfFifRsEDE1Aco2yieuTzw42PoM8nG4UrOouRQmSIzO0oNl4+RvdFztremGNEeFCw2CA/gyKH/J
uNR3LU3jxcABbWHiuJ87hiykAWHWI7W85NLrNHl2CbiBmkvzMkf0zLFB5/IvzC+Xkg4fZ8OG61Ou
sLjVNEPkuxhY86WriZWuJb/OzPRAYIpZtFV+pBdEqUiOZ+ZyOJ5DpqWM5fZOZx6rnDlV1oHXMAdJ
elJfH21kNIwb8aOMuJAgbhBbbnn2gQ/9h5zgPUpusKQJR6E+WUH5goJrdWuRBcminGkWdwPSiwwX
xWzUeEwF06fW/ocD0SRLmYy23tmZpY+hBQR6E9G1Ssgh5zgLOkIuzEM+DMVykgN/bADVxPlB2JqL
h6hlgNNOmzrVDmFAqBrzsBWuP4JZaGa5VnpmOVilPjEfkBVz3juuyhZpANZRYuHKXWLTBw79bSO0
N7vFZka3mSaBPzPi1N5DjiW55732WnD2Cgw3HTiuvGzLNTJIKiqyStY1sN5lhgd1A486XZRud4rY
bmMNijLnSjJj4Gc0XCs+FT4u2QUxNAmU2/4HbAzhx1x/06/RsYrg/COxbhQM3DjaNpalZtkPZhaS
jKATDVfP9Xs5969BYh0hh/9LfPPNnSZ6cWb56vj1sK/L1FhqgGkBc+Sreha3IWgIHIsCTm1Eaddl
tNclRFGmkdQoLiAu/2G0RbE0Hf3ATRcvO5lwu5SQuMKkfaMFfbUa80w4IEmWw2tgh3DWWIzJSEZH
WI/UCTlUXNqg/tZrSaceyx9HJMRlGNzqrntKUPfQeJq2vdfdJIUnrE+C8WTqr2l8fHzpHpRmTn1b
L4WKolcSLb+ePMdlcJ2c+ismIYhRVCEXDj4O1Ec9aj3bvDK6cxaI/Dk3FePIs5SUnWh+F1POUan0
fmTBYVyEcj9K/7cmrUEY7VvTBmR3x/Z7xSqyNjvWpACYSx2Yq4RjdGhcCfoFnMVBPDFIBMZ3S10c
xtlb0OYwj8p/DWf/5Vw/6/mMdDApXnRJqEDsiZNuOM+Gr70jkztUEr5cI1iYgZxFazk6lJ/5eJ3K
9sFsdGeX9rTqZDaSiZiSCvwsM6oTZrxo51PMCrydy5J2empfaXI5hyAkFGwKiQTwyOILzCmiZTMv
Uq//66YBKUPiP5kJXTMLbp/RS7jQebedQ+7wQctvidkoqp6+YkKwblx7GxU0HVp4nps85XIrafei
d8PN5DTbcBQODcmELdokxXaer+4kuWphHq/N4UukZr7WwY0aJEcu/JT6tJySjzLtrjLAkNXyWW20
wN4BxAEPPN2PNuHKKrG9tfRYXashU8YkxjOcmpuhP9Vp9ikK3NRt8QKpccWpAyrSGBwnlNPwpnj/
vJjaoynp6qiZ1KI3XH9f5fLVZSZAqygf2SgHlkOOA6BbQOcRT4EPJn4udX2r5xMyyOIatIycDKP+
cioaiWWBQE2IhpweqyE60yCSzJx/zOhXMurYpYw5w1yhawBbAWerEmQeOQeBgBOAZjxhWd0l9Hqp
NBzKPhywHUwlyTFPTOwasLd+08KUC7oKbAtpTHNwgk7dXquRE5DjPogiv6CDQ9VjclRtcNqP/Tbq
3a0f6fW675zdrDMrmSi4iiB+T6qWEyN9K9/O6L+5Lmwxa09iz2dvcD5rjPlL4PoMmh8QIGR+GR0h
ael0Qh4zrjh1kseY0M8mPeYlJMRykzI4rKV/6oOuYqdG82pr+WM6ukcrLG9JyzwfLo5PkEz6IGiX
7GwnPuR2zHGhsghXZmqbAC7izL1NLH61kjyUZZui7OH/VxXh0ZbhNrXpr4m2fiV1qllHGtuZvkxn
NghBurwMpXtoq9+YiJRSxZpmrXilKozWhQsqMprEnhgxGgwV+L8UEUmaKih2QIStwUqziqVEydE2
2xQZ/6YMmqtjj0Si4jQlBW7Bm3xuS/zlTk/Xri2/SBYxmPqwjmEKf+kdUjPYg9NVgznGoJEm6Xw3
bW49TBr3maAzUmUeun7v2Yx/2tR4MoayY2npuOQwX0flaG2ZHv9FUZCA9xjeu4LPWrK3t5wnNwTZ
fT0Rb0Cp5lpP1aQRQ2o1dMbad6n3L9BwkEGQvcchzOcQIfHbaBt9zuJ1iXV+TWL2Pu6DkxnQM7OY
HjWevcv8iRrHIt62blWS9eSsY1/nxNl/5mCqULNQoNRd9x0OyJGQhXG5/rqERzI/cm3CD+HntcnJ
iYYDhTgh3WYn1kDnXtNE/wr9NF8IzfgbcLMvxGCOy9kL/8FIn/G+IIiz/YJFjO00maZg447l+2Qk
f3qPKsYlxSmsCzSKWfOPXo8js6daTw7wl3Gve+zjvu5sSg+RwuxDdTKYfi70vvjo3eJqG3LjYCtd
99jp4zTjdhR2sJbGy+x5K6e2+qNTZVshVTRo6DOuMZHg9ZzUzXzIcFCYf3owde+EQjrEjQU2cc+a
fYsn1h9snCsp+tc+yd7rlPKBucEzYRcaGiQU0iM2OPoxdGwpLyLHJTYx+bBcgsQ8J/0kPaog4wvN
azm+ku3K0IfFG78wy2beEOqf4KMvhAEGoKCtUDKJp9jK0mVlZrvGin9EcfkrUW/2CTT0TiCF663k
TVrZdCEgnyCaY9AZ48KP3GQl/fqtmQGr0t6G1efk6AkREpgw3KnarVXFMUrdIv+quHonjxkxegKX
RNKlhxWyTWt5IwnEIFtCSrjY3AGF1vI5tld9rDZTrhYwLc0ALPR/ge8yf0TQs4cevdVjvLWRSoIy
p+nDn/WjnrlEkc7iYYxzIoAT96O3zIr4NUjhntga469X2uKIyui7nu1+W/hlTfKk9RjmlrcepOtB
+aaul03+ZE4N1d/042P3oafOBydpSo4eRnh25Y2rIqfHqLaXQxU0q9Lxu+XYk1pEw50AvkBNPKav
Qb9HCEicv5q/Yd+ccCZTX2F3WWtJKy+TvJY6ETNWAKMBFwZIv/pVz75JWWyXliN7VrwJCcPQ0b9h
LpWXaOwSJAOlgXSqJ3ZDTfBoxMVHwyVmCUcOMuyaMGfBh4r3u1ADdAcscLUneP5bM7r00OrefCmc
Qr9IK7qWhkH0oUckWDYUt1HMz30uMkZguo1qczjkbaMR94M3IRoSoh5ESycYhU6YMObJc/CsDR3b
MbDOfUTsgp5sATFqoGi6a5lFWMTnaoVHmEkXbqdARPXjnDan2GT/lsL/8AInwvBXIcvjULNpDCq9
BkID2UabvBb93qT/RF8XZbFw6ZF6omcyJettqJMRPQ65cx5tixQJ42po9EbtcAoZtJOVVfLBYjts
T3MyPaJXTq9tGW4YWB91xsrHyG+bZawn1K/zm1bTMtMjsvG6CYkWMdoEpo3zn0tZPibaLSpTRWOg
Xvfo6nqxddBFgqjHdR+KeQDwHCPBSIV4ysbEX5aInaeebr6cwmY/u22FaA4PPY0bh81b0qiyx/Po
Tp9ZbzyMJobFPpnfWhJVTx6j/OUQJvsuNr8bd15VTWDuHE87ljUdVivJrCUWpi+hY5MjNp3g8yF8
6mkKN9qw5sJHDlic6rmMlyyg0dFOf6Rkga/d7Ozi02ENTnRyaKZuhTW/MS8oP4M1DcL9bKXRsjmP
lMQHw4u7g6ikXDJ2PmM1UD3X2Folgh6n4F+YsJIOwdnQEnTgNZGBBu7wksyvh2LsHlB6o3ex80Xh
klwfwXEvCbFajPauTeWD7hXpmXSxnRjca9eTszekFulOTbMhAeAMXYe06gmesEtHnroyOOTV6K4C
2FPLijwb2l40FBwWCeITb0nwCYqrO+S7vGn2ehw+153/BOgO2Vnn019l7NH0866eQ9QCk7gUVn6s
sNEb6K+mZDp7tiS8p522ePLqva/RNyMK5g2+O4MkyF2HTsvSXU0QwyjZ+3KvX+dVbL0YgERIHymi
f2m1IcXinbZlvsiwJByHkVJNDvm/wY/DlZ5gnDTRnSyILIoIN6gvzVibO0OLCXJBTRoPNboUSqtV
DteMZFV7U2kQOHpo2mtfBD/jPB96eDiXEnAKtwU5Yf20JRRv+vMa48lrbDIL5/bJYOj71FtESHu2
aR3uLy32+OWYIxUXQakdTXIXCcQJ+ahT3KFVHujESjrtAzm/26GtjEuvHv77uuVeKrefjuStYcux
pWDoXPUn0GK7cCYNOq/H6CZqP7r5nYbn1CEKnwBRsaOCisiMARPxWJUcfYwIiqBQLwnlCjeapPvH
AqSZ3GoTq6oPcnEW1uP9oXNpFnl2SNubQdCp6l9IWKTsDWH3jnEMr3O2qic06JU94JUYvfAIDHd+
xYr2VZpQce6vMsR7MsjD69DpgAOwxQAVPLOB248xvZJnb6hS1u3e2d6/Ce4TtLd4MAvbp6htxK1z
5vLW2wwseBFWbM15nT6mCVmi+EqfLCswnvQqA8Us4BcZUbYP2nJcRnlrbwv0GYhVxXhpSI5gGjrE
RKV3LpX1FBWE0EfPcqjdFYwaf9NrzC2ZtkZLk+V/z75Pe/vuckeulmzINycfp67GI0mV/+chHSam
myAr9wnw6LsjUx/s5jSph/vL+0Pe2w+6OzPy0nt6g0mxdHLhH/wOL/Pibh6ra40xtBv8VMPUXM0P
xxHptQc+fBWeD2ZzwPZlfkymfp47Wqno+d/HytZYr+r+MERp/B7rVI5eJ9FptNFlonJc8+9uN44Y
sqMA3YDetPoeCjt9rHF2vLRG892rV+5E3uroEC9szwOnZjd6zZkrHKUikpaNR+Q2akG+c3+o29Y+
Zln/hjr3V0fF9jz1NGkMz7FeIbsUJKU53SWrBsIaW/0lCGeVrovcDndRubFpCqimxWtJNMWCkDKm
p2TsT4tmPcxAMwsaCme6B/bZPrtG6Z8xy0HsKxhTNbVuHXF3WUcnaqzj6PS/XmTRQhY0Llyzfo6n
CKK9S3J52yfLwu/9Y97sSdBGnTlF0QbqRft0fyAd8lCMEA16PeuexjbA1ePFZL93Youay/7Iii1O
wOkTk6C2KbCx/vfllPrORTEmNP3aGJl5iSeaUeSwFUuJInoF0CEk31TrlhYZx4QRj7jBaTq+QIkq
lloqutcqjRAvkHzIVrxEPR4CXc1hCQUHDyfZXi/r7DWpCkBZGGeeyLI8YhIcaGyD+3DcsdpnzrCB
op48EfDobiLiYhgRwqIoGZKyJyClQRM6LNOofTNE4f9T4K0BA9Og52wBhiuPqixYYB4iCDl1AGjU
zh/NCnvl2y35ZQZYpfudRr0lbjRPMtvob26SV+eyGjfUz8YR9gZjvvvT+4OV2pjRpwzTQ5L6xBa9
aZFn3jjlRy/m6GHz1oNzWRrFBsyrBO6Le1mlXO3t4hxFw69dm+HRk2O/dtsuP1Rl96PrzHrSluqQ
mAHLPE39c048qfKoUMq7Xb0xm3I62INITubYbXPXvrTsqJd0dKwtf1+7s/uhv6EMXGiRuclsEpbu
Dymhqv89K8rht9SxHTgtCfaw7OJvvFnoSllbn3IrMaC4jC3FuRVCP6TtKYOvAf3Mr+4XLKW0dW4O
ssStY+hyiyM22d3XYdP18gPAP7lo9MzeFJi/11ockrEjxRNuz/CCgv9vRLzyeE/wDP1ooyHgO7ot
K7TuS4fzhEumi59vtYnzWzxKFK+lTlakWhwGtSrMkHnZ9KKNgSJH6DTYcWc0V1c06VKOfnsgLgB9
adK8moVAxORT0JdlHL+TshVv6qgetpoj43c39j5EVuYb0Zoc36qpPYaKa2+pZ1Edb8ApppeQ4z6z
6urDdaNui9wefp+L9rAlUorKhDli3w06ekUrf7o/WK79BnyPJoz6Ej4ibucwIrg3Kf77AVwM89bT
ftqAWC4k6P2jBgO5c9uzHWTt2Yk1bxek9h8Yq4OWlz95FfWMreP4pQPERwaCfGq0kAh0/shRw4K/
8ppkpDqgMTRUuvWt20wU3Mz4FSEC+iJOEbHX9nix02p+lBOTGd0vP0U0EeyVEZJXJ/a/zPTBiUgG
iiT5o+4IuoxK14VshxeMoLUqoMPO0G7Tsr/Ty7UeK13qD4V6MFN6VeDReWqT273Bomf999LPocIw
13QQZYTtWc6Q7D0OaQcplOnKrZ4wpQFwosDaaopZXDTkTN9TO0acGDcTIfTCs3zGb8qULCczhmXO
j8jezU4xSbAel0PpvNE7fSPNu/0uvfK5NI6knEEhALxws+za2Fmuli19NwCjiNBoPQu6OvdVDs0E
eooGJCM65ip6Mrsi21nIaXZx46u4BitduO1liLLpSKN86GibDO3pv6fDCLzBGC08kRH6sz41XnN3
MnZz1I4ro6QmNwIFDs3RFJPuZ7xmmsdKy7qZWpRYhZ5u/dZ9YjCR4AJjdljktEtbH8ZjljE6Jn1v
Tb3n3CbaNI+o/x78oKm2rNf2MjRBLwsIx4POjgByaQfKC3B5qUVri7zSpOkfLx03xqPDnrPyquY7
6UxIrHNLmqJHhlI04JkDZTszIALC7o+vll8XuzTDYG2Y2QuCEG3QLok22YuimMjwHglMzDlwEueI
TRu6aXjpe+NVawX93Y4J9uRCSw5bwkNzRvqDQUlcDuafjXl5HTmWfkQNrx8hvC5aw84fpTbmCyDy
myFNmr05ordzNMfYlmTTnu4PplYcZRSP24QlhuFO0G4mmbwboDWWRGb5dG/p+1M/GseiorGuM6vU
InudYX1asjT9NThrtvMQnxORsoEIcZ6tmumzqR0rqXsLMI3ButFRp5skklwnr9ha+vBAvTpuLWdY
J2iTH1LX5qNjnbNQ5w69kbw0abcDvmp8ZASxLjXdRYfHmNcd0SIOcQdLJZTVAx4BfV+Oldh5c9U+
1nKoGOtM6XM0qFZaZojHokdnq2njW0Fr5Bto+n9P1FfurPU4xKqBsc/YzGgAd6i7/OcsIjAd+xli
dbSS3TxkhKPgzHOlFy4gqpovII2HhzoNbojkN2CuRVW9V3FhHFtO00unqqb30db3kFfsCBXSjKnT
Gx6axH3rQ1oDnALGB+rbcTvHTb9IauJYc0PdxGTG3+CWi5sNik602lPauq82tjFOkO7NcmJYnkSd
LXKjri7Y9D7ahN5nLMPnzjG7c9Xhg+MqvN0fcKtch1Szj+Q1eegLQwTZ/1/xeK8g719DMukiOPir
pQGLiDwAZOJp/pNKb+ek0BC6Zug21si51RHxa6SUxb7Bu8wmEpziznCtTWQSOuGoA4BkuXhMdWie
RsnHqiIL7g8BxJ3T5EPWlESSjVPjbBKbQ5A/1eKikcCz9kvzaJB0e2wmV+5CJ2kIL0dLUM95t7vj
1w2t6B9Y/wQGhkOkd6ehl5xDmKM9km1mPPhodAJyYz6Tud1FDR/LmplLu8vaYlrFCNA/a8PYO1nq
v+RtMu+LPv4uRPlgJuzCupTG2fQ0hteEuN4z9PHA+ttpnBl/Faa+zpx+Usls7IAuXL97ZVlp0XhO
CD3gZhv4H/f0AB308RdCHrpHb2iDRWhQCRLiV+07nVar2U8dByFMPlNTUYKpMKSU608akb3LNZSz
bamXUOuhxAqCn3W7ng73VxDhD76epQ9TfaNF416S3gyumqvdRsTbZuwTgW3ALr1nsDd5BCc07Z1V
LYhkv38NImixGaQyJU8qbyurgF/0ScdTjitflTkVW5uB1un+UDoOyW78BlHk1ae2Ixq/prhDjXGc
+s5A9URmaud749GvGMDWZGetvKC39miGuParQEFc+6l44+1hHk42dJxEgrs0K/aBHBiGOgyTB0e5
w5xSIILt3OfEGU6kDfJOtqaJnkLSW8mQChH8FT7EepoQ39dF0YNLAlneDvFH0eCu0I0Csaaebztj
8HaN6bS3SicbEpuruRIVAiGt9PJTXNmHEc8dM0nv1M0O6aS0B6NN3I6YaYohP8/tMcA5+WrVWLsJ
fvxsLcxdYeVAfhGjfXUq/4VAU1Ih4KNgZu6dx7fc9xFNGILB4yyc4YGe8SPoSOzqvTPARw3cPxSJ
YJyt0DxiaHtHiIRkI4P+hoiN46qMaX61M6QJO6j3bY9VvPEIoV0YlulscvHo9+H8Z2eC6fcYxo+8
Kx3j8VrfYYG9FK4dPhh1UGzmwCjWJbqMTQRY6ljjMKFVA0ILzdP0aXVM6/3J6s8pE6kzga9P9tD3
X2UVPBpTWn0KA8oRDjT7aSTLcpNm03QCfzmTBiDMbTghYIkIZN+ScYl2Z/D78/0Z6TzyHPkzIKxq
OJSgdNeuk5AJoNa9djaHU968B3FqP9a0AHfCkf/ChFf3XsD963LQxTaKHDzPU1Ezk0POpJfMpbmG
FPu4FfAe//db2iD9tU5kCs521zyA/iLQnmVGUyvM/ZkVW3JLEsNrW4XT8X8fZln9vy/JyOUQ2ZPe
89+PxKijKr9uIWfRq7j/avff1FFjkihCbHP/Rh9TDBrGlByHOjjW5Sw/DYt1KsVgxbAnjQG2zdEx
aLrp1DsNI37cPCigpisA9vGaz/WqrPvoDJmIFP/5q6y7+hqafH+0BG+lli/vPyiiAfwejqSNcM30
4BFCt7SiS82g/lSqhxjsBMbF//s6RwEI9OWsYYb/MjwX7wJU3Wvn090cZVuhzEWBpZAhxPH96jBE
IgUTkWyjm9gc9p5tf6CTwaxvo03xdN1dAqFZDFay4XJmlfZFuqjNON7QPNhrjnVLxquAaNIrtEkL
4yRWrJOGQNak3oRsaOTv+++M26FdjOuucu0HXwFTCDXylra56hlXLys71XY5sKrnyZT43hggQ0tA
GQeYbDNU5YnzjSrFEo5laTGT98s7D0b3cyDBe91x7tiFXYeg3GmgO4bddwkD8KlIerHE27LXzcxb
L3MNQTXKHcBITACOhHV6a99DDK0rqoxFrtjJB9wmEZOT/McrhFQ7DLevgYvUhPwQsRpg1MQKVpNC
rakUvqZSIBuTvl9UkwldYazL9XjT14gq9ZEUhsYledhWRBxnJu0GRg4A8jdPMA4UFvNBIDq02f5Z
OgNtWwF2BKSdSiF3dFzVU9ejoVQ4HovMaAb/IHp83pKOvFgMONA1iFBadvTjlhhfzWWGFqfZUN0g
RY/wlmsMtJPsAHW4pAWGmStSlCBoQZHCBuVm3q4rs94VYfrt9u0lxyWtQEMhxKFYoYd0GESdLx88
UQOjUXgitjD8EFq5r2k+ECSAVqkPgA/i2EeWLlFt6cNLr0YotoIfmdRRqzYb4OnM4sD0dF6ECATV
YX2pK3wSB8dLqIBKdM/oqOvDzS6ZozRGjJlH8/VuN1J9hONJKDQTFlTvGM/sWAJuk9lk3XpWKKeh
hxiRxm9Nmb/Ws0dfQkedVuti3cb6qYC481TXDHYLpje0k470oc+9gkeVBhgpTwGlcMmQ7ghiiqVb
XZ3WIojATwVOB+IgAEkFY+yvFltHoapGBa0qoVfNd4wVeVdrV68uLaSgWQu7h6Btfso2/gKlRrZZ
OBQ7EQmbA3hIDK2CZbWN8z0mMWYFBdKS09DgPwOulcYbFMA1B5v8B1bRsa9iFP3oIlFDkmNrRcgC
8pSrUWG7PO+fA8WLDZ6WgSn+qq86995HumR4oei9N5PzkBFju0oDZFSYX9mN7BmzVp1wJHb4LXWY
CaRn4BS49AxM0M7nn6bjTSg8h/VozBT5YTMuERQFewQra63uf+ter64MT/kLp+mI8gN02ORhBqiZ
E9Xwze6oKi05aHXj7vsM9WYhxbHh9kdtGwriFoYpl4vSi/Bu94xLjJokzdSY0IwjClFO5RdvMK9j
qhdQeOoPqYBslkHoiN0F/QqNbrkK+k2h8G1kJzJ77B08XaDdTBhvfkdLg9Ew56sBABwJ1jus96Bm
YcP1MOIiPsi1loON8wgVwW1BnkIv2q8UtpyNjB3Ny/zWmOW2zZX38VUWItuhM/QRGVWAIPriJgbR
7vMkfExlTaKKrMDZ2YzIXYA7M/3UVZXZrIvyZpiBtdQGZ1UG47vd9UcfSt7QlHtJVjtTAgB6ei6b
xaigegEagsRH/aV7w0QegaZdw73dRfk21hIWXTnOhKVF/wLsUgckU8WqbzEMe0OxlpFu7VMdeQeH
tjUNOmsTDh15Eh223sx6jsZZYz7qbEyFCYwigIEO5MDM1Dnkx2JT2f6DlNrWUZBBvQM3GI/Bpa6M
QLl+BLI3JiacVh8nKN4BJIsbSRs41v0W55//Og0E+4cFXi8FOXSgHfo6x7PWP9oKgxjCBjEUGJE7
m01cwRIHqImVwicacBSzAWmBodCKo4Isjg24xQwa0KqYUHgLWIxeQIY2jRbUu/a1sqplOIQ+s6YO
F4LJzA5XSbAIoDtmCvOYKeBjhy2gR341jSYyKQsoZKbwkAzDE6XyQgCIbxmApMcyxopBdangkpnC
TLqcSbhJABP5CkLZdeJhUlhKs5ebZDKAiPavEMbpBwKwdOyKmIi6fAxS4JYGOLSNqYCXlkJf3lv6
UuEwMwXGbBUi01GwTMHgbslygceDegJtJV452JqtQ0R2JKv6xPDuvZvkcSoCbaN11ZfHLKZWiE61
J65SWtwablPm2IA8aYlzeP7I0+SaRvjQeoX8rOfvTiFAcwUDdav+OxhQXudTcWRqvp2G9gai9WAr
kKgUEHWm7oDTFEXpROeZjBD/6Df9cwqHtJwiokTlc6UApWkKqhSPG2Oirrp6d4ypAppKyKYZhNME
6sQ6NeDz+nJVa3AJ0gajBS2hXa4AqQyLqekmNRzhmFPG7rkbXIl7stY33h2xmjiEOpiGcREKwGpj
VAG7xNA0GTeuMHEx2MnWLw18sCzLHO7JMuU/6DY4DIB4NRXs1Yh/JwsljoajQyocLJxvJvDYPsoZ
VKzhXHJW3lWsILK+wsmGNaZ+fJmbSaFmTQrmAvbspCC0ecdI1UZRjzy/sdaVE75lERra0HuJFYV8
pHfGbRKM+yLkQ6EcaxXyFsDRZ5NRTiY+zmA7tf5iKLrZY6VgucmRUhcaZhQh/i7JbxxI+qgbTrQx
nokcDLEnEIGR1arTkGEQgN489uoaQTA4p9io9ykIZ+5Fg8Z4RoSPNryVom7eWrN4znr7FvUa42xJ
wG8BRww3+zlScOAimI59gYJZJMzQval7KGxQwtSjAh8jeGENO5WGbRGtrhqWfltDQslBwg7BHX1A
yV9+V/pcXWsDg16XSDI/FMx4gGqcKryxVOdjK+jIV3C8dWegjxfm+O1DRU6hI0sBJjm0xs+GrOM+
9a2dGxmfzs0kFg1Es4/qwSHLiDMpO49xnZGbr9xaXLXUXIz5LBjLElERn8xqTg91yDXVAmO1aJ0t
s0AoRz32yqjXL2Sz7KovsAXamc0Y96UgCwCIExM9jgVV42xRnaN8uxDpaq6QLbNSBK8VjOmpdu0D
OdEQd+FPcyv9yvQ99Tp4lxoBx+FAgAKZ148ZIk6scstEwawnhbXWTZq9uUJdixS2L+hrA23zyvZ6
wG8KjG3RDB0gZZsFQIcW73+jINqjHajYJ8ZBUtCixevowx/rsdPA344ViLtxeolZTv6TrAbHDC1T
BbTbtcF3FwrkPUCWRI1gHcrO3M6FfhsEy5QDrkaFAbnrGFM8fn7qNQUJp+2+tFJkZSizra2GMM93
RhTJJIyhSAONonDjFdxxA/44y/J6hmU62/p7ZxJzkdjnAF45juhkI1Q4j0KZRzDNWfoRkoGNJOIJ
s4zA6DVt7NwnTrL0DjQxDYyBw9JWqPR4cmAsadFh8tlXO4wRSw6/P9XsIb1omDDHnvmFXNBYyKI/
61MEckmh2R0SwAG1ewmzSE1HGzzKp0HB3B2Fdac68sguAPXuC+CqzxXFMaLA6EtmAilzIl8HGPFF
XgKgKOWn13bLhjTfkJHOkuMVqLEOzXmQ23ukP5DTRsLxkIl/VP0HkZbKOMm/2Z0DOiLShCdNPlFj
VgjTEHcSmzazDpfWNpdzsJfxfEP/gugu9t8TT/vXFXO5SWKP+BlSr4MEwUeVeB+Tk3Lkyp+cIFIq
2hjzV5rtGys7S1DsNHdfIlZPzIhBsKmPTVVqp9oheiKrPgjL3kkx73xJCD8tZmOZV1Qe+vgkq7nb
tHl5yOJ8wvQYb8mSNjZYAMC9kze0SNEDuZHzBcoqXWVBRONDvvQz8aRVaDVoEuht9GEkTvP/cHdm
S5IrV3b9lTa+47Y7HKOsyYeIQMwROQ+VL7AcMc8zPkQ/pB/TQpGUmqRZS3oVzXjN6mZV3qzMCMfx
s/deGxNrUNZEYOqUdqGpeKfQhNsgcf8BBkoZQtB+or3jlE8YEyft6OQHrXLkzrALnZxI8TLZ8q4i
M9LjrTy1c/IKe09y80DIdKe5XtGHw49SFmTkyM6xpZ83+tsMuY9nIaZkJ+FnFDqXps9vKs0iymKV
T8wwW19rUd5sh7ctPzkvH58gZw0Lr+8dn4B+b0T9R6CR4BU2NspIcYBzQh7S3qoBJvg0NS8zsW6W
6s7OnV9Ok+FMbG6irGV9n7X+rtBsNIxUvFnjl2CvHEvrJZbEX5XrfNRFuQG7+5tt9ThUFIbx3nh0
5EB1ms0rSh+IhM3W8lZoPPp7vFbL1MER0wMAhRWw21ufZ+06XlyHQ6vWkRU8mCSIsXMBEpRUSKy5
qZQtFsXJz+LNoAZzWzA0pzbUEyPA51r39a5LeQPOE3kHrKdkCmOSJC3BpT4IkXBa+0fODlU76UNX
6kRZGooZcBdItopEoAMwcUC+Ae9YZ+vE92vboTatYh5yIDC4HWomM76L01cvOqLzhbHtJZeYLino
Uafcjyz5g+aQsCNehvqOo49OqY7JTcAnkFiYdAW1pIiwYLE7tOKeTq8Myz+B38yFOqL5RFmH8UR0
ZcNP/1fkwp+h5+Nd66qdH0AXtAmkISw8IQp6dsaFjtqbVVzOH9xw25Xvz/z5Oj1aLHq7TcAPZO3g
09dI35rR+9CSO0miY9jUby0d9ytbazClpsknhB9nVUKcK6vw6rZn3tw7uyt+6R3JLVTU28hJ392U
NjLZ4pbt5u1cY3JHq/jIxuoYJN25MbqW7s/+AgWDGVmvHmbN8AytwDsu+5eANAqlT/4PjSH7JORs
cnReLOSMoYuvbLt8GVzj4usM7KE0OCjHc9cbwdYYmuVs/rTDyOvL86w9iJpVka7nDPWYysfkvhzc
c6r849wD6zS74rEx7eeswewzj4yuy1ddpe2TBRAhY50UfbIet7Am6VCftOK5HLnWVMaT1rVkDgvW
JboYdpL+PpSOfgc6BMkoaAsMMKt2RP9wdMo+p2nY8Hw4Qg73KuPgMicF/HQ3AhPDfmrnZ5nVOT0x
rwnZPZXdTeh1vPO9suqz1bQcIJBhYkYFY6VqkcPuw8NQkqyHaQeDbSn0xKf6pIUkP1mhUYlMK3bF
iX3uwFqqHK6hLZjSporNZLZkwlKinRdDa9sVo229boOSxbNd3o4uXtSq6t7LUHthK1Bt/WIUaK7q
y7IfcewDHOj4KRG8kN5yWuSwx0CHB/W6Izu3xKhyXLqh0exZp97gJ/pa/DYBRIltrihk1zQsjnYf
eMwbOuYJgoz1aD3PXfeIvwNgmp0/2jI7p6F/E1BAaNniQ4U/dtDEm65meR5m4TVBBgZC8op6Payz
+Dro3RmOxZMS2moeRmut27ydCBwt+xn3U6sJccY1ebeadDHcWh2B0oE+hyZnS4uXvYzuFBkgdgvD
zpnEh2G1jyNph5m7SczOWDOK+zCAnZKEIa7dHMKGqLMPR2vc/ZCb1ByYkm5FpJkEmXlDFa+/cgeD
QnLQNr4iReTHNf3vXBxtdBpeSi7fhmLgecMEmmv3Yc5DEI9O4amZ+52UMyjviDBiv85aLcIj7L/q
goRCUBOYKW3T87Fb3zA3HtO8p67M2GsZrRepe3Bsdufl8CurxY2OTXKDXfIKzuJWddOGzdKj4ZKM
i+CIcF3OvdLsiTpaGrOhhAOoO9TX96BD1o2FSGnlWLVapW+/dFiMnqOgwlQpzuVuMqsdYyY9iCV+
oPoaWSDFaITcTynTOzPkRJa5dNdyelsQM8piN22NOBkZHh/nIP8iqMJyNO4Jn6WSAQd9vwXQZcD6
YhhLv83ZfJdp+8ilDhbDQLewrZ/9uiFgrJHksbj8kdWtIYTwqtdY066yjLeZALc0Nb55TbkUFegX
ANZKqfju29Q0V/aOdJ5LtuM2FdrPnN8nECx3g4G52Bki9qktt7xSi+9iLAST07IksOgvMidj0+Tq
1i7zT8SCcmP24UOAfTEATM4hFHntHAYr1wnUoYGzEjf2S90lbyX+vQlBc5PZ+kVOiM0dLpvhEhHZ
HQZAQvCVXK8uQN842JTEiB84Io4NYg4i5FT6TDzhY+OaxlrkvBGL3maase513Qy9uoPSEDrRc+Tn
yaktzHLrRvBBxWCzTaxuItfv6QGl1i6ZeUGm1HkMPomOCQBJXmmfKKAln56ieHOf0017qcyMH4nP
8zjyhw00PRSbKV0bg++NM+85BobD7AboSZqDZph0L4LOsjNuKhBWTC+QBuXC+zFH3VhVSOW1rd1a
OA+O2KwXNGXDKd5F7lq5zxEbKQ+cSb4qFl5P5f4Ka2y3XBxYZY/mNy7+mbr0nsu65W5xGK3FLMqt
VpbN2ppZds4uwfIeNQnghOS31u67IXBHRMUt7PWlhh3HNHBbiJbE9zzOeHg5mE5TP4vgoPGsJ4e1
12W/r0ghrRPbJ2QtzrOj31NDryiEcnchngq+bHvAU6T6pY5glUNngCDB0IzZh6PPcoyL2QwvmWKQ
7zI874RBCGUn7AKmiNVW5bhfmJ7AwlT1idtofsyK6ZHFX8lOVD+D3v1V5hPydn0oJa2gRa0dB3mp
eO+kjWOu21nAtlverk3njkfRKc+UHc+bLnymXt032qdh5NVfp9Xy6r2GevZshmDS2sausSML2JVJ
5FzI+ND7TDLJY/h6LtpBwKGdtqY1v9I3x2bB8rd9Z97bFGD/7sHoM1CgjuiPsyZOmlNfc62nSV2g
H8cTVy7BljoaiGRMjNgT0WYKesLbzBIffs+dmuPqyFsAL6jRXWRX3OtCL85ZH+y5m1NkOTs3sorf
TVWhjGntgsW5I55AeXLC6icwj1SZtl7rBoIXq70pEOSu8I9Dws3aR50z27iOhxnJ5YEbrcaa7lDu
CIE5PQ220x7II/i41NYxNJhNozPkdWnAQW3FBtVi5sUiXQBcs2CPbD3WT1qcL3keZwRenZ1FhxNI
63peasHo1a6JujuCPA9swCdZku7jtN0u/6+b5BrDCbpQDq821NbiPcamQrhdv8Mc5mB0H9+oSTDR
H7cgwLw8NEZGSd7buolQObK0ZGXCeZqYqTdQuIYWDbmraricULvJ3W2Hn/bWnLWfPC68QgfpycMm
Jn9nLyJCeMqcX22uRYe6AfkFymelawF0UBuHvQrdC274EGGZnzQr0a1OzSa1oTmRz0zwnXNEfjcb
fbgWdBcywZLnLkOWEXZQcenu8LMTqFDbnn4lnyrriZyUmYsStFjzUsCW9/xosRZpx7a1T/o4ekHN
X1IIIgixpAq3ahT+Un3n2G1w5zhcF6uIESvmWf9umOpmDDouuf0dOOr6ECrnpC1TL2D0edsTMV9p
7XDrjlHqzY2xJ4vUXSNeWnHFZr2ntbYPRHiQhvyZZuw10uzXoyZanqrlORAtSyILmrDLpkFv10kR
fFmN5cPAA5li8H7fFG39gR2E5VyMgDWfDMMxjx1RaifIb6WrXhagNAVPhuSpowx7XLfXkIqptck/
dnMr932TPDdOIF6ZAAMyGP5tbendlWv8cM5dJvO0Tp4RdcUlcUbn6C4AIWN4UGb5ng3EP8f6C1KN
iTWguYEhjNohwF5GQRicje5VT6V2NsLqAjCaPuAmRFUoSw5vyrtFwhHsTqQw7JnIWBJhnYnhrk+v
RY94EzbUM8U4ezeyRGXPVXHJ70XbJoc86TcUri5kcLBDuGbn3TjphSco6uJcWVOvSknCCJQBiuep
SOtvlfd0RTpDuLCUSExC9PMc4T5GsE6aKuMZZGj1XjgkJ3CVeO7AZNcbxgNN47vIsN1tNdIwzdqx
nArzJoXU8cB7C3Bs81prOJlTFqbS03FKusX3yLGvC1YXppQogQP3g07rMEbmI+erj4xcBSZKKKgB
kLsfSVc9l717Uf2HXYprQ9g5mKrs1QLdxnVs4P5qFJRf59X8rgI2C0a0Bak0rfWWtnA8r0cdhvAp
MZ/D1oqPZkBnagV2Zd2SLxtjNiLgXVMSooA8JhhRE9GYllWTU0ovampvnDhGxBTYGxmGd2YcP4Ah
t3a1hdFzJBCRtiw07YBsdVXXL9bQhBu+ncydSXnSqsXbWp6aODQehgAuwpKsMUTsUXL2ozHLWVzq
PH0+N6hDu0K3b4ravQ4BC2HZT+oU9QZlyKHOfhi0DdSFAFRZWz+OLX2obpvEu+HGnVV+6Ivi15AK
T8pBvxJh1jfiN+rSZLbrwbMQVNpwXIGCJdO0KxuSJUFW3SZuVzxDqXwLNlIBzuQahAGWsF5QzjwZ
uqfQdokZ8orinv1hBXCn2uVyHXJUhpI2HUsPLxLA+bq1h7V+pA+Ly8UEIswixNGi8ePCi24ik8HB
rGWw5uH9nVj2m1/Ft4ks8u2EGAFHtXqUbN4wOaRruAeHQKCxMQNw7VE6eBfX05jY2cuMRwQSq360
/QUqMBFTgAAAXabBkj9tzHYySK0DttB0+sWN+tFKv51qMG7Yq3XYLKM55TmIAfAyUPmLcfZsqqja
NvlXKVwKgbvFSsNRkjHmEeTjNDOLAjUlLdkD+7fx0L6NgXzKTcpXO66+aWKfNfJoAUDTqkEvHQNW
1cxDICLRKDgbN2bzhmWFhDhu/M0w9F8dMB9Pz9JnjLYj2B/eXnqfPM20QEHJW/spKc+xTPdVMfRk
WZmYgyndt116E1uO8OpysVphKwHx3CUcKKrhOxThW2E6Lrcijw8DeKnMbHzSMdZjOXQb9P03LiKf
QccIOzdWuxX6tKubCvTNCG9CoVvYrXkdmwicxPhiLP7GpnI/fav4NhazhW1Ar63ZgYha9Kx2YFMw
//wUc/3QzznBdNYrZQp/Gh5OBCHwB58+UcHOmVeSp6MttG2B4mgZxi2VaYWoop1pMKI75VuGt2oN
yankTTNl5Ts++U8sq9t6AkUq+MuKWjorPR/wSNL2ORryV9ZrX7IyjpFrtpeezvgyuLftcc/vvtG4
dWxyP4aBpkejh0/3UsJ/51VjanAjEC4CqT2CnHHXszZunZqQytDT5VaKLRGdMx4Ugs4IXHjcM1Zh
EJl7nAiqzX+yYVn7tFgFHPXj9+qrF081vLke8WNr1aC9w8Y1NvlA2LvW5JebYKAVDt78Ss3jJp3F
cIgxA7jfcXZPLuEtUWnDeudUDIi0TjrF+4qgIFskUGAjlwODGW8U1gXwbY/ZtarnIyQLgcxDD0ee
vPqpxaqJI3sFIOdn1LDwqmxI1ljaH+1IvBpILxgejBsrjXl4o5LHIShTYikh/RHTuAMJsyqCNf4Z
ClATCtV/CnsPFzvayjr5pK8RSbnqsFLMdu25rVkhAHLBdqDosxwP11OjgKIn3IE7QCGaZeCvyKcn
kYhTj4d5ZjG/C10iaTpQlgB7N6a66AvR60Q8lIi8JrT1oDmfFf1UADTJmQUt/4ZRE+zLg4TTUY7Q
h+puWeka9jbOBubT8KW2nHvqIbbz5IQHvS1vchwmPb9vbfuopAHAAquoeAfG4RvPferxmhl7CHd0
aIADh0EMGM1xn4EIN2c/5ASXtfS3vmvcyoohQ6/7k+5SwuBE1c1MVGQbDRjhXKL1llZuRE9JrEsj
jUrtd2He4Wo9Zvb4MkXY+QqiF6sIaQXdvKpBZOP92IV2tQmCGOigBZUCOzUwygTS3yKEdfaSjaMt
UXfiE5HjNo9/OE5pe+bp3fIaiLtB7UKDqGkeAddqUi72ivRzF84bc4Bc7XMRgsa/+OD6jwZwbU5C
hse4/5bkZCxsPMI6VUjHPthw/Xe9tuVLtHqiML76SUVAF0A1PWsd38QK6ziAoSdXjuRbizpHAyr4
hEvX85Dc2iljY4/jZBwmLIl0TlMGQH0MsZTzNKZ7u9uX0k3QBtSqKRPwSkknPG56AXYI+QsPKRHC
qG03SUpjUkgVz6nwjVsLp1A0kApqlfrySzZc5HkvSvrafpjJnyk7Ext7yoc71lhtXZwcPIRWrH8l
6LhdEOzZ2lA9zAbyMFE7nKLvHN1Ammtlhyb3goK/k3zw4/TalThmS772XFLPbXbqTRnV3dQNupeT
Kb2dqf2DmXEIczUf09kUnjFBnSN93UrxWPpBx7geDttprN6roMn2EfZCq+J1zlj9oXx6CsTi1W/y
GyTb6jhHxbsLyJh0er5zQveb2PzrDO40jtXnJNS0tydYSpLXwdAnDhLAvJHWdFfrPegwVgRFZSan
xswO/rURqXOnD/NpqM3gYhLt8gi6ppu6TLtTWZr38KGbe2OB/Ex2zeNw7lmTD9ZyZcZcwNB5LkwX
1o80jK0jc90TUuSnuqBrTSM4mOecJGQPsl1hGuZuZEwpM43CbjwsMzi4bRkuWXmGp91Ykfh2nWHe
DE1vbkpdc7lPNydTz+1dT4rZ03i5r5S2TEzGcUHa0eugnwD5Apsg7LhuKRMPW1HugOq7lNuL/Do0
5ACbI983d61pOh9nF7ZmqMNir/p9lpkPnPoo8GgcplGLQ457eeVYEnoeOK/ER6cq8uhYKa5gNNqT
mYYB2oX6W80X6fWCJa4mI3mSGj4rfU7Ma4mX2Y/KfjMzN/IzuYZJ45+sKHmOm/EYZwkLpwwkLGAH
qjWix9RBOBzj7AOS2Xbs+10yZfcRlnUn1PZuyi6iM8fixqmgK7nheli6t2FMkaR2h2kLZA0s8MgO
Ozfgu1jjT5Mal7iGs91jG6z9PNr5fno3FCDsBO+DjYycbxmU58EIFUzq9GCq4r0AD7522FSTzkP8
tnE/6K38tH19AJmVsA5pt5Esbazhve6NnQ2+sQx+nCR/SGdUsnoR1RWjjjm6z24YffgmVThK4q5z
x6W0XsT0+3RUfLecN9Q3ACyL+WlCXEcT52hMNEmAkruKhr+GIOGewgJgU31sclCIS6M42hi2QbrU
gqW0RakTCczzEEwPgxGREgrf3QDP7pxkMDVDL6QwaWczwNOSZm18XLetJTHjT451HBJS440cL6Ko
TpAScefgT+2QjP/rCi3jX7rsqGi0bcdSSxEhJWBLqfN/KgFjK9Nrv4XynGnq0eV1PBnu/D7htF4R
iz8VNB1dRWy5J7Sq2pOz9c6Y0O8n3vx3XEMe2lIWr62GUynRHUTpxWZF883JgC/D04QwitayvtdK
wbs8ejBrTdyDpbU4k+viooQBkIoqEcL+OTbSjLXxlBi3ecC+Ni8gBkFveTZjVaDkYM0uMTCuwny8
0YwuXxdCVnsUreamtL2/dsNGLaGoQM+Rq4wpIbqGI65yJ/vik430/utvnvqX2jZbMPPaIL6Vbljq
nwuiFS9s3Dga3jmjspZiHdvzi849Ng5iPagfcP8CYs5cb6aywfJQKnebY6VlwJyOdQKiRCHo4YUL
tokWchOj1G+tV9G+rhMKMwKIRiIyDnFJOUc8sjRVDUa1dVeU5aYCmHRndhWBaTnu3MwwTqpIKQEe
bHTVLHAfnUnb4Ol17qpurLYOgOz/Q/+adP+l8ttmgSKE0vWlyNIy/unVg2cRRIvCqkubF4mawpK3
hR+e4lYLX0xkb/aFAbpehiZfEpl5rdPwe2hG3ZsjrusijSpWVznXJA0wsoebeuJsyqdrArqFFFBA
qqoz8aayO/xdIT3DF8OpegypnNkTlG/uQot/6A34N6MAMZLQbnNmsnhXdf7R1MMrUOYFDNjom7Ee
KrK7KDmdHj8NrsTT19LjlrXWxhVNt5unQj62mrS2iz3RC/CwrwzFw1WVevGQxsEDt3Yufyx5zioU
AKU4+laRXQZH2FYpdxhg/BpExas1rOyKkg65/MFugGVWxqk4YPonQlcS4imTBuYdeJqsBXI0+a24
YZ88H8beZBgp8mFdcU9eqpl71AfIgXMXsKMuGf4yR/+A++vemNhcXToRLn44HTPKH/aVpLvZVKOL
Ezh4K4zwR+97Zzs60LKaFJNdsBDec53+8t+FrGliJBCXe1AvmiaJ3Ul5rQWzWA2hCb7Kklfa/+6Z
rBSA1MmmgsDvugjgv3M7+sB8QB4U19BEwAHm+jFRCTZtrYVBH8LAIW8gz7//MeaWPGeuuJ9SO/zF
FweivONUVcOT35TWZkhhAf0uWK+K3j8V7TuVPFcdB9Se0q9oh4zjvgNbZSSfsKuWNXaEudnqJW9O
L7B18dGBLlkblX1R1LReUYHww+vNDQq5sxlC84idzjzJcsaRbTX5bdjreHw648MuBpvBHi1mWgQ9
1upfahrlru3FuOmhk93N9SfE1DOvz4zSgny+6HpQem6FWQCcIKi3ogrvsl68REWUwHYBbxQupoV6
GZ3R96BbQsq8OBa+NzEiYDaqfkzmaoFOlg17SOjjYEOqX4IjJInHazXW5sM8YYVONEoUWbms9FDo
T1YDc37Cc72ZQ5iLppqbA0Sz/LbpgUaXJIo3tR0LLrm9iXOfwKBvDEgrwZCQB6iS7e/D798/x/8W
fBe3f+1nbf7yH/z6syinmjmp/adf/mX3XVzfs+/mP5Y/9b9+11/+8Zf8ob990s17+/4Pv1jKJdrp
rvuup/vvpkvb3/85/vPL7/y//eC/ff/+LI9T+f3nP30WXd4uny2IivxPf/vQ4evPf5IGh/e//+fP
/7cPLn+BP/8JWPJ39tHVwb/8me/3pv3zn6w/TN0xLPzhpu3QgbZ0Ug/fy0fMP2xF+aTL/3RlC0vw
EZ4ubciHxB+S7hRWgRYWRIo2+RKaols+ZLh/GAbbIMclTe/q0nH+9Pev7R++9f/7R/FveZfd0rHa
Nnxik8/0j7XPBl8DhadKdziSpfinavipNOml6hDS9Qbxe0x4tems09qMnfBYVSfK90BHFgN5W/Ap
mSx8atJfxnLI9vSzISOV1NgbIdf+mpj37BukfBQSs1+/hJJbbM88AqmK7rMOWNg6I6XrD/V29IUJ
bp6HmDbHMLb19KOzG/KFLeUR3KJAtLMLUrzo/fEXrqhdVYqvoKxq7Ds+UajTkh8MK2VvHTP6yUV9
wlexx95D4wspOTYI45lQ2geJ3jU3Kf3gQ4XARr2BCFZtzAD2poqap8ZGXO17n/k5x7Xk40JBFEYV
v7URiZFtENkL/YaL+i8XGTliBUlmFhCcifu0Z9FAifyiO7e+hYdl4XcCG8NtH/zqmgSuZzagy3tj
TnLcWHRsOtAAai7adqHdux1ntovo7Szqd862kMcvini5yOk+yZyxbCiaKOwvObrIsQFN4PYckhds
jQ/s++Q/fOGyfyg+ugHB6zfBllQ5JmqzuA8SdHquq1EHFLlmgyM+QmXgrmmHQ6Ind4r9x1rSZFtJ
ejBdy1hDSTWI4/LwnZsBok0TfEF/bbwuBE4vFhvBYg42sunJaIZzGl8pTMD5gO8gZTsU4UPoF0MC
eQxMilgUcCrg5l5Bw7vp6+JMyeSjTQ/HNpfDY4PHAaY9DMTZpx1jMUAEAVxDnb/o0FjkN7r2nMj5
iyH/JsI9URMWwf3CU5+1mKLopFiMFhaOixoG7ReL2QGKNXYM2360cGdoi02jE0O1lcIhfVK/T4uV
AxzYLaFZzB2LzcNcDB/ZYv2ASMslerGDOIsxpO5w6mRYZi3X7Gjd5PSlDA88JtJ6MNhP+WIxcfCa
VIvppFjsJ3XCinVxKZaLNWVeTCrVYleZ8a1YzUK2Se6E9iaTV30xt8yLy2Wxu4SL8cXHAQOdDzOo
B9/+GC0GmcYs77vFMlOMK4pxwTznbMM7XDV0yjQrcs+7eTHcBD3WG3DQ1WLFgWD4rBZzTr/YdOJP
7u53Nt6dyK2eVIwEMuHqSRd7j+jMZ5gQj2Ix/tB9eKxwAjk4glKcQboqPGcwqo1WPxK2cfAPQYUC
ki+5tmAsmsdztBiNdD+qYARalz5vXpxerWw8SS7epHQxKUUaXG0/QAcCqoMpoH8h6UNQZ7E2YXFq
SBhiTegvyFg4JLBB5dihEmxRS/vcysYoVeZqi7UY5QYLlazxuQlYVwTff0Fj2I3qzA3guqSmmXcc
5J3kk5mSzq/Fn8WO4C2QMWQM2uowcCU6LQFYcRZfFybYSewD6BcdC/9VgGSLQVt+1IsjzMEaNmIR
04L8iUmRknTE/wB+2ISZrEi4PlDw9JmnuBUzl+BVqkc1GwSL993s3hhJ/Vpj2feaBKAkucOTpDCB
G4xcGwxMVju9EhJPKRJNzgWyhNUYBmSZ9D2W0QzpLnwBRzAChYobD8c8vkxBlwUtsdRexFl/Gxgz
gamq3/cMzlZvA+PVNM6RaT5Phn4M54oRBoYUUrBJamowLpoRhGC3QFvGdol3g9cfnUan1iXI66YG
LU8jGy83Je0FWK0eSSFbkn+ZvWqXiLfDyhmBXFettunhZLcDnc94eRDbrOqhncdpQxvQhprkQ81A
G/jaJWvtaNuO4yGjF2+su6UJcMR5Mlj6tSZ4Ledip+oGKFtx11nygCmh22AFdzZt+TO14x7FmOGK
McfzNa4IvfPWUKCYBMEHz52zb0d3xUhGoAXF35hMqKz8edQ0fmmtIkVn7WzYnhKINi10ck0kwPRq
I8F0jD+xaGyoMFwQzQqnU5zk8XmtEbsvPavunUPYgQmtLPGQu4gWfYS7wi/Ei6zVTtOCa2uTiUF1
Xy3FSrKxm4PDzqV3xa0VE6pxKqQLSrPu25ADGVTpFI+PUnZLSxoWxrFjk5wDaMS/k8KEx/2TTPOW
E8iHJt/vrKSavOXk4vpQbguT5JlPk9TS2kzJZVR0Vw5lbW9W0dmgUGejyfrgh/GmBGmO2QCegAbg
ZrfYLU2c3tuqpBq5bJEDAHGv9DE/hvUwXBXFm0elMpRqQewrc1gyOgXtFZgJo2ahEEObvCEjbQLi
d4lMy+lkSpKNi5AqVHypRUcrAVubThG/0lnlsa3N1v0dSfbbyCWHHYblL+FicQ2taEMJbrCrgvTA
BeKHR8FVFI0DmP3Rz5ZFZw43eUxlu5YGmUOdDuh8waqEyY3q6vi5SP0Tiuet6ftfc+zctSg57tzt
oojcjezi16CiWYQ8W7sCb/hkL60TU3kYjNFLGVrIVfAktUMQyaX6jBpDUgEK9kJrxWowu/tZWNmW
rt5T7mgbLF837mjvKk4tr27ynyKlrNghBgTT2mUdVkfmTod9BcKUFkXa4Nb29F50v72dI/HO8Ifw
6ms5siLuredAY83qqP7iu5mnYw0tJjQsZFBqptzml+t3pLaE3XlE1O/TTv9rp/3/v5P2fzVo/4//
3rTwP76jz/AfR21+9XvSlvYf0tJtXpCWUqxXLOPvk7b7B2O3y8vN1G3hQtNgl/W3SZtxWkiWMS6x
d2kTYGYI//ukbf2hbI43QRUGN0FbqP+XSVsp858r53UFJdKWSukufGtlq3/cmOHKaUNnHumgCuDP
CpFjuKRGZ6b6haKjbDyNrJAd80Vncmn9aToEE6laE3RqL+mOsax9kRYViz/GxpYiVyxTbyoLjR2R
sbVKnfzoUP9tw2Zal7YM15gtI+Bd5sEI8I4K676l6WxT0O9BeuVRMM63i1ROSl6gksN2GfJuy/Ji
1Q2UZVMtdtcb2d040yka6Dr0pKg7TwElmw7ilY7VcjX2yZsDNZejvYrXJwfHyS2VrdbKdmqTWAue
U6rBOXxz1uPJE1G/GreCJDbYvaTZjEerd38oFaP21QpaymBvcgM12crl1XHxRwY+CZ6Ifber0FNd
hEl4Bm4JI7IN96OAG+W6x1B2GFmDJ3xcMCjvB+LluUs8qaq3pWvxZAxDZpTKC0FxXZpyvk/FdMF9
eR3N7DnLQRnJIHmVYc83q301rIGuNaDkphX79KaxqEkpmV9LzdpG6HNrUzygWs/IKzUtnwFrIN//
kFbvgnVCHy+JoWuK7VALLpiqE5jhAazwltgFHOvQp3mU54o1zD6UHqvZGLgZStqMkOUYPVLsVLKL
clLhhBOJdm9ocqec1RmCc5v5O9DaUEUU23vYepzHzoSYlnGiqfkc0SXATuorT6dybbbaj5oDgFUj
WUpGEToJJlQF5DT9bEfszPI2ZpMQ5J9RFFvrKSEW4IdygzFrXNc+OWP23jRDaM3s0dVRAaZnptTn
gxuJJ5XldMpFToeBUO5ZJeDgVdTvOi0Wg94K5l3fNGwUHRdwBp8J1o4+a/3WmGLsWOGhaA2mih5A
K325VEqxeCcq5I5XGcaPcPXumSDu4XfZNFMgX1DNgim3h6m7DzBSuj3FBaVGCbE9wQrrA/sOV7m7
VbN/LJQK9g27A+z5iymZiiZKErD9ERbE34jUA+7429fd6SADwrZNGDHoAcDf5XgeyfyDcyWvtNX4
24OS7ukdMepbocZhO+gwjYyEylb0mLdsqU3qO5gl7hy/hDbBq86PpAfoZM5tQAANxVNqBHM71iEo
D7SIqYGqSX/FunNbdawiCqESHdsPD1aDEnp9RhwsNsmQYv2kt3Xd4cwzIETdu9y5kAXYFJp1Umx5
46DJ0R/Sq9KhNqTmC+qDbSYI8Y88ULVFdAk6Z9hUjBlcUVaUzjHQ4ZfindM8IjDQo9DedfR47yTX
1FamzaaO1Keu52zrLKoArDjZz5XwgOkRviABrpHlvYWRBbHHH2ghSOtm1UWzB+utXzXt4ENsaQ3c
IPQnC6B5pQbEt6GpZKcnELqrNqILA2+fX96PM1WHlkiegCE0pBiiZFeL6I7xq+AdyN4BMDMNU+Bo
+Vldg8TYj/gM4b6YNa18I8WDuVN4GAp2ENapiU8gBRccg1icdGovcJRVDrHnKlKml/vJa5PK99DN
yJIqet0iygrpkWEmiJFWOlfTN8o9xi71mLrPtoC46DF02OuNvbihgfS+rxyFPMaMgUXuf3J0HkvO
42YUfSJWEQTjVqKy1Dn+G1aHaeYcAPLpfeiFN54aWy2RwBfuPffWZuAkm0PegUBsYOhLN7lMLa6C
peFxLRFmOM7UoBfMXiyDVUjD0bCJWjngWnHvRGlTrw+0/INWYRXkKVGW2ZtdS1KyYl4jJIEtnq3s
C0VGcbaQZYkc/INq7rB/kTWHX4+EFNQXmTpZvbjHxBpI2gptsC4QHbkR+NWbA9cCUayW3Ey5RJfL
8rGS+muMWCRGludt/Dp+b4mKwleLb9hMnvRI258DCmS9D3IZIkXWXIjkcbdTyjJg7NI9nqmVMkKD
njSqCst4tM466i7EWgxMIgI+e+eTXZs9OKwYDtigYMCnMqNzTs5ugqbaqzI0JVLcIq9h321776KG
4wFTxuNdI2rNbcrT4gB9r1drfXQsmDDwT8Tt/1xwv5jSmyjvO5cZqOHjbZwFyjJfnn3Dtg9mRFEJ
nXmLT65/S913p2OVUxQWrXKL5GvID8xvhv0wQ7IEphNaZFvuVBWHo3Se6qn9M9sEDy+V+iYviDiw
10CDQKDwMb5ZBBPqTTVNvNJBNI5D5gUhkqA7HzJIyjxZxdmUztky6xkq3nyPwBT1gJPduzQCkCmO
dDJ3ZGs7zwqHUJ6N5yFjrT5bK8vQQ783sA1kTo/wvcJpz8GwiSgjceB0876V8mA5JJH1aED3OBzF
8A+Cx4yV0iMlmHZ+U8vyntfBB2kp/yBPrh5e8QltVYUSlzfq6kfi3neCmjUMZBbRMuHTkcAbW/I5
UKn5Yblwc+ObJLVr+khTuv98wjotU6ekZ0+SDWksG3hL5alZzCTk4KAUGYiQyXxWI+aFkl+N+gSj
5Siw5h9K9Ib96AehN8oxxA+IrS0jg6GoX03BCCSteAoSwmUTIirOszG1e0ckQO/TA+NHjNkpLCse
VtGha8Y8yy4fowjLOLuOH4BOIL2tQ1GOr3aDqV0m+cH1km/p9CZRJ/Dqc9J8SGlry71NyNoc5/o8
286VcJVXqqzcyN4JACPGkF8goY5A8UXqJFwo1Lpf0iFeDvLUl4eKgC3tVftef9Q2AovWO3WpfyoI
/WH68TUlaNYro37w+uQ61OJ97mDzOBPSsCr3Tw1bxh3O/o2sqzvZDLitB+h3KWeAIuOwg89CDwhK
rbNJSIKSVG8nCyjsDO3bInCgHBDNThkOfWJf5rqIjwMUikm5D3DwfWQB0BXlTMcCHpIfyLfQ8bFW
1ixUNcEvY1z44EwISjYmZqWA2SmV3OwYef6b+e67RXqcFHyrwAWymjP5hx12dWJ6ylTFb10kRkRE
MPdUNH9Sw2Qb+s91KZW+Y7wPe6R2mySqsqMh+OD0jhSP1bo8eo5jpfaWRNzUowpVZmxu8ukBBNqy
HS3Nj2OqjwUyNkGhJLcHbTPcZsUGFguigxUQZdmyDlCtYTnHKXJB5QBRAmVustsfzWuJSv0oRRnf
Kiu74BhEoLNE27ZLmn0eM3a1FtJDACcDs0WUdijc9C7WpXW07ToJy6yH9MzxQBNh3NqemE90M1vX
itBpsi7aWrEMnqKI9OzVzG9X8dtQma+Duc4s47P2TgGqo32mcL4XNnIfOZB6KbJ4o0VO8IXrnEUf
I9Ssm5e6p4JvOmT5iJdp8xFBc/t6XlhMCPE8cm5dVAWx+jU0GmcoH3sE+gfAqOUJhT8XyFLJS2Z0
erVWLHeW3bAvRR1tgCarStA3B0bb830f9fcxNPutbgmv7cM0JqqqH7v/4sa/djWMf9e0EUK5X/AH
oiOB9c9WopBlzSCtiemZzQhIU+e8m0bKDHOswCVgC3NY0sPiXyg2SDXE7kxuw3uNbZzqNErRGto1
0e1A+WJoCijr7m2GqDy0+W1BIkEU2cZfOGplT+yBIZJ+n2uB9SgQHG9lqY++nZJ7KC8Vl/smNrxL
ojg5IoPLX8Q9Clnkt35OVhM1mUR9E+aI9Aic7sD1rAQfFRAHPCQ4owFv/OR2CrphWdR9RauQuoAg
Mv5RqeIWYF/RHLLkgohoLYgNCYtHcpYApLNB85Iwdh47BYIvGI8Gjn6iPmzOvYEvLSGRsadA3vGm
ZCB2ko/aPLmlX+2HvoZFXXV/mYPqKx10fgKwH+xsbf05AqmqN9Vo/Lr86sYcfTmsG2TmuCFi3uwK
HR3jGnAr3vxhTmj1AA2Sr1zfG33CfCNbXpiE+BjnkI+mM2q/9VtAgHIWaeRdcrs+xDDgVCt/BsN5
KS0k2VHJ5/WM4N3Ohu+cYJKtwj7QanXEWPq31tldO/wVFbgjTd4jAccW+tLEckIvOI4SI5RB5Asw
ruxpGZroaCmTUq7mO7D9N6tV7YZ407M3x8wRm4mOTTzPKcSY0manMa8QE+OPRds/Dcwwoz9wsXke
ZCPvvPLSzno+gMzDLJ8fdQJqUflI06rqUHbQ6wZpfxl0yDs38E+E9dn7HiWyVcZPkhF6PHUFAzf1
5QfLnx/pQ56CrC66mmwsUJlAh6nAq7pRtFrFtpXUg1AQE+R/mPNYA1MUzpJLYvlXTMZR2Eaxm9ED
jJIiXGUg1HM/OmR4CdouejV6O98Na3ascZtyUnwqZLxotuUumESwrWT71FP6hDFSSqR0/lFZZEm7
HldwR/qn+SlLQuwrpJRMEPmVE8/5DwUg/79lwHcuFGGYypvDQOGtcBvgBeWcDCeYJyMyVvNphIt9
QWwHvRZGTOU1UATAlOk4++1WspenrGnHTAu10Wx8+E5yX2QjR2lncxWBZS0n/Dnx8NjJYTxGvn3N
a/cuhgV0X7AAj8BIbBsOjK3/wmkYkJqEyXxeHMrPvDN2KC+aneew/55Ys+uMtGj8gdvK7WjeOgTA
y0xXnE1mfulcpJnWqH/npKsP7mTdiQH9XdkMe4vUowdMOf19O72I2CFuIzNeFA/Uzk4Zz9tS/4ye
f2fYkCQ7e4O8aRz0WRpwNIq4FlfLAyAxR+pJGuarP9Q/sktRrrWcKSPHWTQx2V3SXed0zx3Ma8b2
/k/tdVQFxauxDJw3/fhGGbPy5agcnMRPQtfTgCpZrW5s7a0XvH9SGUQYY9H3Y22EdQq62rfll0Gb
IdmbOElzzGxh4IQr913Bj1quHlhvvh8dA4/DrLgSyT6RJp49q8ImWqO/IzLhsMCVCenZke3a9K64
38/aqpozYenNQY9wgYQH4KWTFgKS0X9Ga43MrEcvWhNjDcr6U0j4nhivyGNOXwxly2M8yGerZgUl
CFT2wKfuhoJwFk6Jo6F78KWNuCX66unSuItvTPv5OHhVdmYTXFONbFF1BAuk5yUaJC/68Nimi7gN
s7tvfBrHmBHn/9cWbUrQx8JvzvSoPbF4TaKUkDyAZom1S33j6CYQFaQgDQIOQrar1h/FTcH8MYZa
D2tqeD8vNeV3nW/TvCHmt7mZTXeRg3uP8EFszdx7z+eWzY4noFSSSwGwHUm/jSp1pzTRWFRc+wRI
19JI4KH+VWbWG/4esMWMbDpYBZuphUw2ZMGVXuTU8wvsXQM3Hf9ZHMHaZmFNmBLZtrGk/Q/Ozk4Y
RXweR2LzUFBvHIa5G7LHUky+kI/ADOQFychFa2AuVd3HorHLNjrNjv60RfYbnbS/NxycxUF0Q735
1xvDDYslVBH2oFFcD3AqyjuC225O2sKG0HelWk99ewFjMDT0Uln0Eaf8xGkUzdtJzSeEAWRIzFBY
3OAL9dBt6ed+22p9HvEguKx4EsadG0t07+WpjgiCdA3/P8x1myZFTWLT6CFmY+hS2sGhaATw25zx
nxNMF0SAhEMTRuILWFkkx8bbtkd76E6wOe7oF4+9XxKrvECrMyfv0U1xi3BchUQEgzfr2ntFAbyd
TSphTyC9cjDtdAm7kjbIkD4m/GkRl7mRdBgvKvE04LTeBEX1jddChyC+IIPkBMBiHeZxqr3sX7Au
7Q3zsa585xhgs+M28T+nGDPeyB0XzZ3a0SRCiNfYDbquuJAXgczc43cK3C/HOSk5/vPH5FhV46tL
G0Kllp6zWpy8sgzThYVXgOl57HljFVd8LkA0CUkUqSl/SxopepN0GT6YF5EUhiXbzJCtSnJHyczc
IBigK9bf/qwCbg8XOTl8vIRniUZrExkFMuiJkzdxyy0U8JthOAClnPye5zUIS/+wZoNsE2O0Dr2R
fcx98jfD+8OvVfyWUfo+miRgOL7zZ9gQqBm/6Ux85AGi7GJhadEbPVaVgMhb3QCuQSrh7NmMXspi
weOdXvDoara97d2UIOxq7UrtfbdPDmXeeZA8yos5ximTvPzJi7HBDQuBvDnzwqBppnuT6njR1T42
CsxSjmxDW1OfZK6JIFbYT6MX31c+nVyDoH8zCRxfGYusDXJj6nFynWIidBrf/EJOGIc8MgwmcLsh
m7ZN6wWPJtCmmgOgQ5WUDBX1lm9dhpxtrYEsdYMY4eQQEeFMwWNRa5RsgfrJH6yiqj4kRZWbPEnG
UWHT4fpuk/J5HIId9X1+GuEoIUcCLOHbJ6PK0Uz6C0gHPDHbHt/VruoJIWr6d3a9j7DiplD5fr13
HPdEZgFeLhJwLxORIUz5wH8ArDlHTvBvxBvrLOMPRrI3GKHR2dhWI7O9Vqyvp5v8el71PBnLtz2S
Seei0J3K5IzFuHWvpozMw9wCBpHOSr3onZsZ/OkiRQRiWB8N5iIElYRNeq29iweePV9tpUWm16iN
nc1DdQVTFRoZx5znEfxHFgUgh6YilxjuTmSofkMeCG9xR8Prf/JxsPUPGF1FfagjCnWJi8uzxUnm
7m+A2z8BiWfCLAOAyCq1CoAjeUpdhpjPJ4V/FauDw2x5mvO6+VmIVsVfMDiYCLg4xfyLv7TZBq18
ErFrb+xm/AP9OIcKyRo6ReegqvmMDLY9iMlki75UhOD5Dv+LGeoWx3hJFnmLPTz3TSEo8YLfOZa7
yZ+KQ6twsbSRPqY5h4CXmOoRE6Z15i0HiVTbHz7jhTt0tlfE09B3BMkZQUCKAaPB3plA0xPD1w8u
yoW6ekRg/qm79h8+HsN4a8dtgD3l0GdGRahwvVnShwkiDidVdId75TUuGaMCJAolH4IZ+EfMyhsJ
6LfXzp+xxttT5tFr7r5NwwqnMeEPFE56RVv52I+A56c1Ki2ATV6xtjMZ55J9yWlMkcfbqgjbav6L
Esl0ZWBXUJqgp6cpHJ3kNRtRdFoqt7dR94mintB7ywxjPPfHXrKJjieFhbAUj81g/hKKsi1tC55V
lT7U2WEwWOVP5lPSReik6vfedopwGnNzu7h4MAXQMNIeTw3OmBZoBGUH2tSSGDQuXnWx+TZe7MIl
GcopJL/OmRnzS8GnLMbZ2/dZKzc66f/BFKB/8DCf1OjpkciflQyWywwzn+uUk0FhzslTvCv4Fs25
e5/MShD7TnkrrPTRqNxHJ89PZKDy+yJi4/DT+KHhdflLWYQWocSaJIpcGk9WycITyhfcFIZHGkss
JN1H/1nXYlyna18+KchKzP+QelxIp0H8m+B34+Sq0HoGwbNq2ckv8qEQ6oi8BvpzuZEji25GNzUR
aZvabe9wkqZBDNMajnb7V0Dl7BTsi0DSkDJ3OTmiu1jcWUIG93VufbvG8qKglpCBOxCFAxK5d2IA
ryzBiTupOR7yNdVkqp+Hqp83UxZPbLnviuSoipLJS8zAwyz/sDjk4C1cqPUW2qW4JejC509VA1CF
0rz3Fv8zmrDmx4rted7L/phxfyCyG54rjKcLk7WDZO3v8s0bkvS4aADgPweozkagExlB23aNcnGs
mU/FFDctg98N6AImA5e+84lcoFbXxHAzyJwfMtZ/Khgg+pnl6xKZ3pNf2U84YEDMWMNDy5AckBcY
phG8IUar5S4g8ILBuvdpmXq8dTWYCie5VRWpvCVEqe3UZ59q2LktGD+HCsMsaonLnp/JnF86b5Lv
kcMgxJ3GKOz5MvrRPLoqeSZAlnzxzrlH6Lxbasu+jvb4oPvRRX7c7wb8lLuoDLJDvEYxkmxQR8wQ
2TWMuf5O7PavFpaJbFAfy0i9+12PaEv+h95iH/gVn7/FILuMyV2cFSM6suzErklcFz18en1zy1VJ
Lkes/y1+dF08RaFiNPdWVh6ZaQgmnmztOhulo7Dmo49PG4ezvu97BjWlow6NwChWZk60jkxh3wTJ
A/w3Fprc6EeG2qZJCIXNQPepNTSrmjp0TIs3NL9g/1kXsKT7jZAXwz5Bz52kUchu1Ebpz44PF0gR
2LuORAqu+nW9Ko/KdAg5615Jpv7Cx3AUY/mfEXknY5bHQkOBYcVxME1CBUpJTdUUHwYAjTbe5aOH
TMPH8ldOaIRanteJbdf3M6p7lC45tVwt1bkqIMtW5AIjrVprIzvgntShMigpFddbyGX0AKu44Dur
5Wc2Xr0x3jnJWD42pao2UvPvxix+JbFOW/w7N2920SxAhKwHMMTN0Eh0V1CW84G5pADPMGLlMmeS
CKdlmxCuwfgub6/QDSZaKvs1MofVS5r5R7sEqNYmE0wB1/qRrTHB1ZqtgxHX6NQ83d8LUn3kkmb4
KQWUbTFSsfW9QkpJEEyH8cfcaLIoN43LhnZR7XSSTv4VUL+LsjsIEeidZig/TunX5LgpM5h23TJk
7xaj9Y2SyUAvCP2/wy9hxebPXHsHgrPHsO9kfaDcvrYOgWFm4RA/lNU3PE7pCQzccXCCFocqfwl3
lQGDbB0nYGvwc/OY1MI+2izqx9Hbty3pDJHvn1I/ehGO/+7ELYGuDSNgK4NZiqt/jMunwTHhyHKa
dBr/4Zh3oY+/NWRc+1W5ZIu4dnVDn38PhIK/Hq8Rq+T4o0UZzxx+tU0ZJ2izdyXiHFRi/ZX2Mj2l
MSOQEQUVkVlQ1VAjtVGORjYvvnh3vNAaVw6lkKRv1r923aL4cYi74mPVPP+pZXXnakTd67rXAJtY
6BIZ3Xj/wP0wpZKsCKIUpWHaWTu/XZkqipj4SqTP6DTwsQcJj9nYIOWtR24eJFNOYZ8qxyxDOyAq
pnhiXfEOootkG83IDbOAxRKNsXeLvH6TGDgImophbVLWJV4JfMO1XPGEAyN22aEGYhNt7jn0j0JI
XOS6fyyT5L/gsUvug3h6qVL6C2Ie/vEuoNXy0uc172k1dhMABgvUMVbj+IKjCyc/Tm8uLlT5k++D
GtcMQ2O2B3aSBnQPdcGGvXcfKUPI0RWIj/MPstwYZgaUZzMER4pq794NrA92iThHhXmVRfo0Otm4
w4TFeMlasnM1m2ihuvk6ybigaV2zcJJIPgRBe/S18YnDjTk9W6utVZF6QyMBCcZFWqUo9nIBhTHl
VYIu8Zeq5d8ArW+vfPmPsJTx6noGxV1cfU0jfNNFd2yNiPbcMBHpTytuQfP1xkv7swR+eiyC6Zoa
DUJWiXwqaeQHxitWc8VbQhTPFi1XG6aNR7RYapOoCz3EhomXe6MZKpfuwDDZR1fp6pSOP2V9Gn1G
FX12dv37PnUYGTdAL+G97Uuj/SUtBXeu3bawQ7JmV081I71Ez/vIrUiAN1ouuoQgaO6uZcp3Xspk
wGQ1XdRNcvGpYgK7Bwbc0TtHs9jSFmmqrjneeXoI7YzG02td4qw+89wzT0Urs8OYN89dZLDeJhAS
zStGkIbeM2Fmhnc3iraJNb+Qnya2fL4SfziC7J8uHl8QpQHTFlYd8lsg3axMZ7sE5jMUMJSMk7Gb
kONxYBQ22xCc4oCN59B0MDH7bt2FjWYHXgzG69IxdmzJ09Vr6Fyy0hbQpzDk2EC1/YWquVEjKrJE
UVg1cEF2OUzDsB0Yu7uRydzI7wY2lSRF5g2QWc1W3TmwwuRUyQYMrTJ9ntuRZLesP9AMWkeuQmci
t77D+2fb8WV2HsehVKszjCunwuBiDIu9pZBbDkuCq9wCf7YvYggzAkYHUjdxIBiwZz6PdlJVP1ob
kFKNOcCshnG6B9W9SxxW4nNlnHMzILjDR2Yji1UZgcSVP5Lmuqqan6BMHUzLk8tsCEERjhzmyfYe
yhH/M2Lu98O6eySN2Y5sKmCv5Pn0KTdc+jn4feQHiXeVo+tr0CPsU41A3HPmKjTy/zA8qrNY7HW/
9x0tPJPkpz7WrHgAYDok5ObzI8APCnI8tMWFEhgBQeo+pYH8b4pykqRicbaGc7Vk4HMKA9vBqkMY
ypZ2vYjLe7/yfhH06H0VvaeGwbe2Ar0aPODVjDa8HU9D1/vnwWJkLKdlYkEHHQr2qcufFt/PVpSc
2hKSb0dVpBPKm5FXMjOY/5dQdCyPecMIub9ZF+Rx4wENnyB4e5w57fwd1AJgSDHfjLUoKZS+LpXx
s1S1tfMklVeCbmxmwU9XadzxE2D1PDU2T1qQ8N0v03Kec6eisuVMxr6869voC59GBuXqpliUAdNm
OZuXMz4C/T555HVbQXlMmmbc1RlOTG2Z4w5+kbVJCjkeggF/KZs8fK71Y2dDeDWJS1ocOz3oYtWM
TAh1GoB0+Ic4pnS55znaT7NLWIU5QT+X/XvCbUCYD15uLWX2WN5q4AJ28+wsDIDXmNKSkZ6leQpy
j3U4W0yJOZAxvPsRl2w5i6YjOm/JjplDU0Oqu4ssDTSbHr8CNje4NvKZp7MrT1jZQ2z/AHWCdNg2
RC7tWouZ9lMQ9f1z3b7qxriSaAFSKFt20BiquLmf/dI5oDP9Y2bV7paoYRosKbTzzILSHv2W3Rq/
EajXnDimyUbx0bIWgY1L6eKzPc/ymR8np4VIkg/LdaB4FNz4a4iuyZBmcCyewGoZLq1R7ubpTRTR
sKUdBiKoecRRfzsn9BFn71AtMEOyGKhon/oMiAf/qXe7JynSC2nn9nbkbt3ZqGuYBJIlXJCRaBw7
bNG3oGZACTRkk8TNoxoaFlSCSQ+dAhOWOnsIIoiSgnXfNvXYCkq2kNge15ylNVHZHouQSAkQiPMu
RjcRMi3uwm6XIqp4Qt1MhWuLm+Uae499+XZaMtKgUn5mhH6H1LMep1R1TDDwGqcYgAUHkMCEnI/L
Le5kuQVi6J2dxGnYdhRPreW4ob+amFc3c4Kt2cTenGjl3KExtCusjBB6ntUYqCt71BO6StgPq0t6
WP3SXbbcFovUX666aeutpurVXR1hs+4H85zbwyWuKR9QVKxrSjzZvogQndBfeSW04GZ9hezVw22s
bm54yd9BSTaL6kHaRCt/x6gvoB6eG6zg8/894as7PBP4xCMM4wM/rL86yFFp/RhG92W3fMlmJbkq
c4jYCO2+TERfenWiY/xDGej8h9N7CPXqVjewrferf73jIcpXR/uAtd3Tf/XqdKfkFYzlDDapRHjv
u9URr1dv/LK65IOWPEZc89Hqn3dXJ31WHwuM9fNqsA+KfaGyb233gjsqhbKPLnT15HNuTKF0p3Pr
JG/p6tvPsztz9fGXbjaFBUAPK3PtO2t1+8cWvn9l4jPp/88CAArgAAdggztt0hquJwk+Z4LYkcu5
+TbgNN7UK13AXTkDBcABq6V/B4b6PHbj0YtBlyHOZB0rsbjkApnLOBJVU+7doKnupgivIvqx5pDg
hO4tibaeVCv8lQnxVqQyFY0rz5n52KX8mqygmRE1sXfAknlpV5aCXqkK0cpXYDnA7bsyF9qVvsDU
PoaTDYLbpljN3Dm/jNx+cKKw3Q6j5DkgRSTTLecI+d9MWMydSQkZOrZpw0P7mpS4Cxxm/BAujpaL
T2lyGe0RnFkTvR2/ksy6c90zQdnNYVIp+iGIZWjomh0sY3HNKlB2ZGPsOp9/K4XstC2kdQeePWx8
6E9ikJ9uW5wdNMBIv0BcmMYO5NnBBKB0bijePHdvo553h2dGt9W7JZgjo7IEstafyCJ7Ruy4t/yI
VI/CfecJAFiWL79Bqh+Aj/62Xs7ugajYk/YuDefujebMsENyXLwjKhmT+kDdsgZbg5HQJVos6oS9
QCQpy3fiic78FWzKfdtBfckWesivftdsqAnwCfry3rDYrwk7vfY+yxYfmGdSVMcozr4zaBqMRgm2
rmeq80y0GzeX1DJNuDRecEoVg09NKOtUJQHKUfqMbcdEKOztFuX+2iyMWUapyi7J7VZ4Q4c82fPx
Xui6eLSQmOGFa0/e3Bxn3oej8GeOD1OfCTudGlrvNeuBpZb3lXcg+1ri8TYseemlS/PbpVAyKsJJ
jAVKeZB+MSBVl6R7Kpg7O31CJhIGeKiukEMxOu2MkWvcJiIaLGQWHMic9ufEwe7kg0C1SM/TPNvC
bmEsZ7vZuUXF8kBoU3LASiOR0tJXI2fA2xcn5x6P89ZY5tfCx4aInerChWvl/X5apRKp99XkA79C
Mp0Vc++DjFqHptLCEbbCwAe3Js0D145qSf6EXKtj/bny4YuazEtHIPc2ZtxPRJrtB+70jG7s4Am7
3CGuBTJTRrd1zerVsByRiywLZbder7Ma2vZLs24jnSDYKJHBXlTVo8P9HZqMoFk9pJcoSIy7CtXe
UU4I+pzie8jXktTVwxaTYrZNKOO2lu0RwuUMS2gLXizWx2FHnRNU5tHopscy8P7Wf1BkGTjrafwP
1FK+iWsf+5Kl3oIFdciSxuFQ5fKwFFwYTY6Uifc79HMuDfwqopb/IaVdDpXWCGY83FOUCMyrqxPb
R0R0hF+F7qoKAiJzx3x8C+8ffk8k0dazegTbbnULFN50+hAZJh/OG/yoswlHRFz7GvfaUNrzJm9x
zzApK5hsyVta83f4LDKgyBgmi89l7pt9jFp6M0bmGyl+3qZt6b9iXZ3k3NCpgs7YTxZvS9qQ6uz3
xV4J+yVKUbgCipHb3rYuTNdrFKHW6nVz9jllM/Vlf9fE4NhRekTc+OdcZxcgHM9xBx9ocbHAshyI
snZkpz2eEsSlR7Qf/HGlhXPINgVhKf6BwtlDRVn8poJ0ni4/DdreYwhGXrtoffCro/KDkbTL0dtg
qlgzh8RR42E9yGx4caOGg4KoG8jxtJzxCIWgYjdBXc4BAdwpMXtik0fr6LXOOQNdw259RfB2mIYS
dlEaX+++m4ZnR8/QCtD/76WDy4z8kQ2pftmhn6Z3NFjHmAZuIW1l487YOTsRstsUxk9eue2JOIU3
SNDdY8Rf50y4npgib63cZJXnB19WRBRkA0kc7VXZn/EF7giT1qxrAkxo1l2dk1zO4/tYOblFH++S
ojsHJI9URCaMbJDZLfxEAbNIevFg27lue6OcRQqRYZBQYL4Qj7CdCWg2BteP4X7CVEJq3bKRwQf0
ZE/lv2GA6enEFZt845EcEjZG0Me2NC9zyLtuuf4xLehsPbxqgT/VUMhKm2szQjlSnvCsERDogdOd
mruxnHAHRUZyiGXKWQ5MK3Br8PRl8cQlVuwad9rNcXNylwacRbQZdIbhUChEOz5XGTlDoWS0SwgU
cBirGN6GlKYEZcTMXaL3NVsTGC1i0zjWo7BrLAj4PVl6v49oprxgvElsy+FaSDN6d9/HVR6wdCcd
jFd7gqxpA/U4sq8oN11vql1ksntRkhvOxZXZRr9m0TSn1kMpa1qvUcUSOi3xOub1EgbjyCY6QWXA
JUJFYDcDqvDF3fZBPR9VjHxQm8iKaSCvqmETxe7OOBM07TEADZ4royu3TXuiryNgt1O/CJ4RhI07
MfsMTRkJVX29B8qIuyVXFyWdh8aodoXHcHe2XiT6GchmWtx5A5WhZ6KP1m5XIXocEC+tEh/l5w8d
yuOtVfAuuUw8SkBDxA7GxzhT/4a84yyVKLjQ+W5W12IkDfsha1rrpC2HKUAkOaiq/tmsxvfO+QGP
zvgi1uD8iq/cj9e5RXsA4nFNg6A7p6ZmjBXPN0E0jjDza1Qn+Y5O4btc0RvKGE9ur/MDG6KWEVNR
AnxgVrPkXJs1JjywiajCc8FRULrW5zihlo2QxLu1dDhL/tUkim4Ji0dBWiG4HZY1ecmH+ArgK3OJ
xWTiv2/I2+iW1xEIzJpY1DGKvlODX8LONu8EyCswuP5/mRqTg2/RRi8LMphkzR8fDGz3itUXC/iB
jE1IdVVFw9ekocPAkGnuQlRqgfd/LmzScnV0P0vZHFkNOV3/RrVkHTkDibP1EddzPcuuJ3tCNAa3
XEGvnu6SGEnmKJYXa1z9RlKzKlMWgKl0ItCuJQEJRGNBtDXdWPfF/ttEzf9VLIX7qKry5E+L4iph
tDuO+fdiALpj3/LpQFZObOvE8BtbDJctV8qFJ6y5Z3j65kr3w7Ks+9RvP9OyzZ9zNwDLxDt26HOW
ouI9VliwopQ2iRA97I+AXlNwmSpDP47Rnillr/SNxiGhbU1T9+ZFpr8NyrI96LSeQvJ8xghGWcuU
Iazj7EhYHHj+nqc696qdw5wSO2eQHOnPqn1AM8RUveKBJP/XKCnIhDmjRfPbmDBtmR6gHYz0NySM
MO9kADv1Fi/8Sghy+XYrtRo5kb7jGtGHfh1xBMtQ7uNZOiH9CU9VYSHss9Wq40YHrL3eC2mFsZw7
3y6Y9J1RpQxWEpZkbYD/SjjmcKqM6pbmTM5zm9xN1To0ozoPkS0wCGuX36iTRAnZPTvawDyIobi3
i7xlKWh2twXOXzIv3KR4fWbyt5P+YEfr++HjaHdV1RwXVuKlYcUXqfEtVQCz92qub236bSXkDMHb
Yhrg9CBHsxJKfsM4GYL6XUyKwNbJ0UmN3rUmlf4iM5a4U6TYM7WHqaS5TwKsulbQBScFZYy9Jm+T
noodqb5/voEecRqd/OosRLHaPKpqDRXrvPfW8kCUu226h5dBZ9fz4GRZ9hbFeKNcnT5zp/DfoN4f
RpI4Ci1L0A8J00wXuCvQV6sf24u8FwyY/sfdmTQ3rpxZ9BfhBYDElFuSIDhKIkvzBlElVWGeZ/z6
Pvnc7nA7uhe97YXDdtnSU4lADve799ytCv5MRV0cWqUpWdUPrwE4ba/Ft81Dant5DnJPcu17XBYj
f4o0cgGhiaEMWgt1qU/0YtrcZ+Rnp+UPUhL2ZylQqf5Xw2mf5lzvTlBWs12k119WQqgkDd0fodYc
qCiGsjnpYitXmftzqBHToKtmY3nYcxfd/tbZvacJpWBp2F4sveA3ps0QKkDZX91vC6x+2zvzNmcE
E3Acr1YrvLKNrZUcwK9jMsyXRmUtMPLqVHWrgkQucQ2LRrVHlmxP8FDJ+SsiWsNogtsasjpk401j
zx/CI+8rG3TVuMLF3gPVOeS2RjNpKU+l9g09gK6nkVm0m43lnTT6xhsajvOZTb5Ajk+DkLQyLXlD
uOyzYOj6rK/HNndvhYi1XUinYqopsCgfsSmhccy45MjCMO3H6njo00lj6xo5K87VcolG5oGlSvm3
gD3Cdlj8Rh80NmDYKIYG9kHNU9Ouh2RHxOwg6UyOs+KAJNJfcqazB3MJv6KU2lW03yspnO+oEbDK
1glrrsAt7szK3d7iqtfdCHhK1T1Af7MZio3jtbXzaEe5dcU7TZTLa/SrCduNA/hL1CZPNRV6BLIR
C/rGVTmSGPl4qJ6apLiCUcMV4JSw8kw3ACdVpDqgMEc7O1jFCHFxhppVGrmV8YU7GifUiNa2vrZo
N9OrA5tUs/1/Tf4xDRK8/zv5hwvV9LtMfv83WtDfX/OfeWTnLyasEEhQ/2xdly7onX+QfwzxF+A3
HfKZNHUcsgSB/xlHdv7yXFcaumNwROdwzk/ATfdv8I/9Fx4QkMUWMpuQMHv+L3Fkw3b/HeBnsrub
huXxw9nS9eS/xZHlDDW/K+1km7nUVZNQ3KQ6GlC6UKhGWTcj24Ub/IiBTEvJxi4k51Hd+vaRZ3Wm
HRMRAn7qJskY3oK0+QEOKGSelJ2z/sGd4vRi9QzIWh5OomsxdvohoN3iZ2vWTHeNHJUWrmKpSXDr
CbnHgdq7BJTFIacdlBgI/cRYevAn4r6miwl33BgDp7QXwjPY6Xsq2sOy3rgDcY1RcDUp4xmBItWt
87QmVJ+G/BlstK3VQcuabbc5lrygWYkr3VPkuEGZS3RtfnToqFgS9sLEUEfvBfyWkgrLMLFOrs29
NR1MP2w8UncZlktVeTCOJV0wKDnQZ39KW6DW6YYCd3TMt7jqj/0hie3fU92xBZAk3nRyYG21KFEY
CdqKHAEH7DSdROJQQPfwmxVbrynwiwkHE36b2c2+jB1c8ekRHpnnU3ZfYvnw4wy4ixe5Bj9/896N
4cNaD0Qg9DnfDtS8EN1orpwt71rFjjOXQJnN9ZGmN2p6BGNqR/BZrEZ6kG7obajFIvTKeXfKyHNS
Q0m9praOCpBWbXEzrn4fjx5Hkxjwg4X+aHFwhtTLuaP0Ep+jCw2Ejs3XC4fx+Nr5Iq8c35nt9yaN
A2kwom2YyRhj+9HTiw3OsHkGmTPh8WBmwy7zm3aGN60vf5cTMe2S0tUdlSc7E4MnhkImQXbWPbeV
5HAFDcN1+WsaPbcboyHK29XGjnnpCiRpfBjpdA+EqgXRGCW7VS6w60BuIezgbsq8OPBXzHectMSm
Bw8OF2Os9rV4NWw265ExEJNEfmScTs7s1yOJU90RDFlBqwNlFwydaSSJ2x67HhFS+Oj1lpRZYLE5
+c4EzaGm2BInVjU7MY5thESj966uwe9v6UlncjDnRQnf+3ryTlGKHkdEiXsfRUyYOfV1l+RvBHrg
/TY78Hi43G3tRc/Ca26MnOLN9QqCCAxkjNQia+8hNGkAH7HuQLu07+WwTHvWfoCzjrtLuwUJxaEe
hk+mWmDTOvcCqyzvAckGak6TmmdRQXpXd9cISW1fuXwOxkxjKPBdHv9XuqYfB51N2UHmxKXlkLTm
2j+sGbCU2XztIw46bMo87VpxCkVEJGCGwpJoPvbSz7lseLS84iVpFjJAfLaYCYbN6Ky7GpgRPTMz
frW0Q79q8gALG8fWvpRBZw8gDHngTa/8INY8EICa0Q+7MYCqx6NbFyRaJzoheouCBzo8dxqobgAC
gOeXtt67pvHVLpjhTEnYpuOGJVbvkud2oHsMoAx36QHxcMKJ5I0TD34NA+zdXGTPXKaa05wBABvT
dVZD3lOSrK3fJIOzMcht+Uj3YL4YhYXeA2pYuOkabAqw+ejPUBda9LnxAFtpYVi7txuiP3kUlIbx
NbHIB73THnIAXwRUeQeHZYCi0CQ+vW50c44lf20GXCD5eb8n8suL491qDQeIkdNsXRr6WY+ddyvO
6OYsARSotOs0ZcEQVg0KzqL7zG+yDrNCRQkCeizvM7+YzC1IGC35MUZk39YtVzK9x+Yyu+bRtBxW
15QzLkXFzO9gU7gLZcOZRa2VDQOaUMX3rBdoBOAOAiqI+AN87HlLclN42K0jQX/KQswDdBdiFrxY
bB4sM8zcb26UvPXV1cZsHaDmf/Wr9l6RdmbcyMpT4Hm3Tf0elQaKNNbXtdC/6LZ9riLcb2qprBMi
sUR7Msb+lzHxxYShIPPGH2sBADUxgIrXsmcmJnUa4H4NzHgDC1j/5CzJIQrR+JZ+n8fxgVlPi9Ms
2vecvDobm6EP75BhETVSbG7JLzF235EHqwVjL0VCmsSVw0X01GhkeI38NqwCNdoVgIbchTdZp73S
YqiL4zx5ag098LozgUYINqN8ptBMcOulNeNM4c6PnkB1TUqC/ET2LVmnMWZTpdGS/NwkIzsQTDan
/CqVDd82x4umhaxiMgtAL7zRjLRpKxBUmWmVx6muP7g7jIeZdBGnX6jBOXveNABvS9DbsIzAO6qJ
IYgJ5ynEPPU9zOUedZTsIZlua52ay4k284dCA/mPR5+7Y8k82alvdjGklLotmLSHGTOCNJ5co1Vy
B82ORmQhmGaFPyzRc8H5kJfd4q9idN6uCzGR0phCubPAY0aOG4lgo9VlFmSFBvgHnzmbGklhE6Ni
phvQGzLrirL6S09A9uIJMYbslA+VzpuZP3qJF5FJK5pLE75ySAh6V6YIdkimqQ7bejKTYE1otEpX
7cZbCr+rfRjIByMJMaefePfD/lIbBUmUcf10kgno7Zx+aLVzrgpSyGbc7qOyOpOFdg62qhzKV+ZH
ni1+WKwGu9nR7h7YELqtvIfCQa5DaaHBE9+JadFZms6wf0IiZauDfR6fxLwlXfFIapYoaB09AOk4
IPtzpc+WH3GevhO5RHkETifn4oHmELEFDZxuqXvICZW7D5AZef2GuOOlc6iyx3Dm9+1Ccj0kg25k
AwY3zNUoC5B+pY/BwOF+xdK8oIlybd4MRIz2zbJcMQaCHgk5m9TjOQSKT2Bh2KUmbFZ9cc8dGavz
kMKug8J6GQq6vqEPWamV4cNSFzCPOgcacKad0yEHwZe2edkbahyc6aMXOLl0B27MlLvjpogWn0Lw
bjOzHG+mGt0fY2vxhF8cXERPMWe1+mntpQdnGA6m5GXuYEzEI9HuucICERleMJr9bYVHUbnds1Eg
mNvY2gndoE5y39F6JH+C9iSCmOTkCnAh5xqwOsyLQcEv3BpCo+kwE/YkgHGFyPAULEMobEYPPyNS
IA1yuvIjJCuuEBsCJY1BUN5gD1iZ2owKxkGMftxCPSQkoEAdCtlBoKrZYbdpN8j94Jkvo8J7JAr0
EUL8mAbQH6WCgCzQQOy/sSAKEGIoVIgFM2RcK3u/glPd1C1ZxhlzMT1NFTMutI4MVKg/ZwSuzd5Y
jhImSa3gJJnClIQmyXu423AhQZj0CmbC5C46WPBNpAKduKF1E6pWUppYFGsLDdBSBE+G75RDA3K2
CFxxW1QAlbJ378Tc77YbPS/xOj+0NhY9IiraLssAZVq6ToowZloBmsVQkJYGWovGJEcfvYNLUPaQ
UsgVdAzigYrRZGQzWyOMsR74ymFjKRRM7cxwt8AQtwoTY80nfPer37UAZCCoZRwxmxmypEEhGKff
VAFndMgzlULQ0A0xs8VqBks8mONeoWrMeQCcSH3kxoFjA3GWAKT8akh17ZZouUwKedO6000j+L3R
GbnRUMGZkolqkAJ0uAx4OLeZwuekcHQwicBL5v8pFGKnUbCdiu/SRhQsuQrE40wgeWIPOMY8lC0z
OoA98Bk34DdBBy7KQTHCP9KN4cIEmLwkxJ8c8o82ZWXQ66qCoPqRSGCasW3vOY6TG3ZZzvMylLvW
ZFgeNo2fRu92yjnQXvGHWEkYyDF7Zdl+wMJ27eESJQpQZJPBV8CiRqGLDD1t9/hWI2iTBEqSe7dr
opdIAY9ikPImMcxKoZBoYeBMovBIdY6vSCJYbqrBO3qRBRmtlfpDy2tgywdBT9mxG6d+10BeyhSC
CcXtrQG4mRLPA/r03JGXD7BWUr1F87hIK5vvwAAh6xv7Kch6jnhSIZ8W2E9CQaCKCRV/xbMBavQS
ebNHlBRPM2vKzRYRlBk2QE1DJmJQzfBBTRVW3a/Nud3qJHKGNX0m0f8KHprE6WTdo9R7xKt2jHNK
cg2bYyJOYpIesK0sBbmCE75duZcFK/yrAXst+qajllc0pwEua8xLbVRnbQae1SmMljGTcbLfcsx1
E7Gj8/I3cAv7R1fExZ6zBOueEjtIAB4GJX+kSghhGDjuFiWOQEpFJlGCiYtysiBPhYwAGH/fsZAG
IfwkvxLKHITqkiv5BQwFVmiX90lJM40SaWLUmnaWLwxArlKpOErOKZSwM3oRBvAyH69T2NoHvW8e
vA4kXdWwJywlnv9ZyUSVEowA3jLJQUMC+hdfiQZsBepSPOChNvmEL7mdHWq+dlRSVKZEKVYd82Si
Uzkyas5NQ0eKpkSsDjULG4eOkwyBS1NSV69EL2ZAuMOVENYqSSxV4phAJcuUXJahm2noZ6US0kRq
37r2OIQlkxXjo20ggY5KehvQ4EYlxkklywGhYJSGUBcryc5Q4l2lfTMnkKcCVW9Q8l6ihD78WNam
Ba10TprxI2zIzfUeAqZc0bGo5Zv8vI9OnZIPE3TEXAmKoZIWNTTGVImNhZId+yQ5GE0bbSodYs9c
x9xj5/QuE5rV22ihvqzpTqNMjnNdX+Jc/iBpTrZIN3/GE3GWuS8Ltku1/5VXhh/wFFwIaUjadMMC
4lqx6whQXVhD57Ptlk0QezkCxpxfRGL9iFIGAh5h7o3oJGubyyXXlOsC7ld/znoO1EPbHyMzG56y
camwhsVUH0tuo9Qn2MN0tRdGOHljWOdaLn41zCPYqAWRsNKpFGUF7sbf4WoYAUUlwNjwD1m86zmc
77ObhXhsuMcaw90etO4wLeOLNq003E1M7xdbnnFJ8CsgexgzM5VuBBEHkHvUpT1Z78o7aAvVgChX
XOwKnQaQbvleh7rdZW3ir4KDnVV31q6Yw59hsURbTWd21mo/m47IpjvdFaS8nSr3rILybhMeHeI1
Gyf39mNuuHwX3va4SjCtTs6W0tqFKkzva9K/Bvi8gSniG5MLCfb5rovMPCZ0mk4Ei2zMtPiTuQqG
xKpwJeIJXItgSdp0M5AwQBZxh/0aEammGoG7xzI4ZyOc/CLj8Ie0lHaDdinT6CXt2WF006xo+JPy
3CvOnQHanlsFZfWw4jEfMUq5RmF7t0smS0wZuHp5CRtMSedlWkBea9uBaWHK1d3mjNHqM2nviEWR
n2bGgLDTvbE+i3z6M5d97rdzZp+1mDsWZWGlUn3CfZa/F5an/IPlQ9M2p3qJDzaIDaC5eO+832Q5
QxwzFBiGSw4ZbuBDtfWwIh+CLzUsTvzMu2bhfKJhg1G87i9AtLc2/B3245dXcKduqXqHIhD6WDWb
uWSltt6Htn2ZWoGmF05P4eRiNcF8mJHQrojB+fgCx13ZGGjYDPgi4wvjHr7ungmqiDS5s9rkhVwx
/c75d8sNkK09VeeRysc7jlWFtrxFH7CPocesGYEEW0KOss29QdkFYApaJBTnOhGDfqz0TBxcw9x3
vfbegQvx3SMPEBZhMup23J4HruDohj/L2Pww9ALX+uhmwMpcngSnRUcK7VtEh0+gvDuFlj/NcBHA
O+QTw4wkOkycyC6eoAEal+UCpNy3zLrkDD8v3LxZGeQkOZtbM8EPSaRcgyQwYNHz8a1ObB+4oyq4
NTZBOK6UeOazLXfop8iRzV5rhnQ/2wvpYrrHmVxbj28Yi97WCFLEEIIxWvV+DipcHRvwPidtgVXA
qGcv+aAvjE4eswqIB3OlB7ymd66rNt/zFyUoHhOv8JjO0XE2QXAZ8xtecJvqVZhJGw7yPzlHUWtF
q+GQW9UZd/6VA86TBaidd6PbDSbFtIn+ilvuMJScAjEOWMxSQ5xA3DST8pOwPWtTzwFYTfRi773G
r4L8tLAetCGgNR5Besd4USf3kag2uZYSBdZGZlrrCJjiTHphnl/1Ob26lfcwtTG88/oVw88TuR2m
JiklTBoGurzj4APVpNwkzYxdxMV+o5vzfY2ZDHveLbKmx8UtDov3EpONtNfjimR05LexXZP20Bn5
pUihDGht9J7RIeZlJ9AoDUuc+m4tFjWr6rd0UUKRHOA7JCyBlNkdmFLR6MLJX0x3pxXv3pI+mIUA
M2mzsmh+KXit7eTBaqIfNIhxR4tvbR6B+fKydzfRqBSHw0EBVvKkj4n32JzVmGxw5/XJoSwYSHxp
bOel+ixZsC52Yf3h0m/v8564IqD/zSSd9tTUA+7PZOdmUMcoMQ5VWxuHN2v5ZbjO2XFIAkr7m9D1
z3he2QGd4S55hYI4Gge6W1LCoILhmk2C1DLn8OhisNQjpwl4N7njuv1Vt+D32qV7G8SKryymiplQ
0PNU9i9xrYKDGSPhudb9YsGqMbY9ZU8V0Z96qv60s/sOt/NxZHW/4vg9tkvyXGXJ15QIOJ9j/Xs1
u5YHDWRJNjYFl/YiMHDIP+dgb1uXCeDYeOQ/a49ONtTW0hC9X/J8bywGnUFsmpRfYQeFzvDToU1v
F64vi4ZZbSF9MzadtV1OsRQl5UUQqUSHOmjl4SbEsniaG9VR6iG8rQKzt6RbzY52bomkkofNPp4h
kIC2poMrWiAF1R/LUJz5XzANhJQGpO6AAgbtAiOVTloO/KafLf0SQEy8U2SuUE+r6Yui3sQT/60P
+e6z8Px6pnegMYg/1FX6bIz8wqzhojUkZ9ccZ1AaPgqbWxnl1LhW6ieqmz6qfPg1KLKDgAW47dRl
WDdWf+w7UjArKNMZG8nfMpdM4sPIOR02P5IkQ/QG9Xz1k8q4jV37ned1CoybQb90+G3MYvrO8pMb
pzSmrtgIsxw0q4tbvdWKJ3I+FYBUigiZL+1IrPYEULO32nBeOj7WjR3ih5iyiZmweEEYxOWHhWjj
VgTv0mQLuE4EZEvB59GYNWjPWZwz/JQXMbj9M1bkWTvgHmRZ6F30GmRO7ngYkDQ53hDaT1HJVucV
LnKMk+3pUwK6D95JRbH36+Timsr8whg+4ij6wkq5a5zxR+jaJB+hoxWgT2joLdFxZigudodwAeeK
x8vkvY41cc9r+0ClLgVvAATFyNEwcWf+zrwTiQ4hjOPAM6Yj1AGnRzWp7M9lhe/gdd2xhNTsGyrC
UdPmaObUL9Ncw1WoOI3N0F7zWKD58n62TK54jlvGHewAhZmt/mCYcKO5H+yYXfFsYIzSbOIFhSfs
IHP4RaC87wyB8SJtrXd9sMZ9rgnLz9hNijn6iYTN9KfqDs6ygFhI0BDgL/29uKIWaqziDuTrwXxk
JJ1icsa6wCEWgyoUiA09u9cZFMfWTnqyw1RII+BHduscteScp4tOexymkMgwWXe6bzlWmIUosUGA
bd48Ti//qPf6/4qOFmCb//dJrUrs/Gz/bVKrvuQfg1rT+8vRYRN70J8N09T/a05rmhCgDQMih5SI
f7ZBS9U/B7XWXyYrteXaGDglTjFg0/8c1Bp/mRZzXWlaFkU+TID/L4Nafqp/7WfhO0ldFy7mI11g
m7WM/w6N5nI9lCZ+FPBL4tPT5Z1xK2cWt/8HK5x6nf+5CUbwN/r3fxTAHsfD5mnZphCOowbG/9Lo
1iDzsHFMrAu4/IS2L4fpG/1s2OFDYS5af+Hj+wOOAy+tXv6eCBoVWYrtGcTarpfNk9am1zhxVBbQ
cLfQDd6iVQtYrzE6Jcf+bw8VVdpaTc2K8QjPdsWFFuYQZvoc3+WdhU8ybZKPU7SCUaWGT5+M9y5B
biqdhIhMCLqD/EczQn/LgBxtsBi9zdWNlDtmxMr7WhOSOzPKTcFtS+g3rF3nmoKqvFv6oyOgLBbZ
8J2wmMFOtPZ1DnE1JbHYOeKLlcZA/8gtdEuqYGrNUc7vQ2ei9RccfbZm6Lzkrqk8Uh6LumM8T2a0
HBsxvZfNGCT4rzZTaJNXgJeJMH9kXzhUQ/ZR6/Yf7s+PHRzWTZrhobLDd5YqFupq4ow2R+uWxB3p
H0CdTqVfhnS5V11NP3dxmrRz5xU58xJOcJmTPOpG9pLg5Tfdb6iw+Nt+mVKKrSCVv5G4folQQjwG
Ovb3V5B6vuaT8VqoH6oVDC4TI/mMqz0zQwOojMUhkDuaqbeP9EcfnUj8nNzV2tJByITAgjUNhijn
hOxcMxtveJIz8TWq4jczGc6cmv7UY7TF1AUfxZnfJ7bbIErWjzZ2DM5QZCnH4rUDJQKAnTxam7iA
tVXrlxTB1Sli9oIMUD/roFLTCFBnxEk65l1Nyoh+hsW4q42LdLBcxrJii9fCtzalF7cggYhxgi22
QFNVPwP+3mm3LC+a7N/bgqsLuFjUqUJOey6uSZ2eSNyWRJ/JMVjr9MfotePaFY5P5xG6B6w2sNc7
QZ3VZtD6X22Lhkb8ZiOIWu9c8seiaClln/hjxNdNviwcJrnRVxPBa/xFgezWlyZl72C+0m/79cHB
dkwsOzrpMQf0ZHBpbaXEa9fI+pQaK6lhQ0a7JTmZDg5X5sDfnc786QlNNUIxyr7NjuYd236p6yZh
uAxDuXfLC5/iDKqKEWFt4w5DXRrKkvSxhpwTzcnRzTs4aQTxO+cHXUrvo4xeOj4cs8+Pmm6q7YSD
SR7YsUFgjsqknTfof1xmHUbT/bHd7gcjaFymC/fVtI44ctMM2iCEk+Su/SiOTxZ/aCI1b2qMa9yP
vquZFxtrxUnv+A9mYdMqnAS1iWYVluzSFaeScbJf+6ZjCqBlt2ZoHruFAS0UgG+z7x7KsTkzCU6u
xciUOGX4kHJaZ/DENWXm0AnqB7RxnQMFoOZGndQQbHcpeuA03e1+3IvJ25YSMvg4jmzk7fSTAHMN
DbBegCjYaH9u/YIX8A81yeAX8Gjpqn6Kdtpy64ThbzODmSSmmg2ZBM6SQCBKrpHFcXHGiKzNOJpD
gK0S6Xkyul/E8l8qDlNLOrXB4JY31rxbNdZHYelnIb8KE/v4mmGcIdKMKCce8Yxyhv4R6tMnWiZm
1269TVP+NA7B0Moblp/rUk9BU0MUiLQZx02CE8R0QPu0jPVXztVRZAVE0pllcsbpHATOqZRf0IEE
1Y4O9UNR8wO4IIGglFh5s/CUpkNH+pa8PhBMjLLt7JfQQwmjDtZumutzz6kuwPV9CEsa7xz691SE
6qrDXK4cDi8zvhCTW/5hDa9DmPtepE7Cn7YYTkluP6WUlsTzjZ7IN0BJl9oaX8oYbZQhJEAXv5aR
r4/DmSQziTmf+fCxXWff6aMdjpGdHaKDVURT3foEEWO/mNau1sMPG/L4bEebUnf2uj7/avqSRGQB
V5gUhJ7KA2XUkLqSXW8dPITUlEkJTKRhYxYeiVFbR2WHJqfsIjtjbVhtnD6QLj8M4fPHkrWfpTc+
D3Fxnjw2vBQ2rnDwYcQrJz83P2mp+FVqE418RBMlYZehpK08lVeg/48dXBJYqCe8PXCTg9GIrtQE
BE4IPJuXMhPMsNs+qKpwh02cnbOfccHk+tcM677PDG0bd2hp4ruD10qMR/vGH4HWWziPdM+MTfqg
6elhmdaN3glS57bxUOmoq1rdfpujd4oz+Vn0P/UlB5eyNT3Ynhn4QrwjoICYvNrlz77vDkJjprXM
9YMTlt8Uz+B1kk9dVX84rfkKtOTewLgzx/UNHYXR8pbGio+xl+BG1EZSBx2erdp8Mx/w5CigCcP/
IXkzk7nh1D59TxgJkEOJn5gvhGJ8XBGjux6hZuIK1qCHUuZQG78ov7nl8cvcCurnh8dW2pgNvRst
56c+5l+MY/Uif4qt5tqZ5SZUfu7U1E+llX/DWdutTXnNnPDegr5t8ofOknf4ur672BAK0BwoDmL8
2tX2PnGTs/OHYe8JwxW3h0R+GEP/AyZl6jb4Kq2RG1D/bq72eZxbc1tCh3eic5x0wcpUvrVrLkXJ
peZO3rj2T9PW+dh18tZ4pvvmsMTpvnO8fdvJ59JsrmsWMRq0ptfBGwNtNX8SjL+kXv/pQbGAw2+8
lut7VZqf2lz+FrNxIdWndp9t3iMutniS02R5J1WMrFhney+mFCvNXuLOee6ng2yNuxi6Jy2GmWnV
N899qET0TEHYLy/FOAKfjdxofnNLfVc0Fhim9WwRjNkAabqxXQZ5Z+0jy72YYf1ll0wHnUr+Mhp5
+ZZWcYsFlVGWLrgP7mEBffamfnXMyV85ArJvpr7dLp+ht3zTO3/Rbe030T0mchCZiQLeTA5B4wL0
JaLbkjCvFVTcIBGWX5LSwVvUMYOK8K3hbs5LDDF5vK+656oGuZiRqqTMEoRl7VyRat5lZP3kcsTs
fgyWCcjwqmm7XCthd0UfVO8SH5PlOTfq/ZyVp6ZxzknUXV0vfuxiezfozltLi2b0OZYw5Pn4xiX8
gbJ9TjqPYD/jfb1+r+Fjx6Tkpmy4JBTK7TjvvVs9fkR1HCGOWSXewZnzFC4GFAXWGFK0nPra4dxm
2c0TL1EzvXST5zPVV2NEGxtZ8sljHvHGUQ5VMOV18VeRLpl2XKrZw7Z57V0t0/0wVnKjkERTwziT
haeXaH2tWsg0ZitgQhEy5ZJdDsN9HpZrZRsqtHuiPwbtLDpZC1gfMQGmTS6M+HBU9NC9ItNTEvUu
XSN2FTAl7N130418rfhpDeHRtOZHW3SKCYIs3p3U61kiEpSFyXGcfnZtfHSRzHJDp2qr8tvceSkU
iQZs2ljOH64eBVOtfdEHQst2ZT1ZUx3QGYMjjQ2TE4Un1XFkIfbIUN3BWRWlpNHtW9wt13rNrg0r
bTu/4yQz+WWa9noqM/luzCVsc/E00W2l0wIzw6bPluxpsCaAyYS4pflsuMhBGihuFWXqKlR77Rjp
rl8ZTHvPK1LTanyty7CX9IqDG0jM5UEpPGHQAPoPc/HBBA66eXXzRobbcbKXxCW8T0vv/FwuD/Bw
/GqtXoeav35IwlKIXZ51fsIkTxf2Yzvz1Xl6AZW1dbGVoK8fE7NgXHmxiZVXDoOQmssGtNpJdYxl
jHVptURDlzZDP0k7Mwsg/SLHQb922QRG0obFEV4s19uIuT+pfzed5XGaS5hVOFQRyKEk7smPnMZK
vxZwyJdFAE+uSNq6V/XDtTy/g93jJCu3Q0H3WFec1J8jli8YKWa6B4rEePIq+9yK8VV9Ch4nBg2K
GjGzXd1ggtQ7rh3y4FrfZhE/d7XYe7DqwircVuYctFglQDTtJ7EcQst9CGNYJXNym7WcWljiUBGn
iPreRhOcMjxDr0kXnYAgXJ3Gfc017YlHcq/oJZGD/a+ug8lumQ1AL7KB1I3ULc7JN8vTQe7yQfqq
b8TBIay+S5d3n8sU/eGRMmsryJvh0I0t3SbuIaYQzyGIlIfA67DNI9XXv1y5bBsr34vWueYc99rm
Z7aPzGlPnATI5d1jQlfXsc8xj9z9+DjFJMH0dgtmfdfyS6eVA6EOdr0FbqZPHszsZPSkG/mQxchs
k/Om+meubomDks9YTkS+O4clkgtYB8Yeky9IBHnr8jWIaTYH4rbPpjXoEEMXHhsxF/tyFDsiPYtF
bNmqbkQFDxoVwnMvocMnFyJmbEjhsQ+/3bk62iI+o31z2N1U/A4FhmrvqefrQ1Hts4XZaFP6C76S
AUNHyA4/qFsw6jvjodfYnc9ygDYFMh+dAIQxEdMOcHAMR1mfLzT0+dwNry5QjCxOXvWog51YH/XZ
ehxM50oVzs6wrH2ZJ0eiI75KAQ1iPmuCFkS4Jjn2ori3g1Y3CSbB5QNbpId4/Zo9sbd93EtOm921
kuxsmrllBrvTePHjpPANnpxC4xAvNGqcXq113Rrzey8ZCfUfeGr0dsN2vTND1y/m5DzY5YG+G7wT
2pNtcdQ2eOxzxnTxdFHPszuAteEnlAOU4io6iCoJ0kT6a2vvSow/bbRfIpictD2ThdmY43KVs3cs
zHY/IkPm2j4aq0MWTtcMQ45Xu3dvca4OC2avWkNaN9Cx6cWD+zhAHbTlrkmyY6fJWwnMhhwXyGUK
tQDVY1cpbl6SH0ejOhKdOIFiCcrO3hq5OCIY7UPYBOEgjk7b7rhKEKak4rZ2eI4IpY+zv+qxDwDc
V+uZwRV3AuTQhcaezPU+bH+lIEkWoztlruurXwRqzZ4g58HE/1VIb19KkrKTnr/VlXFdcLiNxanE
5xh72VZ9q9hdDuBwNguBHvVLFJke1FO2jZ3o4Ij6novXPNYDtRY2VnJujf60UO1g4uNOrAQCoHcD
Xf7u4WMAv4eLsX8Je1mSV3JfZpjPXeQ9mB3DT80MLBEQHPT8qksvvcdB0bTEiHcDvNwMvWQhne+U
7TlvITCXdCrUzmupTEL6Uv1u5UIfVmJc7MH5tiY8XbjDK4vGBWyyI84bdaJl3EIeB0toOdJMzv/m
GoupyDHJFkvgNpufebtM/BGE6kd2hGbKkr2DAWkXRlDWFPQVQ+ZrpP2pTSbEuWchDxk6F1iB1wpc
F6OjVruX0/qaAwnbmDN3vk7eEWj+rA7Vi+UFUBwiMkEKDFIurk2uUgQGABqs/KRtYMv1Fa8b8xWD
bpgm6XzSFm+prdFoEGtnGK0avceodk1PkICyD3szjyMxClz91n9wd2Y7ritnln6Vhu9pBBlkBAm0
+0KzUlIq52HfEDlynmc+fX081UDZLnQ9QF+cY9jbO1OiqOA/rPUteBZa1DnAxH4vPPlnTkgz7Rpz
Rsz5aDbFr20sv3yBFxQT0aMytX5MpDh0h4RZdsSHEUoIWLLCY2+J4CEIOZka87ecsp+ZOR1wAyND
bzfyWNHyWBntR22gIjRfIuRwhC+myJq1T0R5AKenHnpmJTmgANVjk9UL0tjqOUtwoxIxlgERDEwO
Mr+Y0quTtaflM9UW+Y+lTH9CVphrZ9APpkp/itjgOzgzM4JF+it7Y4ccDMlkzYVKi/BY9+NvVXXX
Hjw28wEF5Snkr3NeRPxylDK9caUGRPTD5Q0IEt62VfSmwTgglOalDq18sUOfF0//Nsg/3tRfhebV
2MkPUWJXVO1E0OHFXWmQUWgz94VoP9oltcJgvsJgyH8KbGsBU2+9oOvxUaGbdMzoNktuhRTlaUws
kIzFR+43D8AMLGYFwVerZiRZInvI46uiYFoFHbiUiqsNDRxJXPLFFrBdqzi6YaKbI9XVXPmB1wLu
MQL83u4VSg08aDxykL+NdAjlSK+neXNMCVcD6vwZG1/EwIwLRdiuOdOROR07bGMId2wXfDyJb/jR
rLWpUBBZJVqMe5+wExo24reqOPgdAltuBOf5Wlf5fW88T4nhHZs2eakNJ78xqkvBN2hfIPtbzz2Q
ksQfLZb+6s2AYMrgy2Pv2ZHyEX5MMioBlvMOygzUqq/Lk9FhZG3rTzeav2TDp+/V1X7AyruN92YN
yn1IsgsW3mJJ1jWXCuOpUHc2+8uT8A3sP9IkOgAjHq5WVvleuZNT9DsBkpCtvjcyapzGs4+2xlTb
OTM2FcQDwiVgeSji7yqibe4D5xm/PG95ZPxWBfGW0fDn5Bh/3GbnAudbzyH0cne5pCI3HqIQt0Sd
Utq3XLKWOom10i4k7WmrkdoyOtHEBhHos1lQVrRfwVqJkAS/XVPpB5Bi3LWitbZzx1/HqY4RYJgO
aEQQqShzWpOmSgKWrt6UVeob85qPJrLqcZhw3uZ84chDQ8UZ80x1WT2BUdgaFXO1zAiOf320Dfqy
jSP0cUnK2lRV+YOA+qe0+mtZgIcySy5DGwfvyCfAPrMFXJG/4J8aUg7VPJGEPTKqxKN+Y9XxlyCG
JKPOGQPOy+VUyqySpJgg/pE2RLDKtd8Sx9S3GSSi5WQegZobNXYs0aSLy6Rfle4NNNH56mexviHg
4aFw4o8sx7wO8iLcBG5LZix45GXfyb7fmqma7sPQ/uM4DF1rNzlJvseBDQAOqW3BMWn/6VpOhGJS
f+K6xPFc3hoY3Nds3II1ejq2/vkFGtC5DAlDI72x2fq//pLIIWw02U0RP8LDtkD5eh1cwv6aYm48
VF9YWJAqVib4MEqJiB8WOxx9IHBxNPP2PQi1m8nuyCLJ6z/loqQQ6GfAfHJz2eZyexQhFKiWkeOc
c7C0KFkZZpNK4jLLTEnQ6Pv0K6g5ocwEF0o/nnpXkPtepmurqzdtmP10AhK0PXAluo4YgXmb5nyL
obTsrNBdyLJkkUd2fijaGt/sMhVU/iNjDh5kLV0RO9H94LlXCFjOLYwIuXdaaJxzvMBO2oei5oVM
jGOGqYIw69m4m7jK2lvu1Ka4iTuPrHpqB5mPP6GrbeAk4oAOjyNLBph60Yk6yPt4+KtD74Gx/uvw
UG50nrBtmxWXCdYmxps23tt9/9inLiceXx97FrdjmlzaYLgi93hwEsUzQ/C1U4p/ZXK85/NIdnOE
MGeyA3QhPFSmnM/en1hrTmNQ3sJkmbwp3HetBdy86l8jZvtH4BHRCqu2DuVOZOioh0T/eL5FrTYl
O4VEgQZm/FzWXjN5UysVC9IkHTRw3giKNceV7mtQZ4akV8GUw2N+qneCrVQTxfa71xMyP4VvA9ir
HTlVFK9YSqIifPKwRKM67qObTC9YPjCpTDOaj4S8tU1cP5k2P14PigJEjRcIZV+QWVinqPynKWEZ
VJPcTzY3CuIaJhKTfp0z9j9jj8qy1JQsBeMvSB2YNgz3tQjULjadYzdwSC+3iT1OVwc2L20bN7Il
+fjbVoDIK8Pbzkie1MQGXQkDaRtYyXZCetePzT5IrOvIFvOQxdnDbHw6BamHpj0il7MRXDsOzogh
yopt2tl4ggegPSjLSXdI48PQPcGGr4lxL17tloDoejbfDJkShu4r8thn5GtV372lCx1J1QVZMXXz
6WMP3pusTCEl6fu2DMSZSyTOUaRf7UA+DgPT1QVWs58zBLKezLJtNIXIyoCHsQNs3F2CepHhyBa6
FaPUgUq4nGSyIx1jvPeGDCcDi7kNgSKbtjSt286KOiSAqG8MlzFATqlphSYTEQ+WnwGZqqqzjpB1
liXGlHynYUfgqUwuRZe+ibmXd3n2pOcxYeJkkHgYodSWdEsY4uybWnw5GoGy9BA/DTY27ggoUBWE
yWZ02w2bygxM5xJz0nf0PA2gqh4VDXPLVUbW170dhad2RP0I5h5mJhYZLIDDkwe2+0A99pEl08WO
WBI4i9m1qjI4XHp8wejARLmt+4Mp2odwok02egwnIc7MNQ8ySBZ+SNQkF1AFw32cF2iFZyS5rXa+
XEnfMZM3A0LzUPdMm/yC/JYGMT28AnudZHjNKnSJiUFs2KxshfY/uLMc+6oq+21MDHMV42NZm/Ui
DMIgN1As1QteMKlIm4v0oZz86NTbLM5w1N5wDDQxebSp9SewpL9LO3M3zOV87BPyxctFMZk+tz2z
salsjxl5trTkU7uX7UeMKBUBCatE25h3ftTfknTMtsgHVSJyWs50ZB9S5/Kl9nYhE0joiIc+KQn3
bHhgWI5xMl5Cxj3r4BlsQ7R5CObc3HTUHKCdc2ONj55rBV68D4rlm7ANrPGdOmgaqj8GYq0Jy+bW
Aze7NcmI6YsWseJgHsP+2SVvYpsY4lU2uLroHjmFkvnNG021k1DkgXVE9K7jEgYpNoaTfpgWm6EQ
QgeBLh++M1vkhGKMicL2TdaDhUKO6YePZW6eXJhFKfS4uuKGAFezI+OjxlTC4AlQLecIWexDTYCw
FcC9z+x5T9ez7LIpSmfmqEPNozMykhsKTGSlKGh7RuDrtoHg5HIG9UKz+iQKcBO1m9LvCQhDeAbO
tuFusES4E8b45s+l3gxGC62hiy8Gu/QCdiX76+odz6A8Zfw21gLcvUYZkEFHY4aN07vEzblvi/nM
4BSKR0t3AUUBSdA39pNknZVxuHG5BbmZEOSp8MPhyio7SQ6FZ6uV62QQTVt3X9XjhUcPRrvsCH2B
ilUR7cLxIY8yI6hKBOFmiBF9NZF1LMWMOB8r5k4X7P8mC2myMlugMONbCcuDkpHvzhy37Amg3E4l
1UDJGFXEFeJMMg9872c2Ux6xScl1qj6DPp13brHsuQLjKK0BQqaiWlL9ySqp0RrRnlKruWfzUhzH
7NeM23e202iUeLoBWLYey84MduwQadLb4nPyLnBfU+bOptxWVXxnxj3GhmPSuOFNhG0KwZWitIoI
AmMc2JYCJpThvLYubuTYuhlqeLrSTqs1elCc6jWIuy0x2PmlprfDeTiSuEFiLXUPIj1qBbJojp4d
PtQVSktatgPet/Z+LOPPfE6mlTFVSyqt3BckWG70DMydnDg2vQrlo2Tergf+D0FheWyncwJcPBJ5
nXR+jaZHKKZqUxUAyfNK2+uhRzBeTg9GlY8w+FO1M5KDtcSE21rY22kaJQApwY7Sj6meghuN+3rF
e2l3vPGMjgXLKhnWuMv0qYNDpXnybTnqqYIWsHBZiU0MdxY3sH3BJfUQaHn1NIrFriH/Wg7e0an0
E1aNYjskWLnhlZ+jstCryOa74I71FtEBGF2oY2uUF2SOkFYzW06D+PGLkBQCiRWGEK944TGqthZx
p6JyGUhUFeG4r1NrAhY0Bv1SieHVCjJzC9sZyXAOXS8YenRV7TTv0M+9911mHKaZQ91NIJlxJpLN
wHHZk7Duk5q5Zj6GU6M/dQHFx+jWCe9cbBWQJr6ADjhF/9ZFqHmAS9BsSmTD9PG0lamlSamOZtRZ
I7/O1f06c/EKgQ57qnIVbpweTA/YnKuvoDJXC+I+MyJWEfV4atAjmrgXgCWwQ2ShcDbDXexlzdke
G0btJbP+uoyA0cXbQGYwuHV+i6cw3+bMWO1YPFsNYXJRS4sBAJpaJayfDZkEuDhpUscBEju4RRBk
GDjKjp+WVDyy7DohNswgW9BPtrWbqZtxbjwm/Ww0mCc1OxyP8yp1eMC3AmGeGwh0iHgsHDY5e8tk
PDs1xIGWHk/00Z2ge1WslWxrNRdxuK1VAKAEIbTyeVbwPV/mXP4m1BagPGCxZZ/bp6q2gPPAzwkZ
0G388Y61GnwlPRxzHRGe2yKLrgL0olm9clu0j3VLyTcm5btjjnepEzwxjURQ1KQOTCSLYB1chSHy
ZJ53BFlQwl2wD997QY2HWIv4bFnlgbi1mbWkBDu2gBWpjgtsULAtQuDdIciGoXDZp7Ygb5OphB/v
Y8cN40+Ud4SWk0LkGtZ3gUOAXDiP/ouKnabLa2h6RpK8rcJhTDEtkKVdHtnDxfGKZ6+R58EM+lv8
4euB5OdHsEN0FsEuWPrewmdvIWahCQK8RNY8PvSe8WSRo8jkiHUqTkJs9F5QuKQRJAcnzs9KNU8U
zdAD/+hacQTNt26I5yQXyWtKHsuYWuXZNgvIqbijK+iBm7LsfqIA31wWjx89UqPeNqtd4NDZZdAS
vAQJkORQ9Nh/bYQXRdt8eqj7vtzKxvkKpXkXz96eytxJ37Ruxp2DBHujzRwKJIqnEf3zSpfkgmnd
4pggIYPvxoNEQrXKbDKyFfAxD9UWvtyQFT5O5pFifZ+ChmD8Oz1aHsWO2SM16wFI+SRpkllSGsw9
+Dt5kV9LHAnArhI0VFTtWaHTdUOjjfWM8YJNEaTrE0zpIzYW7xp0lFlJ7+2a3hYrz42/7A7ClTfB
+ML3382EHk6GWOLqNHosJmuryEWzDdflhIqeYDDvBNlXb6SRuOsO2cAarMrtGFdXiN5U24FzrFL9
XcRVdahB++CqSur9LKOvyhrWfUlVo7maHJ9MmAoLGZGMJq6ER6yTx9Bk8dOFOvSPdotrjOOUBRQe
wyb13oIZzZal+/s4cqsbkbY/gVumWy+0m03bTkemJ7fd3DwELvckuReN7vLtbE6vgljq2pSE84BU
2Cg1nBToRSkyKkU3vbMN7YNso34cGP1mICvcttQ7wGIbD2HHUcGoqrN6U1g2Lzc0n+eBmJra8DdG
ii+zV8VP44UkgKKnvTGniZn51pN9tUXQjZYhkPck+a60wziaElAe/MLmEGgonubZOyDni7eg937x
99wUbvXVADHsW1YGi7KF0yv3CRZwU2gj8RTUhEcBJzeCYVfnL2VUs73shmOZ28eZ5Kj9UABKF1vX
YU1vI5WiZsas59apv+8rAxazQc7wZLvHaRZsJzw9YDQ74zTgqGe1Qe+P21FyVmOnMx7Kqt1iimHP
67q7dJzyHUoLiyGxzygxlH/GDFqyXQYvaR+e0tZyzkOW/OiIIPEUW8omKoJn2UKzTTBjEVWjHq3q
B+VlfsPheWiG6oBR86FZnGkT2clbpqLr0LbjbaaRDNEUblLOZ/T/ub1NWXSV5Fhv68R7dmx1R0YF
oryaB3Li1UcSZHuuddbv61Y846cfcy1uAlMIIIJ0rPq3i4HpqByoRjqHR9GC+yEtZzpIcz45bMek
YqtUK3RYLhWfLnJA/NWSTzOH9yFJLyuzXgKkKwKhgxBohPMXLhd5Po8jNm39rg7eM4h6gjIwDUv7
rGxTLddaQQ9rd7H1wXxw2tZaQF1Ja/M0xd5buRD8PNr1Bff23hPkDuOWgbwCh6tAy61D7z2hP92r
qIs2ZHSD2o46bIeZgMyD6ApYzy8L0zvlsKxC60ck2XqMZXJkCLKtWtxSY3QxIIyBj+BXgVYgD60J
4XaSUzkzuVhmGCO1H89xArQPc4HqxNELFsUz1olIt6JzMVWTgixZTlXK+iahOSPZCEZ7Ud4z/8Wa
agkCZSsaD+PdT9MGjSFYOVhhTwoNIO3qlXiWLxm4L3EQXZ3G/yFZaraK99FAGSSC8tFQcIqqmWWo
2bmnQsJ4qylCqTyYAAQFMNb5gROpP6Y41rBtHyU/xAfIFDgYAQReEpvea4Yf4DlUiFScUtDPCsB9
uIHkoQdqysrOOFkmWSS5zfefGIeZY66LdmZvsKUFMESw8CQqUgT8cYd+qkd3z2499P76bVOvv7Ja
YedhIdERIZAH7ZfjxqghiRCdKQta34I1FrDR8TJ/RcgeHySPROmRZUsaH494lpeZY7N9yrFS6spb
a59fyZ26FUZFJHVuvuVqwgI1PfR5xAPbKAu2DYRXNnwsUTMCfBHIO1gx7CG7ojYtImPtUxquZN2+
0hOV4HefgjhDFBckJtoSuv4yYDw7epBWzQ8k/Auurj9NU8cTPKga+LEL61kgnah4twnJ9oOPfizC
+M5MnUwiA8vYaHqb2Sj7tWv4n2zd5Xagz92VjdglLqWFGX1lBIJufEs/MKM403cw6iTULBnyV46r
A1qwXwrNirJQEVAGZxDe/9jzsYuQHTC5BI2RE4pACJE7nyXBuxjTbHq80ociiLF0HIFeueSgOFGA
uSpAyTeQWj2bqA65tU5tRccko0ptiROARz2l+z6N1jQJTB3joFnj1oNsxKGAdmk1eUybGHIcRJ8+
U2g+4pH/EzYIqHRcvbUKYagico8VGv73kHjAnEe4T33VV5TNsjsmINbRB5FO0dkoiIIGx5cJAJRI
iaOZjc+iNb5ili7kPTZc4y49BImPfNvhXVa0gu2U3zMdAmdRAnTQaJ6D71oxfylb2wD2Gb03DlOf
aearS7O4H8shpOF37xoMpFsNDH9FHMsLxtt7wKw9S9PGYUMwXQslX0qMfav8fsoYi2a+4IMGILWm
m952rfyFp/nWxd5mEgNHo8ucsMVD4kmTYLABdZ+YpUUnqg/94HJklnj9S3wumZ8gLY7zb3tCkIhW
58lugpPlb4ZGAu9IshLRhIcKfQlUUsx6mT4YwOL5VEL7vrcnExPY9KH65BmBEdjHZFvW1SV3dbcB
kP1mJSjtRvAcjnI/QoPaCHvv0Yc4JBnwZUpfCKX9dsyLkb6qzPtjhMjt4C6gq/ueiOZYMyR6RccE
zUmhn4u5hWBAv+qecSN900gzMGfryvsc5mo3ZQRVeL0Hf5DEqXX8WyIx3YrSf58Glg5Y+RQMGAtc
OilDpr0dXDzjyFQD6KFrtsi3LgKQzGzgPBOL5cNssIS3wEHcMy1hu7Iq8zUZireyF2+DcOEmtJ+Y
Ku9d3OClosaYlv+xpLOd6/YlcBDxsF8/+RWqM6vk2+GWQORnBsN8jXna4hJFgV5/u8o8QmiGAG1e
wpK0oWJ5DWJJc8/Tm370kXXFzY70d2QKjOtB4cwuk7u2QrdRm+TSdKzUEX8Ea1N0PPToCbMif2Xb
9BSK6QR2mxbAwDTZtFSUYfggDMpwDAkIWNQdFNkYOX1yqw3r0gHi8e3gC6PcNAXfqsOZ0IXJUwbv
mI07SUeR/NRThRxSBC+DwNLV2NMtbPDXfMlQbRxmPJNnHW0LoF1jymk14G5CYJP0vKkqI0UwqKxH
JYpN05M7oMgrUzJ6rY3qDeOUWh15IH7CkcJEF6BlBw8PP6B/t4ZwWnuSRYex5OHkXrbO6uglH5wT
IZwzCwiNU6I5TxNFQ5jemLmHgXCeoGuKo8/bDCNNQyBpSmiEzbJ9r9X0VRblh8vT00PhHwHSbKbu
Lm/kkSz4D7gMmN6aeUOQBQ3nyW/RjLJ/RcnS+38IH8Xj3JwKwYaaKZLlRkjQgXq7UDhgrrMxUuWn
+e5QFINIeQBC+xYEVHyJoJsfKufY6+mpFeriOoSR1O2CHUnBFPrpOfSCY5QWDxl5ewNdiSeIvAx3
7L4ug67pqv29Mssvw24ebMQcxCk74XDPZPa16Fn2KdjnND7mVF1txz3XrvWs8uEatuRmZL+VqZHk
6MfKbG9zs9/j4uJ+bB7mGFM1cRjA8TumY0BTCKH5VX5/DDQYptQHWUfP/DghxzbM7IqihCIyV2+s
TW/RYN7raDg3nnEbDf5qaPCeuoGDgAmpqKrUR991KGsD9qweTyUTE5vjXyznwndGrv76wxhvAtst
WocD5dELIlYCX3NO+njABNAE6TZqyb5Oo5/ZsP/UkTr30S9pMbe9KYk3jbmlJ2d+NxJysexlycsD
k/X0beW0yMbjY1RTNTYDe8xm/CgltKe/3vIwxJuZbr9romPWwnPQqfEMtfBQ9L+GPV1E0O6yXEBC
uUw+xdzcYRkcC6wLUZk+ZvPOmvVHRFvCJx0wNY/s9bIhINULPrDLzWi6dbyWN9VogeWNs88QjJtF
CDAtJKLHsfUOEsYy9SGDqoBuhpKBHyv/IKhFtsy54VrcsUtLNrU8BNElMA/x0dXa1i+rLOYAIr4p
eBoRwMNNhFTkD4C2YMX458N1Auarbvst2vAE4efWHV90Ct/KL9mnTz1JdZ3z4JGzw/WqsbwsI0hv
LB7ItjXlLgtdcGLBVtfgSfJw/pGtjU7anm+aKHudQvUNNpNdw8yOegEyz5gimWfzpCzrbZyxuHUl
069iqlelMX6yGSH1B1XlwKiAboS+ww68J5KFjwNxrNjjr55nPk1W+RnVxNawAl2JNvj17fiaufZ7
yx4IuM+myTssIhh3OIScS9gFdzJ4bDrYQnVE5GVOZl/eGT6+m/wq/eRtiquSASfxtybhi2VHspSy
KpCB1bkNTO5IiiyU6jFiSRtam6ZhoNgtV65Kf32obFbGvKhyLpCJ8XfMeBd5f9duxDHZNE5F9Gz8
a4NS0NHLUCXfJaLczI4fO2/+Yi23GwRU80yNdLHtd8nTJF/c8rmgY56RnqPegrCCgck6GOabZozr
mvO+JCLZbdXR9nqSwEIkm4C3VcIQO6nIjqyLVy+rLwGGeZWqdoVajJ5QV0iKcGkzX77GbocUGE/d
So98k6TQiBGTfa8wGBfLvj532bxHr36on+mV7iU/Nl3ieQodPuUI8/2WWN6B8As4oeH81IfypQ3m
gzk/D2iikd9f4Io/ZDU1pZtZP20/vuBnwT9lYKIqRn0/GNfQnWH+BGf8Igo0/vwUQEfL5pPrjH86
TSa9ahgYoxK9irrdVoXG9y7CdjXTxaGYBQpaNij18BgPa5u6LI/SExpak/mJ4bnfHhtb0P0l9w4r
8qgh+Iho1k07sbyAIXAhTSxdF0GT7AbbvvVMjh0HY6tZtE+RLeH74WnyLOcjdJ2t8vjE2edxf6sB
8qrKb+0eXIlZ+JSWUIPJeMVFwGt2Cgz9DIHWuW6+uyWfOwq7A3jUF7dezhzkmqs2TJ8HUEw2YCG+
qbhclJGcjXCENlGdszbcSY9xIBGZPOJizT2Yx9+QN5+iKiZ/QSP8JISKpoNL2YTUjfNL07x7cXzK
i+6JKdRrKUs0YkXxx87IkWEfvTUS5w5P2VseXKWIfhjbxFbz1ejxI8/1mSLqTDozU2XU2XDfzxK6
alIlRDEq/9kZbWDxXUq5zvPd0wrAHs1E4s5XBtM3msHDqujTR8rhZlX6KO7pzsnLgC8l2rcULgSP
foYqpXE3FOG7dnxzIyvjqeu4IqOf1euREKFt5+2kChGGeMNNxnyorYf9yMMJjcV9FfDsamEPrGnD
sVk247Pd2ucUAcpOW80LvFh4qeyTuMoFgx3aUVL2LKbXEWkR/ffy8sCnPU/d+GOWcBCmsruNlsKt
6yg90BXVMiSjE4jkjpBtVEjFybZ4CNUAb5TATc/JWKFun42jmx0LzfIY8YC/U3ByAjAj6OdxKRlp
D9MK7Zid9v6NYDh3jFl59krmJ2h3AK5GkD4RzLDARfvuSuwAjGzdnehic+8kz/mIhR8EGLoOhTUk
TG57aau1IclLc/l+1x16kPFqGaO9LiJYeu5DgKNvwyz9oemLz14zPlUN04KevorFJ1kodGkwlVcR
X9aV8Z4AVdswhPXXdlh/GHVyVzPuJ2r5HjWt48cjVHj2KeIGvRHRSQ2pSnY46LVIuMKyIj598oZp
TUyisw1sdySsT+VbyofKHrPtMPifY49hjemRsQktQnFNMGFbzQ7RrdgUMID2+Nrw2kuqR1EOp5iL
6/XkAQcEYHoJBtM5wbJfuOJc+kC8fGj7O/yOyzyMR0UZP6BguiYWarYGI9QKUqvazIMD+srW9zKm
JZZqBHB+RgQIoSP3T71FfSgm4jZZgzIkYEyCeQAhjE5/iWtgjivV2k6cN1XwhmjC3XWl5S40bWuf
5dlZ8Ucjah0KnfY3lOBB+Gc2Of2hC/BgLkS+dyGe9rQR+aIZqa1zSr44uj33gefKhZ6EDtVlNdeg
RrRG9SeFOcNzG8pan4U7k1xF1Q4mcXxLYWNht5DNDaHk+9hi0W9NO9RaqIktzviqVMDmplu2PzdD
g9mfLi10+jOKWdEl31PJtrkrwwxgfoCCiM6bXmmTsEsfM3NcDRafgjPKcKt4GCRD+ZX5C2g5+HR9
+zvIrBtaqi/FyBwuw1PWxy58EQQygfNWjqeCyG7EnvO5S/Q5DsElk+a2/Fp02p8L/VRm7RWTGeoo
MoqHjM9nYPPhEETemPth7jL2m3mygRzzFeRMqsr0s4hu0OGla7umVLNS8dYG9mmpmmvr15jDZx1V
X17ARi1m74tedHmNtWH9gNczWJXdlwywgdc/a5s9KxOmQ+T0rO8IsrEE+itLgo2VUXs1mK7jSwDc
5/sz2ECmIeI5ZgIblNMTAMsvqyInLbcIXXWZwJi4BqsQ42nVtmwMLeK15d2SNNyYxSdfYTiDkLwH
cWF9eg00sJumfLSypcqq0ct343wZmSgV9jou+3tQmaghuB0G/CA8Xsmjs2qsV25F2FHxOxTDuTMh
SiO5z1k6rEyd7maCuBFQTX8wWHyyidy2nflCdbQzZvvRYyBQt4wPSh6tmYl7qntb/rO2agC9/qEp
mBvOPkrtDqSoP3P/zRPOStm8DaVHuCyL1Nk0HgGME0/l6H3RgFUMsAKCu464jVySfPzpIdfZiBq/
3mSMhM3gdnkPdX1xBP1uUb81Gl3QlHbXVvcvoEuoCSIWR2X0ReWJ2TYlIKOvU0qVbFhRdnQMYZ0H
OpTPKlMPVsHDj9IOIhvg0wCeaRuEV5G5NzH1B1lOmItMwrZcCJqF4CStgd4VM2rT5Tp73ahWaYcb
e2iysx9aD3IyiaC3nlDsPAMQpRepb7uqvqYjxPHej++Xd9SrfpcN4akP56/Omve+8xzn5Zn1z2cT
q0dU/8ciMy59f29307F3jfdm+qpEfW0N+61x2bY7lX1XhO7BtVBrMugnW9FFxuShwe78d9uDT+rA
8sx8RQhKlzwojkxmH/2fuIGi15GGpdDjoc6HvjZRVyB6aciHqxQ9UbAQaN1CXSJR7jqpCEH70BpX
AZw6h52gu9zToZG/jnV28NpwO2t1Z5q4wWPipWcPwlt3GWgnfMooJZor+5Zj2aYo99j76PGWvbqJ
Dy5pmGSGZv00sFOCBIOYr7gLVMTTEygdWh7aJhkSYkpoxnrGVxlSN2WVcTZHdClFz8wckcI145+m
sjQ1vjjnLhvWhD5z40fWXdmaNym80L6p9spw8ElGghxnREhstujbs4vjUgCAMUPAVoMi6/PyjRPt
OCbgBQf23PH7gHrH5qPuK5sJj4O/7N5FHolY6Mnyt8XoXMseybZ2x2rJtkDxMA7IRNQLvNGPkoI9
XRKgBgusl5DewWKjDP1cYQFC4YgD/BfX1afI2TtXdZ1tps8IUck6IGJHoDJKMaB7KSMsv9hbPiTb
gtyvTWRVrxljy86RTDc1WvaY+ezOADuF0xvxBUIS0b2MpmkytmQgTfASZFngWsiqnwiGrE7ldEOy
Dd4qbAu5RV0dpaEB6g/3upQ/ZMN9+JzTW4bf89pD89UlAR4TUo0Nm0yg0RVAZxvKAhjzocReMOCK
yGV+P/fJcpyUSFpmRiQmT4aiNqA63mQSSZLsUnZPqt4nV9fIgpuo4KQBqoHQkc2nlp9+EjKolwYs
xkSu46UJCCXbX1jFO5qu58IzD39bcCT/v9JWNISU/zdtZRcBff/Iv8Gr5Auc9vj9j78tf+M/YSvS
/LvDuM5DG6G0spQHheT/pmJ4f3eEa0nBzFCSSeH+F21Fi78LTwlb2baG7OkJ/qih2gn/8TfH+7tL
uIXEjELR7S6Mlv/zv/+FetL823//X3mX3RVR3jb/+Jv5bwwUIdikg0bxlKnhwbjK/VcGCkkPWMxt
O9xmdWwfK8e9s515xG5rLCzN6bVFg7GpbRv2YfUcGxImIeG0uwrzBICHBh6iPYIKN5Q8/tM1vANh
GxT5P78yiyv2zyAYXpkGioEHUVJwmVqIf31lHTLcsIZpSuBajFhsGO9lOFwz485ukN/YkA9Oo4x3
vmxfOh6Pf0wVbXh+6COHzp3AxH4jkTgO1XhJyyA6FKn/q3vhXwpJS9mN4LkHOqq96CB6Z80ygZH1
mUgaJAlE5d79z+9GLtfxP9/kX7fD8m60KZUDXUdbUrv/9m7UaHR9LWBBuqVxYzaAtnrfZU1E4oFT
zq/EU9IPNuHd3Jgc1XUF8zXrU+Mxi+D5oQfYAKLyT/Xyr9yTXyhQ3b1Rtvpq2kFxr8i/8Fu/fvHs
loWvXxZ3drfPhOx3fdh8GXGpaNHP0CdnIMtjdUAaBAnGK60jI3zGGh0+PzKBwi23Ub7H0AhKNMF1
8D9fBZM0l/92FWDCSdtz/oOzM1uO29i27RchIpFo85XVt+w7vSBMS0Lf9/j6O1A6DyapIM89jrBC
pveWUSggc+Vac47JDEdYHyJYiIQ0ibGGuFWh/t8GOOv6sFX4PCvrkCMUweSVqs1glNahR2VBYQJV
3w3D85gzd/jmYmaS0MevRBmcPAyYRQZYo/cPmMs62MZ5xHzCHIebywNl+VZ2QxdlFfUBWVhZOpxa
shK8wNwRZK82DRzpPxlB797I/z7nxufn3OVFl5ZhSt53bsr7y/CsgJS3nMmlidtugwEAZuoExbIO
SboWXX9Umhh3RskaPuBi1dMOWFn2UDjjTdJV8d2IYepOI0173Rk/s2QKEWsrj6wmRpEOJdAmKRjv
wxCxWbzm+gBjQNf8CGztn8YZ7GVFrwolE32N0c2xBEbVv26Iuz5GzuZEWbbMUzE9EpBwY0Xi/uvv
QM6P/fvvgGXRnD83zCmH5fD9hzcKYXKqnT88zborzEo9jYVsJ7o0va+4OrgdFhYet0cyP7gzL8/a
9kiIhkF0+1ZVaCkDr7/yehwBLnrgBSonHHMIyKTvRuempKPw9SW78zP6/pJZmXVh6GCycGh//L4g
5BD7MXGSYkEXa39U2UrrCnxKgiNannegAwa6Q1r8ZDKA3oy0YpzkYDsT/RVqviVPJJgSFYnrfnCf
5Ti51/YApIYO1VG4yA1iqekPdZq8SLBGa8XoZA8DiTG5jvHKgTm5NaIew0FIHjZR7Nl4TqdkQriD
M1Hna2QUisZX+tPNsOcgl95ExrBDP5VsUbLwNCOJjtPO2+E8jjaa8SupOwgRbWsdnAHwazz59TX2
FdI/pWC6U6Poy3qv2TjMKJXZMb7Tc3uZ0FdbQeEjeddCazr/dybT0K+Ifi0O+hRtEk3EBLPyanU+
iIM2ppcKyfO31lUHxSIrbQtx8QzuAw3OLKHEdpisYu7TJulN60j5RQKfOxzouoSbbIz4yLlSvKn5
NBxNDbL419+s8XlBUGzQgNEMVzF9FB8WhLIU5Nx5Al1Px6GTcD3SyRp9640ViUDMv5dWr+XHgvBJ
Rkr7y2U5XojhdWquAaBgzsVpv5nof9uAn+4amsSP0ASO9K1+tBL8lZIo2RPodbd5QA+ZhvtKdBrj
6gpaCUP88jeFZCLVIpB6caha68c3n/Dzbq/Qk+g2DzCYAsDG71+3UuTtxPQiYHhus+HouDuXKJCy
G9m9iVjSluyssyodwpZRZqySqCjhmnI0zhvotRxwMs1FBz8Tx+jtELvTdOJtXu4RE2Qz2dy4d5Jm
uJmaEWVoBVsHbUm9vuxWbihvLSScadClD6ojbWdKeiiD5C9trRGwPDMdlMK+JtBFNg9ff3Jz/u4+
vrUUTJSz898oG99/8jx2i1DaEYto4uA/8FgFQ6wCG4oJtKoqvAn0WqKx8FqaYFmhclhq1XUmW0yI
XX00oiA9TiL1VvVkWQeulyMXPpSFX+VkkRJghtJWrQyma6uq14p1hA1nobuTuyQoBMxLCeYNV84D
ffH7xm3expZIaVcDpxWjbNu6zZ6MVw3PjiAi3oE5Lhgf7wqPzkOkIrlFzxaSaAxmKA/NVaohRvn6
DsnPezMLsMXjwVpsmp+e/sBIB/hOlb+iHFV7wbyeuWo596BwZDvkDtFnbtyVgynVr4JZHYwHw0Pw
cdRUsokJP8DhqwfXfRTdTKuSyvcxl9kqDrkbghruEGthdKgRRfwfLpwGp43gzzBgv80b7H8wfkKv
PXpcEBD8wnGW/gDjOvbVTWM30bWPyAgVY/8TKHm0KIB2Bpy4wRnZUQY+KdVMQtW79LGWtOzg9rnx
dK2lgb0hDRR7aJXfJ6dB0j7/+prNv2wiitJe6jwRjBMo4t9dszY4ZRSW0DSses8EcBZ9vDRuTQZk
NM7MKRpDUH+Y6rfddF8g2QjqnT82DqdXOn5IgR6AQr9EpCrcNYHza5BSbMtg1E7lNLF0ql+d2/vX
pIn416a3xQ9CsUyesJunD1ORLvvEaI4iK4ptRQrpucxqIPhh1F5luHPguvnAbRBRpn5dzWLDI12A
LZ0r++jYdrMHUDMrnqNviIzy0+pEtS9nLQIJgraji488xkJZKdlVyDRDgG9Vih5EhG25ZC/eInzz
DmnzBEXCOgRw5jnLty81RvlNPJUuKPFTn/TXeLTqpYskdW32EFZKRmQ7uwhuoMisLoeUskVw5uv1
dRpkv6r5Xf7//WaJdzJ4TfFYkYMn5Qd+JfZE+PVePy3lYDjHysgLXCx+c/TD9m6ENhIHIG5UgUgh
G6KBWj2QJ6VR+VbxbTc2p0Kl+s72Wgf0X+5s2ahASgov2RIqGD1MevzTF56/mQaNbKKmbvY9D8CV
2WUuUWJ2eN8KZ4M7MFsmOJqw99E8kiBrUW6PwQkuQ7nqpfWajdSKkmMdIwsE5rA/YPIEo7mVefnU
ZPbv0nSsR3Sj39ydjxmMwhY2z7xJrcuRWDc/1HuhoCfjZi1VUAkRLACmf4WtBWXsGN/pyJe2QvNJ
NC5oUneR6VG/8EsvzH8GFapNMebjrsKMdDIH8D2FSYMixZ2wTpzZnFKrZ8/r4sM06hJ9MkFog25e
9/HUrbK0MBjWROEyhAGNp4eJT8fUCBJ4zVNva9WWXvAhjgZ47rW3GQVKuFjk8ioY9wZs3FOPw4gW
VpQ8gUc9ZU6mncIZTdxzqVOOv4U7+cA+rm7cWRUeaGjIv755+uebp5u2bbGFm6zTnwIsZddLszbo
M8W6PdzICT+Ak/W7tgnNXdhlT/Z8XpnGZU6l5HJk9CcwKaoUL4HHp0cPPv7A7sGYAJyWTIc1oBsA
JU3qfnN0/3zYJc3TVZK91pF8yx8Pu3qWjKLL8QFYl6erbzhxTr1ZHXn7tz2bu3C1bdA28Uumxcma
XI7nqfGKjR9kw7YxrzO7HTdukwSvZQDCR9PrB4J29FPYoXaw55+bMoCN2cXRgVqfiEAsLYNZW0f6
fv9opARjq7Ef47ZMj/2cYhYOjUWuDOHf1TQfIwY3vvc1uSe7C0S3CO3rLA7t7w6YnxZ5m8O+kso2
XY42fG/vF3mypHgutZgGLLEe9QgjsXFx3/eqX4Rt5NL0RfQIYxD4im1l9xF0adri9cHVbJyx33ZU
9L9cj7I5Z0lWWanTi35/PX03WMbAYrpUApsyI2phLHE3uQtCThFAKZyvpkn//NINIXuq2E1zvLsR
2c0WUACMs9YQ3xynLuvhu8LMlqyVlsmSr+jqXzaF/+zePamriPZ7CSiwqa5yy0enMGDisAU+uNZT
1S2JPN3q8uYVkXmMVWdtbYllXXio6GrZZDvG+WAL8f0s4jELTkZcY4wvi0OZuf3JadG2BtM3X+7M
O35fUNpSpwhyObBbBHy582b2n+se057EojDiuiOiq20Xl1ZRMsi/LFSiZoBX47pZRQ35OBa9FsbM
RZefMUUuXI8tIO8HmwUQI2Re6/vCy0jNiGbkk2bsJ8vuTzlaAYA8KBy589YYNHtwUenqsmdNTsyp
k/phKdCKLIa+0cE2Ojdea9XLvskCmgnO3dfLD1/L54/MfjZvb8pUPNIfnmctbWMKAVsAnb1qjGi6
s+ZZYNx0ELp6jYmXiKcfUWK8sOJOdz6d68thwGbXWTDSC8+Dhx2wCYKTZkmUieUUL1m0YYOZm4xN
7HK604l+sjH6b61MGI8RgmrgEdXeLmx4+S0MxhoR1HPBEXzX2Oxr8TglT5cuEgtxmEXq2ovdN/iw
DHEcVKI0VUwqw6lkiBwgBY/7cgdaK30YCv48D0cvmsL4rCMXWVRuwmZY6xrfpd9jZSRqbuMpHFYy
6jmZd4gvPDLmR7JqOQYe66D+MfWDs2upM9Zk0zkrc5jCBzThyVOcGUgRVNPsmPl4Oxfu4tGNyDCz
qUYbbXgtCpRVozTdmaqF7sVMxSbLyhws4PRcxiVRaGrsgQzZNxOSgowygqj4cCPL+GQYSXLWOJGv
h9aNdyQWJDEMajPpm/VYOAq3mH9IJ33Y6iUn9iIo+kWQBuIkrOzUxF3Cw4pYuVQWvSPHc9AUZ6fL
aS5LmNamICTAAomjF2vXmmuey44CwfWbZoNKGY1E8Swr/ama3y+jnPkX842rasJs//y2dGEqBuZU
ESgeYruPDNqRkJlUWLQ72+leq0ZLz+gQQJtmNZ63anrDrMTGZVnY+U0vqVGZYBJnahlfoXwmu9xU
amuFhrcMifh8mHzHWiacGEX8IxunaqNiXzIXTaqtHFIoJDYQ/LYew41R9uus9tBijEa2oX9irS4n
T0NXcGGtMHxrq+mJDvT1pVuBXAgzn5rq61ZLtsAtp3VFnbk0QCo/D0CxsrF+63kcnun14v+bFWBa
OejjoW/TB+gt4jpsp0c0OmiwQqkfgib3F+4grb3TNgiZq+HJbRimSrjee5r/ezm25llOmJB8jblq
1Ke/7D4fyPNr4kM4t+AS786kTbIno3wFR2LhiyC7SZRNWkkPmqyPO/dgt2aMGFs+9g3dBLApPf1e
+YzrULzVnvEs/JBxr5rU8fK7pmt+9ybBO9+UeNanfqaNnsw19HnWYdK++7DLWND53Bxa1NLQB4v3
3vQORuG3u7GzNJ5y0Bw+L7CcbRqXfzkSvCDi3n1VVrUdhZG86tbdn8IBJZ3YWqml9iOhTB1msDsf
ia5oR7hgVl9vi4J1RMRl83B5dv1H08TcVXW2CczIdleJM5rLVgzhNhudGLtn6u04tmYk5TjDVWqN
SbCcRxCEwaXGXVnjAm7J+Xyb0vFJG33rgbZ+sYUScd/a5LwpEilfM8BvnjXKJx/ihU346cGvOjTN
ja49GXJUywaBUIK+55i0FURgB3vc1yvx56ENIg2mIgZNHGF8rqJzgWkY+x55z5Vxhbk3P6dwg1r0
B1Da3WMRd6Qih5rBS0ACbc1xQRV6tGFTAjGiqb1raNraGPNs8c2FfZpycGHMOAQ9TIZK1BjvN0W7
B4sIadtY2r1ZrC5fWKcFv5vLm13AWEdDOf7wB29pdtF4g3py0Y8OhN5GrOH0id1sZPNmvy1QlQQt
0NARM0PGFc2qry/1b3WHSU0GDk4BH/nUdjfD2HCqHnRMbI5Li97fgsjJt6m2s0ORQG41yiq7A5aW
IxVvBhSuOvZCQrOCrC2eMYrdi2C0DmIgvE/W/tZNwTvAGNDw1bs0TQfxoJnNP19f9KUt8KFYMpmG
8Z1TV1MyfWh1ZGTwkl2fYMBxEhg/NP4nlC8GZzZQDSzbLgSwYir2jWsCm9bs32YhhnNNqAri0bWX
Uu/F4TB/3PD8zaX95avngTS5nWpObvjYYGs6DIytTpP3st0byQv0hf7gpsyyxxxsxd3oYjIuXNu4
JXxLspwqY99HjHtofAM/AWu/Fm6sn0OvdvcQOUh8odz75ir/UsKYqHaY+MxFjOF8aPGauXACDFyS
oYaR75pSgARLUzCtZLUfsjD2F5evHJmHc1+iIbNCeZpUiccxcN/8ZkCVGTBVbCuosl3rVt8c8eRf
ro+xrzQdvlzBZX5YPH3a4IgVUc9IUVF/zK92EA7/yJiY00YNq7Qs/qzoGirxK9Rs2NorcP6JlTT3
4H2ufY30PFLSeGGSJPiRR/7JxQu/NxHq3bz64ACAWSbNMjdV/KBi74fUy+JOwIf8+k7Lz4cNY55k
QBrH+zifAt8vBVka5WVYCWvZzScZ1+kBQODs44cvQT7HQM6xlnWtNxA3qC1yh06OUM65RLCSeKHY
aQjT9RCRqWz1aNtYRFAQU3m0kmCOWr4yXJSjdTbeBoXbfbOO/WVxMAxXuobilESvQn5oU0Q0Mit7
jlqfWAnIO2i3Yxsdo8xSGKGjdgUhr/6T/BWGaNayHirABP0DwP9wbJE+wqEXiN+kdlfnqX/S/GYT
RmawyyZ5VB4gdbeagtdvbvl8S9+vDlw1MyQJo8iVn86bHdAU0RQEO084ilaTnZjcc7te+AORBz5J
6MhSUchWcX+ua3/T23VxZDG56920pKYf2Pyanugk33gs7X0ddAAnkHkusvZ0OUmFNWq0r6/Zkp+v
mfWMy7ZNy2EmMT9G/zlGxaFbDDGMSvKllXv08qm8s4V7f5mFIh+0mR3uIvKJqezs8jF3RuLkC2KI
dnRi/glqhVtl/j+6LXLaiqhhNDU8y8RQNnSvkV8WaR2udNeRNIa7J8OvcG7RAD9KXuijMdNsatnH
6zAEdUfSS0eeNS8e3YaXHufmutRp1JGpdON50Z2Hj3Kbhhho/Kki7LJ1l7pdaI8N1k1EXxMaIbbk
yfvXMZr6IFEoH7xE/+UaUb0lVReqcIt1xw7d9JjMaouvb+Xn4bpNY01noq2EaTLP/rD5+kUTlVZL
zHPssjEM0tlAzAs3/pQSz5ua1Z7BE1blCc3sCDhyW0jxYk9+uZ9JVv+Xi7HQvhPgI1jOPi60wona
SKt0YCxpPV51FcDoMY10viPsLJPROedwHrgYHZGRPST1bZPGagUKKN7lBfqwr+/NZbD14dVgyWdY
K21G/SD63j9mNRQUkJetvTT18nc9lMa+67UEVaK+AKplH/tI0aLRINsYaIrnMLxyVbfqBXf+vW15
lOe0Q3VGJ2QQOksmwAZxFGARhih+0ibSP7LG0Q957jAQxpFnaZ3YtDxZiM0gpIca6GfPzHeXvq8V
ye+6zvpfXn2TQpBBAtWqxfzm/eezRhDaTHas5UXTIvs2PF9anpEmnUMXglKxpLFL9AhAt5PdCUFc
nGNHt1/f5r+tm6z2Ni0Rm2KAd/r9ZdBcx7s62UTm6aQfRuaTwEVA2kgS3WvDfVBNxkZFpU4XZDZ2
MZNbDRn9iyJvSftrjT0BnijtFFgQ1nt1jGDIXXUphiAdQW1DJvu/lgd/7Zur/ssaZAn+YmAvZ5nO
h6pqcCmOwxj2IHk5wFD6lpg6EyoPiU3FVqahs+xiPLR6xLGO5oA4B5P2oqsyPQ0hCD8AW9spQhmN
PjPAgwr8vLY5dDd2biyUo6U7PUB11/vbupHj89cXf6mrPjzZNidV05GWY1N5fxjpjnmetVXPVnXp
gVz0M9oEmmG0E/1ItgpDn35RkwP6wOmcISPjExUohUUOKNc8vvXs5N7LlDjCSAyWtpn3a54y+YBC
aAV4BkqrmAN9QHOZ5MMdu1k05UaIK5CR+mfTPJldPS26OFDrbm7XBbVPqakkHCCLXILKnXZB1Ixn
XU+8b3YP5y+PPa8zu4ek9ATZpN4/b1mSuYVbW//z2DOV7FjrwzKY6a4KHRdsDU/zSWMgS2njG4n+
5huwuYCdio2wikdaOS1xeNgwwJFwTsZ84q51F8ArtzrYk7Marizdew0I9tnnY9Qd3VIDEX45kFgu
j/jc8lrH5EpdJVODulnJLXr7+yQzetIQMCBaQVdfmZR1y74fX0HzHXIPG1aej6C0i+KV7OX6Wo/g
BQ6aHa2N0C7PdaJdF97kn3KeHiCu3ktCUtFCFL6FGo5A8hTT57LFLLF0y8I8Y3J4SzuTqCzTwpQK
ymU9BiXVt4mx4irDJj2oElMtgpWjzBr3KcAMGOjG0dL7dD/5lQcsAWmYX5GZIPtu//Uzqn8+G5AL
p6ikTK4A1eKHTd5362LUi8mZoyTdnRbQWcYavCMzO1ykpjm+UIzR5AhC+nzt+KqPmHMpFEk3LlCo
ijDBAB3l0XpUAfnlbVu9DHhT/jfHwk89csnowqLpwmQWZSaqpPdPVBcaZYikTqwARaLr9rtmNalY
X44uyhhgcis7yH72aAkOk5M/gkN6uWjCSoQTi9DFdPP1rbtUmv99vbmeeTllY3cRaSoxvwH/qY9y
IfA+ikaswhZvZM//YhWmDg6Ua+mH/XrgqV2GVgkNPqEQZW0br2yjDe4pzlk59eiQd8NbiNRyi3tE
7uQ8dmthO+5Spe+HEVFKWYh8V4QEXBjZG0NVc2l0FvxbCEwbW0AkopoYvimwnY/nnPljMV40JXuS
cHTzw6pFBj3d6yYb2fvr/UBzBeDZ5tI2HQImEwSGk5RRYOoaag3DlI3lmAC8G/I/137TrrxWU/+M
UTtcXRa0lnYTnh9ZTofENm40lbH7lX68J6fiUc8xzUr0iAvIQvmjbxmo8i0U+Kk99vFWq5Df5z7E
ZKTy2Ovg7gdpOBEc1qrrXGvXlxcRyhCWP8ysDJAs4yy47aQmUGRaEV2XTmsrglP135cFNSlr/5hp
XYlsSqDIn+x9NJYrR8/VdUlj/doJrL304nQvOx2egURyKvysXbvDkBwsGk5+YfWHejJfdfAguCoi
4xFJCMXm8FNPwpwPl72GyLegTXqMz0aw9bHjcVmpnW60ZkDm11T5GjoeyIrUKr55n+W8rL5/KF00
RDqNE/QWFgf19w9lRfqtrJMelM8Ibly4PnkXcKPwHs07NN2wbUn63KWG18fwWEfl2QyC5hE3TEj2
F4VQjju8gExxbVXE5pVBcZzz1RO3dzfKqIatZtwOXlm8IibSEZ35HHPnxzRJBIQ4THNVUTq7/4Ua
U34UJBpzxxIRicnJj0mH86FQzHihTCYUpH8jwQJNWaaQ9jMLWFGXopfS5Lls0rvCV/nOoPWnRssg
6TFWR8x2h6YAPXg1aRX8qXQeyKvY2CA+Do98zG0RW4z/yZH+ZomYl6T/fhvzJaOivJxXObrYHzZB
XyLqZy/gQJJBEwZmlWzycrjJK8IxOks9DmVHCq8kKMwwandruc3K8ES3vQxnNBpJlq/T6iKidk1y
9wjbL2Njy+VznA32Qc5Je/F0ExVetCXjOj9hIcWAU0Ht/fqDfOpuXT4IOnTkWbqFHPTDvW8MmupV
SZLCRVoXu0pfN1H4jzEJcvTo1AjIYH1nVNcyySR7Y4oUIigfeR5QAdh490uIqo6GxBnm7TdF4icB
GRfHVXGrLYe/7I9CeVvrGy3oLO7y3M/wvW7T5JF9KHzooKOR39ZlVV8HPZluAex2V9ce1Nz6Ts2m
WCpCGXdtDWY0Cx7coQ0PlxGgPnjT0pl7PMUA61PVwSmbHPM4BFTpE2nmnU/EB0Mg59RAZuta+njl
fPat9bbc+8T2ORXeWI825zrxqc/S0r6vKfSvxgbcS8t6VsoyvO1tTyNKLzBPtOQURTZnMZP8ka+/
vrnM//wkGpITCMJ9eqss7+/XBRhidVyJ+Vg8mvba9lDXtECQiQz1SbSvW6ZYWpnmx9Jxsz+/ZLl9
L6rcZeBCmGLcRHseLGtz+Sd//tHld70fvRkTEKUpLs/R0Hf3naiLg+lNHWjQs6B8ug0JGzaZyR6s
tm1u2rp4dppw3F9+dBF4a539oyNqCfSOI1hPsem1qJBuLgVtYCbDxhxLYvUGyQwcwjBsHRzQdKOh
CFy+3ErDyUm3uNpc/lEnRJHMKs+GA8Ha7dvijlFdvGpl0x2amN0nIuImrA30pCkRGQ7IvnwMxLE3
oZuzqEbnUJFyV03ovMi9irZuQQxN3v9gIFYAq4nbs5v59sPEmqKXrr75M7Y3KtCIoivGgwaG7uCi
xv2fC3U99+Cb6Q+NrNJNPzCCVtOEHS60JFAHZyMp2K/+fBe9zHOUNGO/L0wkF1VnnLxIWPsy1jca
vp+zJkcirmoi14M4I/ct1YybbiiaFR3g5sHIp7VKkvgBNelIlEcTPjI86bdEigN9JuCFJ5uIM1/L
SQocX3yEaw+NpYZ1nwT6ttdzoOG541ODOz8D0xh/dPoEO+XymMSQG1eGhgQgqPt6N2N6N6aDlk/4
5aaOdXFHW/dNQ6q/St0FYsX0oeF4xuldrzjmNgaWsjh8tmB8lFpqYZm0npBVr0yGUk+yLQgpLNJx
AfMS7yFujMeOOr6vg7txMPVTXHvibnA9DoNd3SLWuA/xI95rE2DK1Fk6ZnPoyNLcN1WZnwieIAJx
rJy11pjGMzw17I31nQNLamnEvbX2Q0L0lIK4kZYeKAnlnzyEqIsoTUts7/BwqOTtldC9bO04AzBm
xiW3Y44LeRhnFO6UuTNzn7LDzur1MMTkSaV2h8pWLCsb5oro/Oza74plkvQKa3htUgOF2XPTgsKA
Anc5XjR20m8uS86svFshmyKabf6l7LXN5eUgfVtudLyWq0iRjlX56QkIRNOY4ujAwiLKBG/hRVxR
mv2txTF0l8Wdt/JLpsWDQUjdWIZrx+if3Kx47VVyEFCfb8l3P186EjFWPI5UaBhKvToEZQI3im67
duW1j0z8ByBdkX6sWxZvM6BhZOr9cBRYe1iPV1FSu0+FRz59z9xrDpLCHnI5hl50LARfOqvG6MJd
LLHPgWkATWvSU+7sQm2iZojXus7wA4tfPszZrDLTt2h+fOIy+2JvDJNzE1QaE146DRBYc5MxpMOZ
3uvh4ARp9BOlwtYeppdudqfAcHKtOr8N7NzejloZsZGa8dqYsEOmejgcqtB3Fn5aB2u89gZYYWCb
jPTXvh7Is5Yb0zqcf9fbtPl7B7pfgg8b62junEytLTaETMLEHAPEIjUzXzfWjn0GeM7DgrJiJPjv
QDA7uWmnixSZfoR9uhy8C6Z+lwI0E5BDDU85q9APf6e2Hi5xD4bkugnmsD4gVyJfao8cuWrcp3Q4
yfwK3JWY6GTr1lKpItyadkWqUdQCOZ6XAwanL/B9gS8iHFtpABb3yiNuc3Dq7iEhgeiqmJCUjuH1
VCXmNaHxPxxCufb1xFqdGUjcw8yDtaoKyFunMY+Sc8DA9FR2RxmX+RkCHp1b9wyvEGXMWN0ORI7s
LmfyalYVZJELV9uYKigCaCtav/f3Nam7t4OwBN9txvYyuAOJQ72FZXJTqG766bno94ZwMO800nBG
sM+r2kpr+rkFVnMTLdngudApGVivQVA8oBmicTB5h8svCWyUK7OBa2q6YQfUNB5XKe56vBtjSrAt
YQGwVu7ptgc2cS+yzMDOUYWp+EcSZOIXavNfpgOammoTGn7pohdpaJ0YgXd1WT0GYt5O8Yj1+s+0
Gx9ovZnaDbw74wblNbnK8/tXOJ1z5Rb0of+MUQn/BnDlIimbavu+F8hK8jTcXhYX0p2NK8fBqVTZ
JQPYISMJj67fNnd1Y6lpmr/NJNYqbApzQ2zdh0AyER/7g4OoPMPaPhhp/dzGu2BU8DaqED5ACoO5
zm5wo3k3loHOQ/hqPNTSblZ2Dg470zRnX/bjpkWEac8yFyJ2NQK3fSI7wLIM8FJ+aQU2UswbeUgy
7lCGyBYvh7bOzDYXRWfVQKEZh1ZnaB+tWjst4aLkTLZ0/tsXvcOUaO52gjPa20TeoXTBqjXfFq8j
XG4+/qC7JH9EMx4utygxzN9xWEEKN6LkNE3OejRs7XB5fsIZYqW5fXVd2HIVug/DRPFrZ+Wd4Y/W
fWNqC9jml/fM6GcviGr9HeeVbUS48RGiT7y8/Dk1WRuhAaIhl29VW3MMk4lczDPr2s9oZzo6CBEw
2ltTBfEV/nee0NA3F7IC0jd603HGaGqY//aVH+4Hp+OkavN82BFk+7HYyyZ2cBOPrMjJOqxauESg
nZPyirMVp859BibJIGHe3GF9aspTUT1wUF0UqBAsZpWFfQ34fVUGPyf49G73EAz/Bm/zzJM/kZeh
gkG5XGKdoqExa3gYqv2yb43slTWK7siVi+SqiF1MWIOgPqjkEiIaKZPDj84lZ9Ep/Z9sjlj3Rw2X
QmI/2LLLaUeExVqT+tFPRjaiCAyRYflvdRm9Ao/5J+Yo1Gf+uijdje6xtvhy5JSh7wNvSdJgNEl9
XcYkeE7otW7GoT5Xg+hXnUdWC0Vxs7Ayj/xe5TmbtGAPt50sWrlKaHsX20rrkMNwcNjnd0ODOi1T
0YtZJ+cy9OJNRZrxwuvGjVX72N1CvPCDiyza7CijK7iD0AImJE64CBJruqamvknmzp7jj8+ZRwzK
wLRa88AgzkhpL6a6G3F8B0croMgvEGNxPRFJOn2aHUf6CnEhMErEBqmIQus3zRCJJxDij1qtPzVJ
t3ZIFYgtXNyFvUBIqgE9HQeE/GyDfOuAL9igzkMR5muYN4cIT+cYBjcsyEDqG3w1aBKA1yx0fWwW
JrqDyoJql4pVAUjvAYfAya2d35bdHXtR7PjZb1HijqvSBUDyXSGrWyy+j2kNR3wMwxvfGm6VHAl4
sBi9FmSM52r8WU4QvIiWgPpR0QR3gnKvqfRsMI2eivFoTNkq7ErxEDdGCshWg6GUN+m10RtwWyH7
LuF0Ep+DQIFydB1qHC455KyRVN1HufeQR87j5UHBJ4Lyr45o/zQCwmZJJJNCCL8oAPD7bplsA58W
UXSjufkWFMC6yr3DZP1WFqkksKUq/81qPZJzyzV76TUsgmtZNku0YKtpzneCzu71BHybMl0wgxI0
xuiQMWqYJGwdvnYz0sU6jS1n0WOeI2mc22IAwlUtysCgg8hSqbc4nN6Q/J3IprvrhXx0ZITrtkIp
pJer1oMY2sX6qQ9FfqiHcRuB5vRrxOFQ2hznxWpUAylu9FewUexbrWm1TaljuusivVroVV5vOqn7
4aKqwmctFivbKtSinZHZwsCZd63sazP/DSH+ys3e7Njah63GpDb4MZQEodG7OBGis3TaYkXliGWg
25rlr7GIr8R4y3TI0swjcRw3Ud8hEvjdoFlTzIiTjZFlhM3iRgJkc2cbbPRuA4epNlFas+W1LbgQ
D5YwuVqwAkNoPVNJPHpEpIB0n3F6WasKvXcAN2GXWA1m7PkklQwHTGOQGKf8p5rZkrS7jO7Jf6w9
PCpnnyF/ilR3zrhwxKJJcKR1wSqdGcgRCwR1Oa/nlaleQCGqJ18f10oDupri5jj4pdIZa6b9q/TQ
o/b+yFyGLV0ru+YGhMUDIdPNa0xE9yrUHAdfHSGyWYVGGNfrEaFOvGxLQluLOVyXw+ztUOOhTlXD
xMeZgatcB2xoElpbzLAeUZGdxctK/JmH4bR6KUW2JL1jASL9qoKY0A32qleskIwH+jURudr9CPfE
sGDd66SBPNNQg3vcQFn6f2ydyVLrStdtn0gRqouuLck1NnXRUcAGVJepVPX0/xBf49zGjTiHAAMb
sKXMXGvNOQd9yCzMIEwRrH4WLhsTQMEnDp79AdgcVLa28zHFbpORJ5EdotpNqXLIaFodiH9dw8Yd
0NyoZFTC87eRMEEqxmts/37qlvu+69lgZtSPCk9eZXsvaVTfeYlrBINVfBN8ekVIh50HyVM/kmTv
kFWe+vFc7WlmhBWqNrONedZJmm45EPXf9IJCi/jakbmFM4yY5wn9d6DOGU9a866O5UeSPWueXTyk
LbNmeqGDipXcca5uan4PNvNfILdfGVg4K60+o6gPYzhru3LpzPtUm3eisNVnTx2FD6Im0LzPvMTM
75LoX8IBQx9IIbqxOAgQFzl3x6FRT4oRL2tQ5U8rKbmXfVNbTxWQn4tMooK/mr6k0In9HMha6x65
YCCLcSE7tHRnO5zoax6qvh64jqfsGLtVFUDBOhekulIymd19Hy17VS5cbDHFYmKrTti7z2D2Aq1h
uYHgkRAGluvIWfshdc9WzdVhcaZFxbys0B1j3NkdNMKiBJs56zky2vK+IOyxb3I9rOuYqCWjVu6N
ujvjy0xOMrCys9MOaxGIn/LPrPOQDS7nguopk/Ymc+AshwtUr4IEORsEt4FCIsnrkEvA77kGVwIF
ITgQo2JfzRjKRd42144uCQdkpfiVV4RZ1hOWV49Et2grsaVm0Z7dpQtqQ2YoZ6shTJOSl4ZtvVTU
kGE1ZkYSiQau2oAGdjZ1AJvEw1Cnz55T3JMSgKhWdjM5QSB4PIw/aA/1/IRQBkx9an5o9FsDntnV
6+CS78jj1fqXO0l8SRFT5tQ2Ik7nl2oauoMSxT/ChgSmwrrw4z4GSiGXS2yxXLMBPXSQZJX8Vf0d
xl/NvU9Z2+Ppq8jQgYJ2lJaGJJYzOtnWGsnf4qLi93iac1ZXMrHa8qWU/2oFCiC7AbenRS4sFfTG
EC3eg5wzIPLRyslOBMevxDx9U4mhDXNC/oKkJ3zSiboMbakMkCjnL05NgGhMfyS6kDrGKzqgNZ9c
cD6z87mGLJfgatqsxXfS+YRGLdEl8+yTsRqganEdO1pCMDOBCxSQv417a0owkjZxCMFv1pTd+mu5
k/GazLS9Xg2YtjhJ4T+ktNbuOQrsKhqgJ3Xm1D/iOA1LgxTqmFKmMlRlO0zTN8lOX6o7UFj0037S
OUK6IscnQeaW03I7tvzpdxlGHHq6ZqduyZ8GtkFuHAckW2s3xKKX0/08E0mVsOwNzz3CuOyFfOis
fCPxmTRER0+DchrlLVOSl3bpre2Mt/K4NOPwOozZpWqqneyj6a61M/0xb/Dyc8+rPacv9vz8iFP0
4ma2pNxsODi7qv5KAtfNVM4QcU7VQhqkG390gr5m7yXPqbOJKe83uT06wJ/Lk52jz0oqk0Agh9lo
six7IdggVu+KmpaHufD1sndC+vob8JQFaQexbyCfU+dgUo45J5Q1ws5veCkn357IHYpgSK1R/Pwe
CLfI3Gqx2sf37epa4HCfCAfnRaKFug4DwcELXGEJ8PSKsB1X7Z7xhRBu1EjnW7H/NdyVv25tPFEV
Uhnrr0NjbszyBILaTrZsnCNTrPnIiKvOGF8RAmvyGwwAFkK7DKIKocyRDDK7PHjKwdEee8PDm/6o
Fr+xwtEf4w5HF7oRqwnjVCkhq+vo5MHY7LTpLuvexug2GLRV2Ll0SD0khUZHkiVm+WzUT3Hpp+0L
k35g0fMUAKh3Yl9j34jVfUEgrUIFBtt7G4t/xoDkEbhw1P04hBYP7DzadXbfZpqKlfWJ1oVh2WTt
3Dww+sMILyl+i0+kQcI/F2hn7R3boHiJyEJwfe5Ap3ulMUFYU1qfmpp51uPIkltsbJ5uT1OuC+wg
RyWEzWPxVw2Fg5OJCV2Gsozzp7yOl1CyQwbxDETXrVxgWtOlShsz0JzSDuoC7neBwVGWu9zpeb1q
Kq6KvF+44CoN46zTtN1MSPywAibrrNRfzH75BiJD9WyhOFvikkglgZZBqX+Kfn3+ijKlRsoPZHl6
B846zEpnc7xOVCo7Mpy9QgmYdc6Qfaft5Ho3QSvKts8TN9RAnidYZLqTi/6F8j8L+6YnXaQzw2S0
0jPAZOM4DZa1M0DEXJdJYOTL6UxK+dhFBECBYHcuHlPJ3aDwKyRrzKEco/ohMonBMc202E6NeyLw
p90CJL8YUjuoOsfkIj7ZGCt6XImVjIJZYjOpBxLEdHant8kmtw2bHHGRHDO1QcK2RL9Tk2LVzNQK
Tw3e9qh4ZVq74TcO6AtvAY965GY5xqEcLlGJURxoiKxloA9QQPFDcG/vc7OBLhSFbVKcOKwULC8i
uycKYCIRD41Uj6UeR8StnvZFhq52OmcYnh7UFaLMmiB2DkHWXOLsex3BPi2197LTuV96i/m3+cy6
7mYMubH3IWti9N2euzXGiwSfwDJSQbpmQcHeUL5PhasdEU9nm7yRVANVaLfWFn5uwGtPEH5+6Txx
gJ1IAgZG/JbWw+QGrVHVNAnYv+K91AeUYeUOK6jfiOo4DtYldab9qD/WUbRLoOrNkeLnaxkLRE6y
a6/PM/OIoM51GFhcf7SnsNuc5fqaeI1PNsAWCzi94BgrcETYP847VKLpVodAL6pnovMs/UHTOwTU
3AFeEQyGFlQs831UUvBXO72DHGVQJUBzaiTXZwYAhBxfMkdA2XMTu2dodz6KJr/SCK1DlzrBI2Bw
DAPtPG3A4VAF9v7ctbu2MY/sVFB+IUMx3S7bC/+l5QdUtZpYuCgB1VUt/ihVOhKPJQEKpeBYyQiU
UZNk/D6scNOYBA9z644AQQxcg1IypSACsi4Bw6ZnDg00D3FEE6oNIkd82Bl7NMUR2SbcpWLnAiS0
xhfO7uxE5q6BJ1fK6ySL+JinVXdfrm9E5bz20QkZrR7m+HqSjkatrGTLfkI0ogsRUfuk1eFVAytP
qmDlGPdxlC0Xxcs0qrR5iy8VdPxIWquVn+DPbpVq3mQNUjSnxCxM0c5fVKChKDJvY3cNPW6VxkPM
RegcPDHuq6H3bUvxdRBtpfctqnBhErRAIa0SWrijt3Up6ybiXhcOYgnwSYNsUck1ksTvRvqUk+fT
JUCniL0pKwx+VYnqkOA9treesEGVkKp8VgPPhskXmYHsrwmhv9WD5aUBlTtJw2Cg7Kc12CcjgZjF
etvoUNxs8qjLLxal1L5xHcBXjtfA6WkOrFSBoaVY58roiDBJljyYCYxO+CUv61ZfcnwOpab/U0Ye
UbhxMFDnJimvLGuEeXvQIsr+roU8CGiwYO3ko0LCwdxwTBV3qPytXUsnDTBua/LjRrDgNmBIqi91
eM8NhqeZ1hBBDTzrEHfdgfF6dylzBHbjUsRUYWwfk2Nc7DmOf5hO3WZn5gBbzKcIZ2O0aSdSKeu6
7fdzxWsrB+cxrYGXK9OuaXdGSm5TJ2HsVOTnkkvYJUeX3hkx7ueaFuWEx5iJDx3nIX+KulWEBbrM
L1udSspZOQiYfYg1FM/2yBRGF91pas35Ts5kxWq19jR4T6RjEBqsPnavlqyuSt6fusW8c+L+FCnf
o0eGs1Hu8LnumOZCDScKOflnpFR7RL0stRsYmN0rFbYEcuVq1BCz2HdoHM50+1lvHrvMDirCfjvO
ZfSomOBc5/Y7ziCv6A9KjNEPZZ863qM14ejOkjpFR6qYYOIKiAjsZtpXkM+iBOVIsO62oRdeb+Sn
mu+oWTmOQu4jPnMnF9jgMt5jW0uvIopeWkmKiUExE3iTWIPN6aHRFji2ZvPmOkRMmkNJ5EuJ6lkX
Fmdpd75PZf1VSjBUQwGg1B606lo6bX3NzDIOXFPL/b/HmtrEtoAKEEYRXOQkMo8i6tO7hhlZzPj0
NPWyUznSiZsHEJ3DvdndRM10tiO7iq2teEUfEmP79poH0Uq5xx7PUeDbbV33EDVCgw3G9ylC2Ps2
6z4SBgbXgeHCi17fismxn/mh5Uk0xa12udvsQaQwGkFhpo04tXVkXriGESUvd5ULkR3LT3WTNcKv
Ym792NSLZ3cmQFLJn2NaDVDiK7EWznEwlH0aCt2RgQEkx8Iq/DbV7nOc7MnOPcSJ/j7Qsr9Epqhp
6+Bfj8ai3dU6WedJ5+u6UB4KqByhFuNpcD0yYBIPeyNjXPtUucXv6ObzqdFJaP57D5m5tpOqcrNv
GtHydsfeb7Z6sZEDLNbCtimQiJ6STlBY5H7Pk2XSvrxKNWsuJu3vhtHeqXKalRSqE2h7seiWEdKJ
sKIKqeravP4E/MIRPIUh165vcO3uIk0OGzODUGvmRXVOVFmdacFSkBOoOdcgrLReSxC22Pk27kV/
rzrKrUdr+YoBSh6ksoeOUj5IpVP8KAcgai4L2KikJPpGeikpWNlngmKeweZg7OyKHnlcEgJBHJ/Y
mfY5aUggVHpSsJizUPdOebl1PIl+UXDwquhULbwShDebkQjaZiQmdmpuWWjRU00SFP1gEt+APhRK
z1/cPY3UqZcptw5GLJdr01b1GcQ4MjEN+HVCa2NMXxutvLclKDc7wXgjDMrR1oVSawrV3nI/F5tZ
IgBqNE6P0iZHjXRWaFj0qoByHdlqalLkGAiZqZu/LkV7W0kUw/vY9z9Js+R3SRYDr4PYdClkQqwn
3agzOlb6Xbb5YrMd+7RpLrHmnOxx/kxpD60grT4k+yA/2nr7jc4oOsZKQWgsoBXfmXNGX1nYSd2g
+2FE/RE9BJmHSSjSwgaTMf+OWWQHw1ycasV2OZ3qpG2PGl2iNCqPf+/998ZInY6lI5OhzUkmjZz2
SitxsDqfpkpoaVl1h50hNUhKcrx77oNsS00Q+dKZvnSg7ndKbpahOVQad6qkfFjMYqfYnfIa61Tu
Sr+3Om/Zux0DIzp0V9LEQVlp2ICIsZ7JK9uPiWK/FO6eAlE8aZH6Qq9ID7oBNpYZeRA+JGwClXTI
BRTEzVn0/q5xeP6ZEtzm7iuGQs+pxBn28RxBWiFeyrFcBiqF2hz/3rO1DKPR4kWbP8FIaxuZX05N
4SvmWEAVWA7FSHasIKf3eVQnsT0QlBii5NhZZDzh6TEbzIC6DV4R/u78UReHMSN38qVRQDu0HtjA
ADWTL2gZ2Wz22YTprG/DhTsjFEUm7+spNdizneTA1hi/NcwCTIiwH6yHc3jR2ng8OEUC8a9v7p38
jQEG2DjjCegkkflda1/oTS5EhOLz1vuzPUCsiGy7DgaiiKnfJMi8wmhJ7o3iTSO8Bfui2+xsrzoh
RRmO2J9+nDEet2wvuEdbhdWE59OtARQlrQEJOc9ftE6YJ9Bld06TlvclXnj+ZoprmyH8Kx1kXDTN
i0dLAfgkaEWIIy657HrzUBZe+VR2st7QW/V2BWi4jSbsLzNzmScVJdVGvRxSJ1wGKz1NpUs4r47w
I16umEjXFt/zqGkf8V7TU4dmqgqmj5eU9qN9GOZmeWnrOBxLbwvC5L5UE3kXJ71OSgtztqTyupdU
ax7Q8d7r5lT4Uy+WfYHVdNsayHCmhiKkECN9b+TWNGbICIedrd+t5840Lo+8hrcsSot3ltYdJAO6
kB55WEkNflrOe5eTRDgU5AvRi1OL5q5unfquoOsRDJ4KwJcGLY3A9UF+unXwBuPaC2vfdMW/eUju
CoZ9emfQL1q/+e+NUFFIiGrgKGQiG+nPw7+qK1+qnpuW7tC2jQJcBG9mLT4aRxFBSUo7S39klBtT
Ii0ITA5ag4OVCdhlII3KCRqpROBVSfVQh/Z1jl2AXMQnWmNbhOzihPyC0/AJhueUIAG2wf9MEgZ3
AQ1KyIDIGH3iI++Ssh0xysQ/cxH5ImYfb6JHndNgrRe7TrYxAJHryFSNb6Ws7/XkOGXxj9J2e8Ak
vk543CbO6u1S/Bn7mp1k9q/PGP1xICwKzT+7IgeliJYOzZOhMb2keZdoKqYa0xghT3qxr0jaR5bD
iM+7NHIZQ+E1Lrbxf6jCrmWnqc8GB45GkCAS1d19ynm8sxALdOquAYLh2w2ICWfKcYFN/0x7radU
utAtenq3QGREdKMJ9hhnohJQ92+jqiYCIttafYd3nzK8zut7YqlI6uasBECTX9hDjdA42XmqENtl
Y7hyOxrlRa0FE65yEBwV63KbewziTXhPuC281NfgEPHjtRcjK5tttiTH2XDCcWBkVJR3JRkeTZXq
T2w5DGVlxFQy7c62hbhlyGoWG1G9MSfTmI0z7kPdFTZLsvgWxmSeZ2efo/2/NoN8n6jCjcL4BWRg
3nuwGKYBHkA3Ya52gnYulbBTYvOlIwNb75iaKLyMC7N3SpxaVwONlyDW3iJ4PZP9z2Q+YBtv0hN7
lJeBMGATzQ1ekZuTP6Hm95PiohqvKs2NmIAhyJNoB2Af2gzEFdL2dCs5Wgwvuij96WteF7VQXlLd
Lk+9msV3cM5a2o/puCoR+g9ZfqXTQhYN96cdJafsaqfkL7haZN9YCK5e4RbPAMCO2ejit6lSynom
P0czc+qdR1b5DJ8hxMGz0HFcyEMROlUEWTuHElH7Bulw/EpiH9QnbDOHtqN4ri30WF3TVIdRyZQn
BmY3WtbO8FOJ5Z0Wz5aOI9+YhDPjTZOmTuRSdhncF+qtbB8qmzyC5msmdkIpjTDOeO11PlHRJXux
oeao6T+HJyPJLRwjD7PlEQ7zVwkuIF0n40MAv4xSXLERGYD4QPBCSNLAJCs49xu7wEY30fs9JE1B
b0bhYNyAa2TcyEpFWHNVbbNWOdSWCPT8RkaqL7kOZYFlisYIN5JdvGoUlb0dtB3QG4Mi6lMAqR1c
e1stqNVR6BTmwSggBKaD6tw6sJOXcueYbDpeEuefHdeUG08P6ZSUF0RfCEBqr/dz20g+48g9DLbr
PZNdKQ9LDpoq6x0gxYnyobly05voJRIrRwGNigGwlUI1khDvWQ4qZHCIIjmDzluUv7q7cXhQ2p0b
HyPP8iuLC92+MjkY5peucJ7MLDL8riT8sLXU35z1NTPgw7aj31nxOwK/Qxv/Ei+GmEFuoTdteu2L
C1aZvxcm1dAtxpIJHb3eISV6k00TVlFYR43p694ErrcjrQVZAOrEuHd2fTkp28VuxYMSPRWVqO51
mr4XpW+YqmZZmMIZZbjlOlFYSvWxV9PnwagKWmQk4gzLIL7MxfQV6GgFB8i0ucWoEDY45LKDtDVc
+kRt0zJKp/dhdn8SxMek57fRVc8ZYf09niaEf4zMrsO2eFTG9jKsg1CSkglkVMf3Hs3MLmslQoL1
Q27+I6pR+aSBniF6boYRvz4+26hIpGDB1xrvPOfxfCsjmLCRy0gi8oh3VHLjPk+m+zXuckg9dO2E
t95bI+k4UsmGD0YcYpsBYCIQ8K4DcRJPcKNhWynAGdjfaM2b6EV7Ji811sjEQSBuF2FODB1qHxt2
goHfD5uCShou4aBbN36awb3QIvbmF3d+drJou4ChTPi/06gCuXxIiYi5zVY8gmmqPi8JhG9oCBeN
QTEM9a02MqOBNEATTXXLoPVGzvoUB80YWDUnwxpBIfIs79wxkVMYF2uUIENPa8IBuDySte35UzeF
RoJ8rwWXETjW9+rsNiVzs55OYzPjm6YBw5AspimkJCm9uFsd/xrGRGDVx9qBl+4YABAmrGOrAguN
aCQhdNo647JNf2YbaE6pbOu1LSMZThRF2Kaqv1jXpIq3K1inVyTdn0vvfCHU8ts5PlbR4Dt80anj
iNGl7KlvrJKZdsdsfyOggdL3cjluCcKIYp7QjmmD7B6JBOI3jza4DGlb/9bcJRmQ0/pTegpDqh4W
6xmMJDpMkGv2FYFSOJuQWdhlIskzydihMRDG6i6sov9tgaUDtofbSYDXmRYEqOB3qdtRu3LFZb5k
kV/njWwTvsVgjorUFwZ2mvEJBUvF/D4Xkg48gnTtXiEGte/f6ewysq5pth24EbY5Ni9jAg5BI9Zs
U3+yHsj220jz1bLJ6TsoDtcpMGwvRlcSPzr2UwwGdVTpiLSPPJMAF+uN1nRkk8E9JnApdrnqWTXV
COeM+YHenJcQgh4p5/MSQJFfB6dzfhy4tjV51PBo2ggQxpa0bPXBNMI1j23gj8wzj8mo2NYc5ez8
N+ptgvVGgnHppODpdbzvhD9dATBbrPcTg7rx0zY/jPhf0QUTQYPTs+wZsyp3bnEwUHiKv2PCr0Nt
zb8jbGLXDSSp3Q3F/MZuPtvqaLlFqKE44jC6UVQyJDlQd+5XprbbCStR3nx3osCaAm0G+YGi/TRG
hmbG9afkeQAQryw25BsLB5PCs0lcc8sPIclZJBOyE3KcPeyeb64LMpWfYnYG0UbBYojQhneap0C3
zJ9O+80nRhhW6Q9FzUlcD1T6PhxydlkEf4pMaKrvATQkyIitw0/glyRVcTN3DMwsLh6j4qCR+J77
MNtwz3Bp2TUKXfhcNOEZqJSor8K8ypJ95WLosyrvrlJ78axr6EkkiTqhk0bue9S8MKU1EMM/4PpF
mQ3tffH0H33xDgtjlydcBuPTkkp/ascDOvjpWV90GLJ0GXYayYGv0aR9RFyGt1Sa3RNQ5EBa2Rcx
q/FNaaPh2E0MF6UtL51p7mGegudNp7s+8fIHNc9NxrXipLaASbK2VO89z0fU3OLrJTaRST/CzYTa
jH6B4+xG4lMfEBOmkJ/EQY8hEVOdt0FrLslDs+jqnaImO40ckYe/NwMnMLtnhgFoU73YIm1Ouq0Q
gaJN3pPWwW0a2ZR/OABzxrSjr2Iks4t7j1OoOsm9RuNnb026e0tcveGl68cveJioa2zCq8Z9V9fa
0aqM36WH2+DILmVYZuEWGM3mouJj8nVmJx3ZVc9tOhG1NUff4JCvo+RCZUpf7OJRtS//vWnUCJlx
EpKN3v7v4b9H/vsCc031Idhj2v73CfZ21C40xukIG+ZlXN8sE4zksVmOfw9lAsb2/z47VSl9XT1/
+/syiR2Jnv6/aOxqBpmxejEca5xZidy3aW6rfTrqy+XvE+3Sqhf4F19tErVbnOcl0jfyplDyvtX5
pO5s0+lCzUqUt0amT6Ix/qVTnJ8gecEgg0UNOnVE2tTZ2btiwwWGOehsLeY3ay5q8w4VCo4KWKmU
RbsX7XFOhl9+hXerVZzX6jpMP2UT/cRDAr0K2Oe+uCrzsty0Svyajujf+2HZIXYgPbvS03ed3X/s
ugdTml/13ETBNI9tOLmwhwDHt47e3pdG9DCaSGvpp4ljptCkIEWtueY2bU9b0XaVTfsyjzTzU9ji
iC9c2QwJHecl84hQJVRzhyRwfNM9wExVfYQKNb9kQ8PgpRFXVOXOrlUW5jhSf1C9vP3MVDNI1IQT
4iSMS67gUNJz7VbF0cys2bNopfZ7UlB/JiGHB8LnjS2Ue6BcIlvOKCKWcxLTUd8IKHB7ArP08UEp
samqLjqASrcA/Nr1ccx1OmeGlzbHAbfIjuzovQbkrpNNzny43RVVR33FV2aLE2DhSfbTSF7YGtBy
XCzFuLOdoCuJKjf9wjIuphyUvQYubtc3wr38vcEyRUdDxy09Itn9awf9vVGilO4MzHF6pVipIkuw
5na5tY96SBj62jbC09W7myUHZZ2T3Yn+n87S3zdbBV0QMlTPi1ewVv/9W0XBDxocrWHww9fVyYLs
s8qUXVcpNk0E0wmRhrmsGulERDHThvzitKK8oSrmYqulzrFXOZl1p907momUjfLW6YdbjU/CF3Bn
A2Y7ta80aBY093vqeO70IdIA82UHkMa/lc1gvOsd0hTT+zwDHYZrsw/SiZBnV1k3+6X6jdeP/h6K
+wev39EzNB50HNVPdtb81IySz2IskTyW7bTHGJP6eMeqfZEmxlNX1IRB9+DO/z60czS2ncOI9+/D
lOvyOnvaqWksjEMN3IqEjuqj24VJ57LHjx1JwgTT6RbNfzddyvdZawktAqd01Nz+ZAnRXTMgJhjb
xzulQqU4U2/2TonyMCXhuZyd17hcFIwpm2KgeT1Lgc5sckL0mQr1qupcjEHvGS2aJPFWWRrM+mg+
JNrgwnxN2IC9GrGEOw5vIjNpDEm5fNr1SpKqRjak+CdzbR/PIw2nujAujkkaJUcp3FCd3Q8Hd9Dv
YAcal7/PYslDGDFIrjxvZSymhLj4/8/3/b37981c2DcT1Ozh76H/3vz9W4pjKEeEzOH/91sHzSuD
WDTN9r8f/PeFnT5fm7hIdnUf71zH/KhzlLkE5CROMCqCzgzDKOJsgfHw5DG4H9vrKvG6LsK861i7
jn8f1Y5c9S26smcGoZ0yq7mPE8++mRU40MW6ryOt2FsNbQFCKY0HW7qM5ts528veeqgIHv8YQMj7
LSvZBngmJ9l6Ke8HbVyTJX/Apnuw4rweGRe3P2yDbypJcdQKOkrW0gvc5rkRNt6HMJX5KOXFnpJk
s8SGzUgfhQYLPRrctvjXmRzqLVXfOfpyJ1eztNbTeGs0oYReLjv4JnQtdN30tbWpQZNzJMndRPgE
Wl4b4FgZavTPzvJVFdC3Z9GmQMeWZgg6rHpHqdB9seY29i1aPaG7MuXs2HhDS6mESeKc0ej+w7Ab
7bCIuLjn+meYh/QLByveepwMjUj6iLD0g6v1/SmF4LzXu/YS5V13TVeChrp0C0xAEAFzR4t/Alo2
mXVzqfVuHyEL28UNqrA0FojVdVQ7Tf3Ws0SHjocX2ml2C5PTd1j3KL1zkJzEBUdNN5xxGphnU0Cd
RlaFqsSc2GxScRd3pcdZIrtlNXezHJDnN5DaKDTijsOOVV4iYE11HaWIFldFwthnfiJ6TnAO2lY2
MAXpD/hiGu5bJ3Wp60TP4bdz/xkT+hDLpvnNWPuIkMorGHdowkEDn3qnYkE0Wk0Kqo76a7YVkNEE
7gfRKOp9VTiHYaDIqIoWUWr82KKMgEXs/eqV8YTQtwqrifM8MrFNhf8jKYkIc0iJyUhf3LdWqx3F
yqDWo+GcSLW4s3AltD0vFgGaHI+NdJdqizgI8sKGotd8aWQtLkvECRgD57Oo2BkzJSJSfv3QniLa
AOt7vdNz4P/vY6y6qj8CcswWP1EXK1DN4Xn0kCNx0hKhWNDqKEP22fb6smWV7sBUN5af6ZVHEiWQ
zaJRLs2MXbIbR/OqSzPwHEH7EHfeNNvV/USJfacJBkfN/eAl09WgPUXOmXJSiWDacGjThxS3GeH1
WfFUCZkgC8JqlSX5eNHy5Wvq1WFXD4wLJ7vDGcghegMbpkDKN4WFYuU3Vek+G4b5B1P7RRLdnvPG
6y86DkLpkmLeRrk8lzQuDijTsMpWT7pp8cRMjLxEge0AyDtFbS2vi2fsTFGq5O+ob+26XzpGcofJ
HFZf9wEnvNhMCrqDcTDrU0VNDAqCDkV6LczkUR28Yj+mMbPZKttPdrvRSMu6Qq1RYEqyfReYlRUK
a9PCs2KPj2Yc6HZcPzSRTripxLqGSnFfRG1+7SZGcAaLVZir0S02seEnCnntvYvppRViQcLtzGdA
0jGFQtfu00Eod96S7gdhIDaO+peU0yjsWlQHNlvcJqaaJlpw3Qm6kztRQ3SFtS+tgY7S2JYB8mWF
cnXsO3F6b8nU3bYK93EGRz3II3IwOo3mrD1hepqwo3R00Z3e+bWjUr0gj6+Zvmu5/GGGXjIpWuJU
CYC70gdcFEjUifldjllxZHoSJjkwCoA4p1oi5HILbQVqitTX47rd9lRDbiRxwUUkOiK1QkRCLzWV
52q2H6LWcGG4mhhdKQjQlAFBHvDlTBVBs+QCauGC8li2mr6bBqLyUFp5QaXl6I2oSmKaM6oGc8Rb
Ixfa1qJuXtIQzwZQtSo+IPC5FA5R6QW5OGiUIQ+tGG1Wdfk6jGNAEg2oMOexJE5kiljWcT4e+s9p
mNWLmI0HTrzVa4GGBn68aO/+PqygmNfusCZRErjVG0FBon45ef19ks7WJbcRaS3G01CP1svY2XRe
0lrZeZV+ZMpGNw5npp/Co9JxSm6FF78jIMJb7c5vBmxHv9Q0x9cHXnE1GUPdeXabxdokXXFpXckN
rU/kInYmxhJ6GT0iuWbkYlYzr6diVs9lTBBJT6LFOsOlRZ8CWXSTnH2kLG+lVYutN7kv1UiBzaDV
DEZaBSVE3J52GhEx7sGiFvT1fqKNSM4xhh6cl4n9lMdOSdNh/Jrj6tmSDcFs1eeQdYzTac5u0BAC
quwEsm2QQmoec+0k0bdREn5trtPown2E8SR8ZzlIS85+gqwb/TsMZ0lIk1PdTakrT9Pg3ceeCKXy
2bIEgpK39O1C6sSmIuhvrmwNI+x0tYVh3yrDCdwMg1Vm0gUZRhovU6/pPgvDpAlCzNQ7DRdSTbfU
Iap1CyjpgHX/OqZasRu75FGzl6800RDDem7no1vKMn3ecz/v+1RMB3RsD1r3TVZ/QaQMbQpCVPE+
m9To4xrxMiU6yRH4H+tW24hZupDJGF0QogGa15y0QNCxuGqd+4pJ3j2yo0zH/+PqzJYbVaJt+0VE
JD28qu8l9+V6IcrV0LcJJPD1d4DviX3ivChsl8uWJcjMtdacY0ptetP8EBkupuMOS/1k+z1eVohS
dY4HUxRopxtCDtSUHg3tp5WP5qaj1yHKT6fw3XOUjK9GQ9NgtOgXxTVZKGXV/bOMYnqYhMxlUAP1
tFGnNG+rndUwI4DjERz6LuVg4U7cO755NcbYfdISFlQtOJd5PePHA/eRJrX3qOrhH9ip4BjPny1f
nzAD58glmr6+uH6SIc1mYc5ampFt8v8fqvkjB3dbj6eETnFSKhZVAUJy4UgmUYgmcn5YvrZ85MCx
ORp6xiB6yE8yIfd7VDqJu7581WK92w5G9suvMu/JpDwBEJ2RX4uiwpTjESJPt/H6qj+nOuEDFH60
1ZV+ADWO2NMBksydLRLnlkYiOxs54lEGK3yYB1AwbYafSOVnV0gMWAICco9vlVZEpJjo2qC2rmVn
4YEyeJELlt+TE4bPxQCJI+/JVW9cOmVSEXkSSU1ey1aX1+Ujr5731pZL0TPbHxgPkg/W/QNoQbzW
Cf0cZAPlRtV28q5z11jcTybD3785z59DQPDV47tph/PkueM5T0hCG0FqF+SGDFkvkdvOX8dwPH1/
h/BVcxIJFcW8w6CyT++OTiYyQiw6stn9vy+Xfv3IbE+e/s/XwZ/YtPUgXCz/exzcDMCnjTymMz6s
WbSZNB+4HucxJ92x5csOhuV9AH5ylwW6s9Y1Mrio+MRpefC1CJdGIAQdWN5TGgXL4/LlVBZYAuqU
nuIURLf/HvIpTejdsSflvl8QqAwLRKwQLqXHZlIvyzcGds5bJwtyLRv9MnUNq+78wntZF57zWtss
X1oeEruGVZOiEMPcYq08x5OHio02onOeDCiAB+jrlVbty4I4CBspCMpT6y1PKu3SOezHBXjPH45K
g/VoTuF5pE/1o/3CpTtcTZ9hZTi+BoEm3zl9yp2uBV9G2pMDD0lnXYT6+OFZ7sAYyHcg5vDp5DAu
wBnr3gKAI+8Ku9BYjMiQlXkdPQSp39+FWQ5tFTOeqnt4BrFUEHQnxPRAnvQKI5apRlxANehVEtjQ
15TtutcAFBZjkO2TKdTfcKByMOdQbVEhhJyr7mnC+c5H0/0p0ZGsByfHb9QDgIyccLd8faLPs/d9
aEsp/rFPvWy3KQObV7f8ELitLl7c/O+HtoWUEEc2eo6EDMblX/VR/M+3kK6WbXLTYBhPsUSpzH9e
fkxDSLPVYnFoUUd2reXS8ki9hxnYWLLdUm1SzpeXvBj2OJKRigdFtB/dfHxS80NA/w8lfbrrHXtC
xd7aT77CN+I68smxmecL3T8qUTz73uwumvpuVbZDuc1qn1457baNnY6Sd9Pqf4fyI6674FeSD/de
ZfcOgvTTRHjRk5HJYJt/SKcpz2MZCCj7OjJST1RPNELoF9soNpIBowFYLve2PFDENHtPw7HkdSNv
8Pzw37+WqJrFlChs5P/zH74/6qJ+EwUsYv/9AwC3/uZnGxdQ1jPLQPQ8tdmzrbkEq8+f0e1oHm0m
advz2fJdiWDXbpFF0XLpPywyljdZ373YwVDSscFc4ejQuvwOICjZ7ukmwcG4QZlYHyO/2y0CouWB
1pfEFzoMa61yxZG59lq5O3C/7R1E55tXl8nVjjk9uUnfobCAkTD59oW/Ot8OutHunYzzq9fMMn+6
EFrfw9PqjezgWEi46wZYcIJ2CKJjveldJj+TT240TAqboXqhdqqZ8lWrUDZlccII2+/fJ2HMGkYA
aO4mUml7MTJuXcSk7rVPHoP2l8JS7FFpZORLq6+sNX829BtIlieAqkSUQQ5o4Zx9JCd2wjXQjtSj
RLr5ReqdlMQKWSNe8oYWQzB0hGsI+DwLM+9kpdxllSieEg5mqDA5sDNQPaFdf2o1kBKlM3CHNMM8
DOuwYFtsdKlRQ4ecUwetlsshV3QzPOrnFWSB+ISr99OMwLZQ0O894igxs9FXrdq/TPnTgxXf07TH
tkGJvq09t9xEvLlrT0jSkWjKXUL/I1SOOEScJ5y5JKF/8oukxhCChRluyMIwuGjsrWEG+nMfMa7o
6vRPLMP+1WNklDhRg5kfw5wYW+Ni4Q07F1iijMgbD+X4VbvJMRB+c0r6l9o0y7NjYAFrdZfjc5au
u0TuPJEjlpLevpeETZWVR2vNT8RJT/IXl5p4yxuuDtRvSrffZ8AYlXGfq7VXlv+GSDLKn3SGKHX7
ISh1Y8+fldjCXrf9QDJbBZgvMQvrBOZrTQqfd4b4R3OjABuhBis76yEKg47EVTagefqAiOXksu+r
oT650vZIpGfVDFXU7ouGLlmfP7M41PuwZHfX9M5+Ky157ML6CwhNucoquFwBp1/mSRqHNSP93ZrO
RGGPDd5RCNvS5CWFr3oyVIwCjBUSYR0mtHHE0SCncBckLBTQa7NV7/o7iBN814AYNWdBL5lN7JVF
oGiZMTX04sOYIcNqzeA8Ok5/II2v4Rg1/EC7kTILN8Wu0hX+w3Q80PeqVtDLEEbXY7nhOEjtvRnQ
QbnJnswB+1oKC3AFFpCEjsaI3nFHnA5iHSHdO7mi0FFcPdkKuJ9blwPcGn2QfZMR/pgOSs4W51zz
sEzCmQrs7DsbMBYuWZ4mThfrNiqmUWjzVi1Iv12gitPEyVxAr9tW846WuHTjioIU57brtigS6zXP
pT6YKrtQ4mXrvhfajtin3RBD9ZKcTegSpSZMrEiyI9lGUaBLDZ4IwrVBNtRvUzfipDImi5cVxezY
0vp0r7lTiIcc068mU+W6k+hDCuSq3Gv7dMhI/MzwnFEJHSJSu66O44RbmmOQU30WDTelNrNdRhsa
bjStsgl1TH21LzrONSb6QS2BG0IjC/1gm3lrrWnHm2QinriTxoJAMgvl12FSAULZSKJ2pAv+gK5d
rBujLfdd5FG/j/pL5TBZprwIaD8mc34xIvwUavZgmWCBhHa1nXS4+D2lQKxwH6O8fGhkEaLw1fNV
p7PyIPWBHcTEGe3G01DK31btf5btBNXxLdcRx9s4QFYOjAjLf40q3H9p6nvXpGg/ygI6jBvF+TV0
w18qNn5YMi33BsaJ68TiqlMjPbtq9ipJFGtFA8+3zTL/TLckPyYiu9S2BPMlwj0740pyBv4kPewn
bqM3Stj4as0PJWdt6OTeWrfppZkGSJeJpkVTjTamKAxN8HJ2Rh61R3IM862dnmDDMNgvQuwZip9I
rM+BJB8CkUSY3y3IA6IlktMPXcDJytxYo/vHrsXfBPYks714bfvph2bX5cNTsD2iiBC76WPwUBy1
BhwkOvjPfnjAglmdOElS2Xtg9V3E1wdZ0waTpVaibp0eTGN/6zCCaAqJSzyCexgF3pNqCh/RSFJa
50ieeSfpRwRSO0b51+Be2kivb6Ej8RfDFPLVZ6/XSEzJUAqBU/pNkRBZihy7KRPsDx+uMbbIqsNZ
UYaYqgwlTscAuaxvGrtoyvUDKWk/7Wl0TtV4KPRyoFqcx/m0dC2bJLBkJgmV9WvqpcjkUYRKZGFK
nKce0Uw360tIyFjXcFx4P/EqCI2eAwDwm4ApcxBpuakdZn4hc69VY0liQ1V1JVh9oHRpzXXrYwsu
okZhWab1PDMv4owje9AwqCQq4oSj3z9VJgdhoe0Hmqm3gOG3xR1/q/BQ6cVlqAPjONoIQoowSjaa
soyz0/+OcrO61kLqa6Sn6cZiM9tgXzJWXuReI+KyTi1hkAcClCPk8fWW9D5r44niI3AapM/j+Nkp
SUcmwvfaA+LBIVWh2wfz5nYpSoQs/oOeqd9ZHL3ZINKKSfyYbwXVKU2qZJjxBBFJYu2+gl2O8DH6
1xpGi/63KXGc4AqONHh6qSdX8Rj/y8PE21Xh8JPKQB7nnrfS52QXp2M8lWlPJdaofdfieOp7v1+H
QJ02Uo+fWlv8tDD4IR6rXjPs4Relij06ld+xGH7By9hrJUJfMInGpsHPjsL6mI2u2kd9X1F0060g
4hS+RnmUGT1RHfX5toh0ey8nIhg1oyCjoEDXVw38TT6aVcaO2i9Ni8yDFjv2RyXcl8pO8LKUGuAM
QNdHSzjTvp9n2y3Kpl0eesFdN13szZKsrHbUx4Nsp3fQ/w8daXAfWu12UCnrfNvODEpSsytUHXSg
GffT1N20FamTfbKJIxDmGJie6la+OEqp44EKG2CDIl0j00GFubzf7Ah7oFHpFmmDEP3vOkP+H9LF
pnh6XfcytM5uJmH26Vu4d+7N1rw/Xj5Zq6oFpljXSlunwnsPajQAcaWRBYamWdFkee4LYibK6DMd
VX8bcEPTnpvWuEr0M6c7b4cebeMQzUaTp3kVmIFgq4y4FseHnifNzlU53m1skt7w4RdJvclTnfET
6BCX8c+qMaZfKgzHVSA/pgRZnJOmUC5KXrfe/jniUNoRwNqsLWXg9U8NgD7K3E5R9zwxpmPA5nTr
Uc4DWWWaK9uv/yWYjFa6U/2tSpYB0SIvbn6ZJpNz5O5yZ5DlQVuPyzCx2otWJv3KdCpEcnHkHs1m
J3WTpEYnujFd/EKSOG1bToJm2kWXIPGOxkBiV5N7WLk0DoLLgxW62cMPxd/KAMTbNDRsq+odHvpf
WBva2iqTYedJY28Qh8j6QUe8MzRUpWV8CGyWZTOPGWYkPXYG+z1Wkj+GAxjq4nI3hX9jp+2ug6lx
CBU8QzvlPUXSus/Q6hp5r50zJipQj4gUn1i8sz+WCvZlpXOMiopfVm/84hQSbxMM6ozGCnXuS2Yz
Xfxpq6m/N1QYJCyEO0uz5Nnv4gtRijriOE5UfajIcy9vagTlnzZ2/0qLk0lxOO5cewToDRHjXWQ2
umPZ/TOSLt3k1rVo6v6qaajtqRcIPtXw9E3xFdP6tEFFlWBRILcaqchGz3IPNYr9O2F7oD8Gw8fj
tTNr2j764Bwmo4JGkxQwxNpj6INiRAo6bkRIlLBWI//USnyHRcMrElKS47LdBBITj1/rz40fGVsG
8gdVhwGReTAXzES7Bi7bOxA05lhzdFX8RRTuxECeQ6Jr0wAGqolNSlImsMSvXK9+YS+Aowigm4F5
+aIHFkHtCSHdaclcn1u+pJZCo0opKpioekDmCrA2stQxe8pAZ3bYHygYGR7k9GPJBkCGwKFWqtFY
C8f/qIy+3ZXalEH4Mo9Rh7EC4Q9A3OgriMn4ddp6TvdUmNXasX1Whk9A9tjv/ZykDZSp3bX2czTj
QMNcEiJOywNjzZ+Okdl7lXClzvQJlm/xkpZIw6OJxSoFE1dqXo05FSw8U/IU1wH9/XTIjXVjw97D
7IFvdrJtKBs+ubhu5e1tE69e5z6HfSheFjDad6BeajO5tcJiR/CwvXeUjv5upOttRekfhyC8veur
Yxky8c1mVXOpLP1E9snzmJkw62fMogHSfdPXytxZqMpT01n3JKmBGnXia15g/Rl7HXIESu/OV8nG
SQbt7mbskGllZu9h/XsgCe4lhAKPWwd4HXBFuEwmZ3dsA86qyE1nEwvfewozGiH9/Ct16tx96yLr
M5S8G/Cysz7aWzPl2CkY0gx2lN+bDJgr0JE7O1hOW7GIHqQC/YTWdyep0T4pavNZdLYQLt1WlBsT
88rdCcq/beP3bL7ypQ6zgntBypflu+xoGnboi4Jzgem38TXKyTQFfDxUnLu05L5g30ZPuy2UQsc0
TjrzCGSbWnNdXvQlWtA3JAK+GZzo16UGYQnyXRHRrJ7Dw7yOFFU/huMSVMETa6xi1hNui8xEweRq
5yZNY8gFDHzqipmuU9W3VobOlebznLOJk2wOrF2yCmnVrC0NRkRtB+W6Nqp6DVoN9UmHIHw+gTq4
U23+ujUrJ+UxZOtrA6Reydo6a1V8D5U9nSSVZ1eRYqqZSXKlWiXzDKtEYpGLQBism23rQRMHVbnG
0dEDvCaxtM8ZG9rFtOyL1WiMo+BOr8o4eNfLarpMqJX2BEB/NCQ/nGLbof2XWmT1VO3wzahUPnnO
2AvpxLHrXpaPggj3R+NU+dPQutvQcPtXvn25iAJQ7bjmOMUtDx0LRVEmq3rGqRvSe04LcPY+3YfV
1FPMkiSecAFHkqmkW20CDYFsq8mVzpnlScdsxKDGES+YQbCb6VG+qXKKz5xO/Hlq9ZMrUJ1OuE6P
U+MDfcI25bGaYtl5rn1TvFvTeBxwRbZz3kWs8dRCJgQjVoTVQmSHVDjuRIsKJDfQPbcIdxFgRyPE
3zmgVEs6iI7pDNhyR303WFjraz/MMbKyq8RDnt5DgZQ6TH5/8zwN8ztqc8nbjFNfRwo7tkeBhogU
dWwklpVswtDT2N45dnt9/Ikj+66ZGrI17sHr/NnQJSGCaGa7YzICGEXOWA+N/SJH79WHO32TnBNx
cdrnCvMQQ+Zq03W0SjDHDhSII+onDXOHlUOJEUD1H6j4N1wJyDdyzaOXyn+3zST+qmIS7Ct7pwco
ZXItcb/f8SiOfAohb9sI9gk/SYtbWAXiawgzlhCEeutJReAkLP9fVeIL5kgenDUiAOJRZ0KaSUSe
tQ7vcYzCfjcR40BHpsw3gNS8g4dZ5J0TD23SgTi8VVGZBfrWZNxropj2caVeOylOY1rwvE2Um4Mi
6ydhdnulGGgOsaiPrew+Kiauf0GprQN/lU7kygdRSIilSr0rIqpxa4iBczA4/6fvQOK+pffqFSOx
ZTwIcyRVktRZ8jZgG2UivnFm5XA9hs/sJNBbg8lkw/Sz4/fz18LsXVjPNaMRzpYItPwwPtjwXzdR
i0kWjQDvomw5l0VJdhjI0SW3UH+gt852sBWabaFGlpFGQ1HXtAenmIInBawpx4NsT77+i3WDocBk
jvvJs/92ram90dQHAjS/XlCZM5rGXMOG8eLHpfuU9vYhysKjQbrvCjNZjbwbP7sfWVszzhAaMbO/
Mdd/zDv4sQ1BY5FKdzc1A/N5oNkcX6u/tW/hLucyfiwvt1v28rDc7niFGTrOrRybnbxiPrQNDMbO
SCNc+v05XjrUo5XnvU3+SzB20UZXniRBDSiSmaA6XNHxIl9Tau7+e28LELCUa1zZD6rriBQeZOfS
sNxtSrj9LrVx0lQMtqitnfqg8c8HZMeAS2BZrbsKVXM62Xs/wxe50rXkD5Zn8kV82hGU4hNy2sbL
6CV0ctrnqIpfcyDHx3EOMgeRC65LiE2PuQlNfv4QM5e20Bv7vOwA3xF8yyKNDcs8Ka/akXph3MiP
IIGnwcc2uIa9NmubYIc6OJhNq220WPabCVv03Zf6X347tFVeB0GTB+BCMITOZhpL/RWwA93kxuyf
0rI8hUr/cGiYPmkdopBSV78GFZFeQ2ehdT+8BZJszWerKS78q2rJrcSQ6+MBRp5g0NnZATd2H02L
iD3RcjSVGoNJ39HeIKxXG+VYBzaZrxRx9cc00sfGukGSM0IqMKzz6t0YCDjJRXgrmZS0Mwh/ws3K
SJ2jM+7nZhWZdslJro7LS5pM429P01bdaCTIk79CMGj3okPj1w2hewnkgLq6mzlhgbykLuGGlhmi
yIQHBecW2hUax9rjFyVvRukx+OqGUexi3COHMmLYTA7axuzk8LSsnfiCmDIkCWhBU8PIMzGOBbjw
KOYt2YiTdlPE9jbt/fHnEAOEigp7932tGR2u69yyfhKJ5GI6NKHd5C0+lJYZ6GSPGMQ0Xx2GwvjZ
xSrZwrwAb5t3Jzx1HDJCnFxiMq1TZKL/qIjnWpkanaUkjv/wQpsfwtIpz2r7rEPUqej5HDXD7g5C
FJjpUwusPUnYEebEwgiMp6II8QwYTfnUHwpByLHGWGJLKghKg85amVNLj8G0C4yIQjsEPZVyqTSk
LfMuXdlAraTkvhgs0W+UCR7E7Zs1Iobh5nj1Wfb7bDDaOxkHybqOYw90NSelHL/M8motSyENUfGV
WUay8eeVIdBzLAiO3Z3ItPhruUm+rWYuBX2VHn3rZPwOTWCtarOwi3nbueoMP0LNO0S31jMgj/X4
Z5eXLcVVtnXNgzUO1d0TVN9daG6LROoHd1mpGpKuaybWu9rAm+PNTNm+cuEg2yH5AZ5/EE1BzlT3
NbYk2RA097n8Vt2w/b2lZzTh6ci9I/rtrkZtbLOAu7bS9eZIpjn5zqP3O2ytV7Pzumen5zaIg4gZ
L2JnTuODvONNnaEZzc3ox6NRFc7eGuz0a5SIHOMixZ+qKn0bdln1GAsER7Ho7FvXB58aTM2vAS4x
Wgah9joXw0o1Q74DeA9cZr55BkomjAF4SZM6XEelyp7Tao7LQ6VV2LJ5kj0TQD13nj19BKo5d4ZJ
utpUXhFeOvS9N2jkX5rwu2MFoIwmN6FeXQXZhFwYoiCn4ZJavk0HjaO32bNpKw6LG8OdrTmRNzyW
l4YRJQosIqeaeRJP7FB3SDGynsOUo1ASWtohN5ISOwMHLp9S4KzZ5TWqoacOUt4L8NdAwHiyxInM
toYrZoZNB9dxbSdmfcx1kKdNAsc+m0HNE+5efBfQMjOXH5HmKFwsMiuPoQEpoy8y3LHzcl/r7i9A
ke5La7MoGEU0zytBsDtSZ2GBFnOqy8jBIFFbqPAqn3E27N7RLywgK0jHiEZwOOs608rz6vjS5rj1
DD1/t0c5/FpWAIZX1XnA8bvtau6M0ar6jegRQLcGy79MBm+TYcTB4+dktyqPeo7UrF2ZapCPm+Sq
AlJiTTZQ7BFcPfRoKxxEChjUM9zHRZFf4jaeYGyMKFlD9ahmE1+BO22jexU/wtegNqm62HopfqSo
bIZr8q9lMXXST7cZu5sfF+66SO38AG4fgzTb6srHOvxs2fXVRxBgDqV+s9B/rQt8PTueon6gb70a
a7WNXMra5RVvIqvE2o/3fQm2R4vh7KZCcCqdlHOlt4lhT6A59OjPbKumqY5lM/6haxOuS71v9tPw
BzowWsaetAEbxE/jaf42cNFdMZ2vMUoVWPlDyW4REOeNuvMHWWpiPwxxj6eTrFMBowuhAReUep7I
7HwWmM52ZW8Mj+9Xq+iHCFErd4RZd1hlgAQgFOotroMUcOzZZfGFJX6g9T9wJoB2UlnFAYZCeE49
i6PQvPcKFtqN5Oi+XfZj/FP8EJyV4tAhZ+XWo7a0kWW3vyJBkzaaj+PCbjG5Sg3haOVgsRy61TBy
abaZ/RLXNrqr0ea56+io5zUP4HcjbnEb9NemRlPuwwJYIgkmi9J6qirAVkBFVmB+mLxQLFhGeadD
5m8aH1OpxndsTV1F4KVnSpcILmHlRveyVQer1Z7AvCZMv3r4JDHiF1xDtFUB3FZabr0kROhiOmoI
xonybr0UnH2U3L2ok5dQ1sj0EGQdlyK1lCbi1TB+UeN9udYLD9euUhXcn2S40yV1z0uJCpQaKZhD
MC3xdXfuNH1Dk7ghwQIwv3I1NsTZKbaEtTMNtbZaiznBx0tzL1W0aQf31eQ2erb62L5iBnhuhN4d
e1O/0Kut1h2Cu9MEAQ79oibPnR2+12GxrewRi3fRWRfPsD9Ld+CKmI9QJmFFGLP1M7SG5ixJn5U4
zkKLbiSIESofEcE77YdTIb2HDUxlbWWjWGPn493qtQvoxfgK249GAuJ/9HI2ZhcDD2nc6NYNMXyP
SjTVjoS3WGNnX6KsrjffHQKGYC4YtFvS6u/xmANF7DN5K5jvXpvAaU/DJxdjyZbma/dosjBTmNO7
0aNdR8EBYtfpEJvVYYuN9BE2GPY9XAlhZmx6D8YCCq/grFCooibP5nc20SiW+YvJdXi0pfK22GYs
hFhqO4LtsJtMe2SGxdviOf46Hmz5sSztU9u+DwS2Ejmp3weEfutcx1VaTeRZ27b5XJEFtXUCjj0T
LZyTCLXfXik+plhEX7bHyLfoAPWgrnlFG1C3yG8cWNh3UddvFFbDxcr7eh8Q7gDVjzbRmABx0UWv
joa0VqPEhT3mEDu/D7haGX9q3KMfRe1NqziVzpUeKOjQsfqsRaZuU9OR1Ccj5PPmm0s86LUd8+iB
UdHdGhm9sW5yw0d9zi/L9qE8SDnfi3/qTMHenEdzXiuz6/KR7HCZ9jgyD0HUWw+tKT86YcQ/JBpS
d1D31EK+6eNcbEqA+Txpjd/rbcZysOn8wa9XVPs7vmNnc2CctbbxGX/hgd5Qeejg7JyHSIvOVD8E
PKBy6fXjMDXxM7VA8k7AL+Gl4t3NnUMM9s30nHZaGXRXQ5Kg1mOqDxdlj8gbhnBAv9a+Sk+H1KLq
FwwpzBHwmkKzCNU7LRgszo06JgHAmeU6MUJs7O2wceq0IEwhAwTeB9YqTcPfSyllxc1XXHwuvwnt
kv5SWCyJqnuJksnwWeKG5IrOek9zSd+QhsfEQGPgUISQwawiH660zYbr0kBgsguEg4ttlVcch/W+
/lfrjOJCo01uY1wtZQ+Fh6dD4HMHWI+sfy890qVtlmr9Th+m/vl7YY6ctWHiLF4uLg0+aYZiX9U4
+NH3muFRbzk9IGrKX7FOWxxwFdXo6E/GmiNJeC26N2Zrq1AF1LaZ/jNqQZ/bQ/XHmW/DFBHTnmQC
k52WREMYGKuhIlyVExYQrp4tO6qPg40rL6/tjywMtPfR42AR8W6iPUj9u8tRFH6cEf6ekneDGJ4/
U8sSItq0ePbGlLJ0itLDsjgK5QUfo1m8O+WQPVWRoz0BHHuSpZI/kpoxOxawcKdjtfgRewNCMk3E
4KQUdSMisnkPR5d8TQBhjUuBNj+UAE5GNBvHpQwUBvlFWWGqqxaNoJz8+t3DC7JsM1MC79qyukYj
0JAYgu+4D88SHzXAuDwJ2q2fxejHxqzc2ZKhEAXkdgm9yNrGPpWDfDHCxf8gdDxeGO76qj7/91Dl
JBYIBl1nlKB3VCkGfYoovZBcpu9Tp2BxHgHOAhHdeAGDy2VjbEbi7jiNN4ecwMx1zizvL/FdAMvG
Bty4nAD8R7ATPcbqF1FaMYPlqNknPm8ZPhh1MsRcX0lUtaUfM9Gnx0X5ZJVrd0pQRdCZJpx4PtCZ
bXvqo1iDREnGW8EZYjuJgrFVhTkhFlW6Lyx6EGXJ4T+Y26qJskvaU90jI9N33/v8NAcV3cpwqvZB
e6u8i6bj6Q1h/LOYIJNpPTpEmsysN2b7nDTNldDc6Q6sGzBvhm88RiV1YpppvbLvBBvfRHLc+TZ9
FY4MS+njTO0htCZwLGKUBweaCQ0RrCJl6AwHqbB8VFnfnrvJizaznRNT7QB5uiAvAV3cV0OY5Lp3
aJNyraVvXXbyl8ocKyfQnsSFIlRZmG0gz4a9Nh2rUlXfO7xWIIVtHYlT1ND/LheTdCDAJT33ny36
5qnok98ZJerGpAnHgmB+pEEE14iXlp11k5gi+jECm4rM8Qfr2SGym2QdpsJ+McPpNQNDcKJ917yg
IQ1Oy8WXO2Ct6ip7Tw3bgK6OVk/XfHvfJMisUAp3hvjjpNkBJgSGxuE6twq/JxJ4ZuE8lmF0lI2l
b4Kek3CcTu2NGPQnzyzTox72Lnu8F14tD/wNoFvfBpvWk/NLVnQyAN4w5SpPZH61AiQ9kG+usSrD
4/I2NBqCb3vQL0zQmEt7JqeDhjhYSuU10a3BXqg8WC8RbVXMAY0Wwit8KHePAyJaO62N24vK0SVO
+CDwhRBMmT/LiTlVXIqn0CmcP8Jpbp0JKqWlAbfh3LmmUjMeHEPdY1lyyCXDmsycVHutGNKvigFx
BezUa1p5j9rsaTHGtMCWXiqMw6h4WHKItmPR/wFiNWM0W2KYIhxRyKgUcmui2fKsf1IlVTvwvxSZ
mTDegixIdvyRpJHMP8MTa2UGWxn05hs1yJ80p4uMBH4Ct0FhLmKNzq7fhZelnvvuLNQ/SxLdnhuL
rKDZxq7lxnlpupocgOfmp6vs2etT/KOx2aFCN/3rqMgPWC6y5VS0rI6aRVyvMtBuLV9L3ZqOS+Y8
TbX7McydfCsL66OXYpcEAbyjGHhnGO3xIprujTYceIwGSvjyqRF7RM/kQsxMxM8UHuFHR1GKm3I8
Id07Y8AtHg7RMQ+dzX75fZMHkjdOrHoTFEI9HGHHSJMINABsLlZlRwqPk4zxc1xUD8eIMBXmPu+W
nFW5Qm6EE7fbcOzLPeoLgsbz/AdSedxMI/v8ckfbtX2tTbLDtImc6s75EwT5E+brjk2fJnDlnCu3
Nz9IAn3GAgzrVrk9MxJwYEnaomNPivpoj8lX2pakfcOTubUBGid2jyO+U9C2gu4H8YKb0G7/CTpy
zx5uQ8LhTZ2EGjpRy1u4/C67J7IgoLq4RK7oL8tHloOr7rvj6aDnxi4j70RXo88yaP/Whf4KWyW4
kmILHTNg5LB8h40EL83gZnghlX9M/huiK5yicTvttR49OtDy+BZy4+5JAEAxNS9oTpb+mtBhLXFS
E/ELtUzJ7kMi/MNFtzRnelBDGoU8LE85ZwB0UM5JWPG0+749w5mD38BfrfI+XS/LO4qm6mKOYX3+
Ts5Ggmld4vJv40bep8BDvKsQyhtEyoAWSncqMZJTnw8vuRzeLY6USxlTZON06zWU5c0u7GpqUDGY
l6gvJ8oYPs4N5qXpRwaW+Yoo6EuZaE6/jymVX8Hb9GP1KAT3i9MWP1IDKbsTUzdqCWzC5fiKqdfn
SOD2uzZ7MTXCKeoZ47XccQXlML542vRj89QzEDiP1vg7xrT9wMbkPvJsio/S0uEep8OvSmRXUCvM
FXTiNLhUdTqcPNg4yW9lN1D3/j/Gziy5dSzLslNJ839Eom/K0uODAMG+JyVKPzBJT0Lf9xhPzaQm
Vgsvo5rwNMvMjzALuZ4kEgTuPfecvde2FnKny4/JFM//vturprxXYMl0HHaPdaZWF507xZZNojR+
N83VBO14z0YZpuaupcihcwPbg/BW/fSfR3n+Trz/p0hZSRKxncomLWhZNjTjL0GecqIr4+hXS7n3
HdPHS54FOAbmCLPf7WvaUwYy3V9qRUAJkYdUaF0O0R5OSY51Zlur2hurLOx4pRGWQEpe/osX+NdE
cWg6xAJIDNtUS9FU+S+ZtwL2YyKOAz690Rptsey9TQDYgVOQgLyqpVc6KNod91e5BR0en0La5T58
ROFeNvBhvLF4hxb1PtYt0bGqf0Aia/57nO2/fg3/w/8G8pOMfp7Vf/83vv7KC+AmAAb/8uXfV9/5
8SP9rv9t/qn/+6/+/s9f8kP/+KXOR/PxT18sswY056X9rsbrd90mze8/x5+f/+V/95v/8v37t9zH
4vvPP77yloMOv80P8+yPf3xr8+vPP2SRKOR//f9//z++Ob+BP/+4tun/+p9Z+P0ff+b7o274cetv
TEV5RCWNaZxoGdwy/ffv74h/k3WyaUxL46MSNZMs8CyvmuDPP1STb2kaei6DGGlJnBOB67z9/S3l
b7psyKZpSqbCDxraH//ntf3Tpf9/H8W/ZG1KfFzW1H/+IWmy+ZdwWk7KqqqJhq7CB+Y1Sn8JrQ7q
ocdGLHL0SAnioYaO1swLT53oAYEr0z3Sp6Xl90jsKbUXlPY7E8amNyEmVEaOxCYeUw4bnV2bYA2H
Kdi1LbMSTU5BemCw6OfEWCzLtQuuX4emDZm49KfXMvWMF+TbBM4Mr3XZlrZE7bNM4zVPr74M5BcF
jb2dZZoIevBrlLWapmpSoZylREx4pKYcxF491UtdJK6gjGvadlJw8DH025bR4dgYrbs865BTrVoO
nhzavcqpSE6uEJnVgyDltCgJlhnwCRCgVDnozLtlo3fLWWu3SwlhCfEojDGiwqqqGzej97uo8nDr
iQGy506+jYGiOH1ATGALP2Qx1WS91rpr0C5esglfCdlb4VDT7FJHgNZCUHFK7wZU7RVTa7/wBhqm
JKNYSEA7iWrAm5HP2B7biYSESekphtvBUSJtZaT8gynOwWiZyaffD82lELCSlxaGdSO6kom+wf84
LXtd8gkMYjSpINkLdFarpM0OZIxlnBKMOt5LYYkggtOwS+aFViCkbWsTfSA2HgKGlklq4arXPTjB
+MJFMw63/TaQ1XY/5gmM5TkxiUkrfMrjEFSfUsjNk4C4n/N2bm0FoaAZSdqYVcCN/APXIt8ESstI
rtt5oTquQ20nN4TQVI2k2jqJlSLNchyF4+TW5eeAeccepQRtmPUdVzCotL4ol7nxhtbEsw0ZsaWi
tXu1AmaSmClW0gI7NrvNOkRokNGrtqvOq91GNvMde+HG13sV/yAmcqRnS2kgKVokY3bRcJZxKUyQ
CYCmjqdDNIjmyqyKD181YfOwxa8brMNxHX9AXq/XKKYWHvg+zoJGbIvtL7mFoYkkL7NLSGFGME77
ub1XSNbBRHM1pZnnNgr+V1LXsgVJfyp93uat9zxiVDvz2qfJwffgNCDjMZy6EZ9taARuF3ZIy2VD
4QAgehiDEUVi72nhsc4TaifQNcmZkoTrVDSLRCXZYuzSrd/hLFXwWIfeCGCukBvEFaCxjSJf9pDh
CWDE0hmQr+lIoN2msq1spfZSFy+7M0YN1QLSdKJ8II4kQgBHUpaXY9s95ZbjjNeqREyWn5LgZ6tI
ZGTnackHQksnFqgogP9jeCfvwSSrChTFhOgKiSdcFFaGirFeTUiDZTziiQl5nzcPMAwIa2GiD0Vn
LL0kPA99iYv+KUjDWy+aPFDMP7FW2NLo2X1CSkhL2xlmYyg5l2wAvC3ckygX7ORJI1PYMdBAMVao
a5SN4dpPL6XlEmyoEK2CnGXK6qVgcWOPQwR41OqP8BJFt0Jm1uWCtK/MjzrSm1UaIg8P1ZZYwIRK
tE8edWHtmIY53VRMm7iVXEFSoCMm8nsxY34USKBNvp3Il7OGLNqF0UaMwFJ0psbM+vc5MCfntVLu
vUCQQqKHrJel+pQ00kx6/zyyMq8jYejcQmPOjETBJvBJtatysK3cIPSR4o6ZIKG60K8MJSsWtaF9
+RMnJtCY2Cb8/tJ3yHMzL3CLcCw4gmV8Xp1EZBEVqjso3RVUQremb0t4aiK+hDLPjkT4JtDuknlb
PB6AgXwUagjuQBrvaSwOTo++fBEEhLn0UrjTIi+6jOT2ttqEwY5DBPBZdGa9F7rCKKRub5Ix4c8D
uDCo7U5FFGJxS6kG7vxS/Mp0Q92mCpLBNLQcFQ2po8FjX6fpfZo65Uzz94mp/jCgq2EIFPxCaGPY
uoUGyCMmBokheoAA5bCcIbzy0PSIXVo4zNLbS13AKA5MwanqsXFM8MdIscrhko9K7Pr9SA8pRTE4
UHSie97w+jCR+EgFSBM2HFOhpQ35lQ6BleITINWSEaF4C0LjlUakuK9h+e0bwbiIBtBgCzXtSijr
T5T7eIJND21G1z6nCSyuT5faJl8JEsAkPZUmplEY5K+e5Ff7rr2j44vQn0yO2Yi+E2MLtila82WD
PmjB6INY9q6lhaKPks0cqYY4NXLfZQWJVFLWngmcHFQ2YLHyHwHwxXuZCcZSoGL3TCK5hqgqXDqj
LYHCskosksRoj61H8WNzP6bTXaTNcJAmsKEVOh7RUo0jp/nXmCPIgbFhz3M53Qwt6NaW2hfsX69i
FvnbBL+VYjCdBnoOGS+5YOv3FkkzTvNgGqIfgDBNm6B14H44QyKYENIewk4nwmdS34BevIsQvbbR
rHTyl7meKksaC/VDoXAW4yE8tproJCJY2qz4UJV7PkIxaGjquIHGal8Xk24P5USoIEqZdUQIa1ky
ile69KFO6V6ERdgpZDlCs4XWSlRjsoXO6wVDyLyvK9cjacWuUA3Npq+Y7XlFFFwbnvO1gIGgbtpx
00yR5lZGmV1FGXRELuvDu0H9jvSCLO+p+/CNQbW1MowPcguFVJHKfmXVeP2jKmifeaVd0EJhoEe9
AGDTOnaZH71mNDfwMi2zkAw9lcyGA42m0pEQlSfS9GHGxNtO5RPD/yJsJ29dBDi6G2Tf51IMDgzd
GCwWDRKFRkvWv7+c+wNMXg3BrnMxPzRz2jrdxJm3RLxOXwBaQbdVLE2dRcvCls5ga8RhbdRvzOM4
O4tDv//9/9RcWYoaiElHrCQPZi7XyvRkdYWiIibk/HOYxalxIxa2ICbLWIMUGMrVYGdCILqNrjg5
TBng0TU7BV1B6DdooBeCLzLRLs0P2Q+g58sIvybEJQsP/ayb0Ow+GCmh17K2Ln1xrrrSN+pK71LK
27oOQ1sBxDbVjYqOkLpL8I+wVPK1hn9jIbap5jaTv9Zz8KoKDCvHyjOWbwFzS9IyrRIMjPqUeZty
Qp1rJT3SD+sVyyhbqLGKVG/jq6NE21HiVs1vzZA50DrcTEgeKasWvhCytUpZ5nRJqtN8aC0isJYc
BJ+mbJ08HyWypnZvpf6UTP0slzk0NeYywIO8GJiOWoOzjjX9jvxAJ72R1CHK/mUUnSztfRDK/dyv
yXDCpN3oZKmEPMWJBxXFEsWsYNiMvWyD0qwgVD5SiC4BAEyHEa42QmJmvA3RUrlMglDO5W7ID8jM
8jWYhRWJJn2LNcaMiEh2VNYNXAVAn3pIxrtx77OPAHHb3FlspYGgYrnbd2W8Hc1kSyG39whmL1AD
YI4huKZf041blWW91ljbm85Yl6a3qoRnG+jr2rLcjPQLmnxuTY5KCkPJHuBidkFzMISm41MDYDvA
C4p1YoJjUK1InQZ4HxPJSHmGN4ZieAq+9BLwKbwmDc16lUv2iMZZCkl4RI+KrA+wymdJnyXUO9y3
554k3zFE8wTfVh+wM5qdE+L5mrYp4d2S0Drg1Jbzwqli35whkXbWqI5vYWMJc0elFS3wDiU8yzSX
SLkdHaZE6I9yqhPDaWku6piz7XTC5hTNPGZLhS7dKGtkel/a8BUxtNBQ/3ZU7ROVhmj5ixStax2e
9fQjiWhEUY9VmEFEZh75gG6FzmEamijZcc3L3SFBsgW+ZFEUCLmy9H2QL6nFecMzEZD0YruS9ObU
oCpDiP8wRBLi4G2vxfwxZvs6wGOA1N1TZNJK6UgKEF3BqyKnDvc+Wap9DLyHrm7Vj2sVP49YWW5U
GMeSIBB0V45nWC/EYb3HpClGZD9BeSasjlqx1ttplaQQ9bDAUZ8zK681a8uHiAwL/IpKDSh+QZkg
3ic4qm0JMOBXowC+UJ+02bDag66T200PJ3oomUkJRMJUgFCKAujCsKp5MEeI8IbfIR8MSICEviuR
DJavdK2360GmjYPgr0L6tEiHXQDLeo3nf9HMFbfPRsmREcs0hwbBAssltWQ0goJZaFHdkdCKO0UI
cD5ZxPTFJrVVGQNpAVIsBK9Va91kdboAeZg9/OBAGiqJ0jyE9zIKTppRQ83SYeiwvm46XXpABZsD
xieuWS3fAg6KSLqMRaSN12QqPtGV0LiPzYqDqMfbNNPoFMouBhGEqdMg2uyWvd3gqxD78b3HcUtf
OLkINNKFGvphFZSkmFBwtVTHnblIO+Z6gSWSklszyBd85HFmh3qtPSXiHIOgg/aTPyKtOhjD9MR6
6bOf2AgnA3Q58hMbjvlsdX1eEaaFMtbEr48dRlU5eS9K8SlDbXAzcisF3mJDkzJSfe5pghAg17fz
Xz6lBIxkhQyy0ad+V6NpHbYhuM3cmDAg/HDY42bjMYyGhmART/nyqlKHdeFD3NVX+nybGdVAvIXF
9oXl0bGaOFj4lffwQ2vCMl98NmndbBCy/QSl8DGN0sDUoJQ4mYnLSFJIbBM0ndZTwmKi53uEr1Ro
Y/Yy1IKytYrBiaVijblVuIyxFWADxEFJbK245ohOz1IOCCsfmcWE1Hln4oVY3M4DUPchYYihVh6i
oTTOyAEyoLyjYiShd+IJt9OE4DlmEZjXQwTEsR5fdb9yjAbLKeFHlziML6nBMkNcBSA3uIt4Ejlw
JP4yKCxGcsZRlTCOZ0nTO1mZO56unqQeCXmqAbGNImK+vJSkReqQEWo3SaGjBrKgLLcD/ArimJwm
ekJ5gRCCUnYxBczlBB3LD51s5dXCRezRgYPD6hQBk9SNDOhyINAm5Gkgx605QiM1+xUbDLoxuBy3
gTN5byFiAD1WqKfYv+XFdTC2lZ65ArZHUgbq8mMYf/nkmaunqj2PwzYen122KR/5cPHMvWS52JcX
un6rQ4pN/72afghEBUUAFwpRH6GWDpXgwiJHlNNKoROTgGU1Z7sM+7eIhnd1EpqPZDx1YKNwESIB
IaR35BS8bsmFgW8fX7X0PdfZCNs1fhGYlc9ueg3aDTpfK3kK4Z32BGd+InxmDlVHyKh3HVmzGW/y
l4G3i0Ct0u+A4LOAU6jP85SR2Bm/pt6tlVSnIt5D6esP33pG5kHL12b4Ens/nvDl+yyU8mtP78aA
oj2w+/CoYLHbVP2qnJaMzBKrwTb5SWzHIuN65+WrNmyF/lJEjFxIqF5aDTTqdR88VWhexvUw+Dt8
hKG6y1AmzQEdmYUfXloUPWY6Tts4fOHAEMHKYGBtIJ3VcMj33hHotgZrpqFd31+TGMRK9AyhQXYE
qYUASpo5DtZN1EMtsIayp68jYt2jexi/RKQXtEhiXBEHmEAwbad8pMjyhDqwrf6nE/fVQCattRn0
q1TWBCrRM/I+SmXbErWHNLdcddq2JlbJnHHMSLarYuWT1IWnV9Qs8krPhpvgE6WIkrdk+PjtRwUx
CHvqopcupnWMy5dR4TnGEtubu9ngPXyY7b5ufpEu36BeiYhVhMaOB1Jv7Gom/O66GVIET0IpCOjo
PxpN5Wb9BJqC9JDMQdTLdHGix0BTaX6Y3wLpik4EG0oE+SXEenvR1HVGZURfxB4RrcZvib/3Ehxn
55QaKQd4XpSfoAWyDKTQ3gRsJD+LGbepH8dik5k7CbgX8ahF/Smme4Q2anzEiS55Fy8eFxIveVI3
6FRiRFEtT5GjCGe/1jYFM1BdsQd5K6Cky9waHgMfMFa4EsrY04tXrJ96Q1bqQjl4rLfpCkf4YjKe
evweUfaqK7hMGm0eUfgR0Kyl+rlVsJO4RJBa6i9J/RVhX+I8uzCsVQSJZwK94obolfutwXA0Psrk
afuteUEBg8ThFrcj/OiEmOYTS0UvXIv+Rze9rdcT/tKeav/G0byMQxti1IKDq0mh4qnCRq09Wy/f
O2WDqFnQtzPmS+jNI0xiu9A+xHA7yBGrEBSowbQLa0UkQ5d2kCnpUqKFrPOzZ5D+0pauj0ACFiT/
JvVP0nBG79wShyitLMln439pww1btsechE4NDWJyQnmPM3h9Lqw68dj7dyt9CMaVvyFaR8PYJMK7
UUAvpcyTaCGY2ZeMRChakbAEtnsxmGcjv9bKQ2lUIrMJhIP0WKJTibt1Wbxa1paHzM85wLtGepe9
l1r4CYZvq9kJMsiaJXD6QXKa8ewFr4JyzdTr72Ng6+jJT22dR+rM8Kx1l4oIUGufGyeLsJCRWv27
NC6SemY4PY7rQSHEnFwFzKCXhNSAwHskSFfrrUDfemfoj3g8Mf/n7/WYjhVgi+tK6RdkAdJS3RbT
048vk3z00iMOPDqofbaTOf8VaW2XKUvYnmAK3WebW4sRv+Kjk4vdiIq40VYymRcg7UlKkBiMf4cT
Q6byYGqU2wOqcRN7vLqXvINV8bPMXY9tthNi11CvFahIc1jCqFgU4UdbnlMmt1w+Vbrk6UpbaM3B
CvaYIKzikBbnGGcdTI7gIrbXpF6bSGHA74wPZLtdzxD/rWHEgQkLB0PaXVQFperlVaM35LMOY9zy
7Ez+KPy3truw0IzpKTGPXfRMw900Xkv1tS7wMG/6xpVIlZs2UfDQ+33OJtbRmkq/Df86WjfWmDTd
pvJBCnaNd1GLj1xT7E5jtZ+1URZFHopf2k67aboVgn/LuNo1EXC+Oy/IlhPkHAlFbIWfko4BrfjW
yS7joQ4zFHy3JMOwDKr2iJOqgIsvOvQ2YnXr5TtAwvQo7Ak/hb/BnCbHnxmWoQaPydWqbv6y1I5q
fE7Tl7GLXa4UDFivPaUDLls8XqkegdH67v3X1j+p2S2FTJdD3uD8o8okazk47zj4cRnTgEgFWh0Z
Q9uONxVBts1dldVhJZLbnq+K8KqEe0m5YpzEJvEedo+KolmI6HwPr228JW9NL7/K4THV94Thf3yq
I0498dxcWsCtQYjEctMr64IxLUqn7Ev172H62gTtwufGwaXkeOWRZ4Q2fO4TPeuMg4t1KaV5GKHn
kuIDm7LSu9w/xIUte9JG2Le46hqC5Aqa4UPijJ9ZH21zBT4QAt0PtsZ0Zf/iyiCZMNMbn8rUj7aM
sJXo0e4gYSNFvhV+9RI1D307a/xE0gT0Ipr3zbF8mMMl7k8m1ThviY8A4NHY3ZIUwGszb4qpv1XH
rZfgOvpM2XK4f/Mnex8m88WkrwDD18l6FF415VvyV5awHcBCoGMgi0RyjeZH48QqNccmvg9Ks4iy
57Sr6ltrveAFAYLIqyDZdyTj8cRD56drxVx76NXGj85cJ/JeC9Beu+306VFnCl+JeTKsg6qTmEtL
aWWBliv22vglcfBvdlO98kBYCSe/YBvDCC/wS28JCOXgSMUuJ0fuV4W2X+UOdEPGBGn5VuweLKeJ
9TnFj0jbR/PDjVRHXzXaAVQq/Q7+Axky2YKaqg+JuGR7jTNkj64ifvbDlgRLoCeZuDKBW4ArtEkj
dMrwUSxH31EnjVJyzZcyOtmErLGUY+RsWzKPvsGjDsGGWQp3A4W1SkwJmm510ys3IYVNS0u2IjyR
mAkbMv2SChxF1N6K4PCbNv+Oz8uAXml051oteLu23G1iApeGpWh+QC1knHUzvD1H8xhWLIVzbyfG
OxGdpcHLIgKtTb864dGTFyYVlxS3vORaOf0LACsaOCZoudJepctDgLJ4KFH+68Lr2H90fCywqKJi
ze4Xdee2YDY0iC78HhKe6trt+0eKlLT+EpM1iUYtCdHk1FQ27bQROFzhiuKMmfsmSyeBLaHpK4aD
3MUKMUekRvak5GEHWIUVdQgbogBzuP6ZAqBNq4YbSuZgGLCu5UstWBLfpNTPLnqwFMfZcmSWWHmH
lvwe/yBjECUKFxanT3zPpvWGdUv9RhOtPWCqEAInlFfetPGmg2kemS0a9briFhevNcYFowu2TF1a
2CGk7yxMjDzoNA6oLSC4PPFM+PIBT3WiYza/EJYIjCyOlylAG698CNmhHYj5fKsMYxGoa7Fb1+Qp
UBGTAxApj8hNSnyZO3GLdbXaoGyso1uhfabhq15d8/wsTusuWOazzBd55YYXouer0dgZ2nWiUpBp
ad8KDoX5Nm8RTXb3VljX2pHxw6LhDIKuHzbqWx+fo/qWyy5/kpPZQhB2YGqTEIfaSuU5IIvIvyrG
Rz07fPZx4IbMJeV0k6GbbDcRyZkFxJceiD0n+n46DcNrmtzk9kNTvoLivWEqSNLmos1gMzKXO1f6
vq73SM7lH2W6RTppdEyrAIzW0Q8xSSoNPPWul+eBnJLk4RVHs9nnRDNidsKkt9cpa6K92VzD6dSp
36CxSoBLYKG6pS7dVOlXFN3C9mBuYJhHK4D/jpnb5AVzvICJcGj2nr6LlbcCwH209+AIh0tvWlX9
eep/6h74qspKHcULS8SoYA+A8Ki78l0efixlhrgKR+8XibBtMrBDtxheOLrJ4q7LtgVhNllIZ1rg
10JQWhC0Cbl10eNI1EKbQ5OtgoC1Ueezyi7YROqNHm2C6Rhax5zjWShtfcax1msT7a3KIVMy0k4m
4AaGI/CDn1ax6a3nkO7rgYpnnSSXVJV4lL8MVkgixJv8qYDlM6z3Ullxn4vZrspOZfT0hT3sKQZy
P2jnCvE8jG7XbulVeGT2WGtFP0F+XIxAVJK+t4MQNgnvy9+HWKiICgHG1K/kdu/RF57eW4NrxOqZ
WQ8FXZBExjw0rs1cf9Xo9IwdRxX6+tOpVTGus693eIOJM29TxzSYTxAp49bDgdJdu43MQqTOHjqY
5BykSPy1ymVFCkLUvrbE70nFgkwhJw/I6/a+U04CVXTngqf9XfZ5DHcFITE2ZKPyWPScjIvvYUa9
xSxi0lmW7+jscvXe5yvCfFR1C8Mm3nrDfTYHpSJisUsNAJVJnq8fxfTFQoNbhtukuZk+aCHs+5GG
avptpHkc9ecYuxzxVWkN344U8yEpF21E/yi/xkGwSJITqnjG7UiQ/MNoYx6V35rAs9+18DFyNJbB
OdlljjNlV5r7xOKUzttCNb6ooDwBi3GyZkEMMOs/HezVJ9BsNtolfPt4vk3Ysu2WcbP6y9NFsi4j
u5cRxB4EliPQV6hPlZ3qr6fRmYK7kDFo7dhmvlsBep+NKaI6BQ7H624ZLoE9tA76yYSaOFmy/o72
Z01DFMc6rJzXwlgr3lafK1qyFK1HWufciIw9+Z9XfuvpC/VIDgxdO4jhrhGe5Fk2DN0Pc+N6G4lX
A8w/vWiHOoeDqj1Ol7SnBA9+RDaBIa+WSZ/BT6NvqxN3vWcXHcy3qTlPGFnEh6VshKVlp4xUxfhc
AvpbkL5DfeqKS7H88ukxMdiw1ZT2fvfRtcQtJzTjaXE2w2vmHbThphVvWrMMCHWaT1/ROW3f/G5c
psKvOiTAA3coRHYGefOtQyBUb+wSgw6ffJ5PQOnAoJW0KOtZRHNMGBrwxo0tKIdbJXoTEwBmS7n/
1LzP0CSeBngRyqsFWRErtHKLJILg+S6Xx875lBljaVhG7eFJNKomrAx9Pw57KX/INFbqt3HcmA9R
2IvERnsrSmgq0ULdTOadlEvSDyttJeYfUX8U9JPFRailTZusQ//iU2MUFWpEPCKeteW+Ekqu77rR
t3J3KZqfqP5RjJtIS7lDLmMyXTVQwxfZbgpe8/BF6n+NfBQ1OzCC3cAHe/lRy5uCycLApVhL0os5
vU00wKgiHIkwTCN9A+lkleBPXgvug1wW6KM7ZNZpvwtoxoO0wizSwQSij+KFqo527ufLAHZENU0o
W+88HZK3wtaA1Z+nnkdknkT9SuhHW95WKu7N5PLwoJeTjXOiw1QIboSrCNYmX3x6lZsSrWHctfAl
TICxb3P1wPqWKC9BfTHS96LitL/T9LVJTpG3Nk0SBennEifK+imRENnTppNvYJtgKl5EDUkreKDP
Ed6uxpqn0r2RB5t1lCLSOxkLGOzGmiUrYx8N0xk7jlxPPDPZldkDJJtzQyE/iDjRxmTNJRWHbVFs
NSoOvMuQhPiciHUAUqU06FVfaa6N2l2a9lWxLYSdFuI8Z3jRlXPNpcsuHUmeV+mL3sngEp9Wo4hq
oVhtfTGx04jn3dUZ4lNWstJrd6U69B79/oJXS2RzvFEEt/wRo23VbpCIyeXKSD474Xsks0Idrj4o
A4OZgIKLTu4ekUD3Z3zX2FSKI8raqlhTvtIKisoVIsJVBUCqY1BnEP/Y42Y+eRhDte9aeRPTW1Yd
kugBZkKajXyO3n9V8WfjJXi8T5wfdR6FytZkZ9jTIBQfUbmmLBXmkOpLBvghXdfBMxl3vu4GERRw
kKz4KHv3ZA4HLzla3j0kvYSkP/k5P/cWQ0eWqgMH7fpH1514BBi+9L1dm5bI0fZDtewUe4ZZgZhL
GOgwuZajdFWRmoepU2Vm4uCUwCzLWWUy3LzdePnF1B85EOBVTfLlFWRHX78rJG0HieoSS7kgjsPR
uQetbW7syuCg+eI6RSjqK29Z8hCXMS1kFan0fZZKCZQ20ryI4yM2Rqcyt2J/oOHEiIjcifkc8MqN
XZcBb5RUCGvdJY9gulnxu0G4B7Z25fTzIppvEVuLMvdEm7M6LIdqXXFQTkEJDLS+IHeqL+WIwTHx
bKJCSD5+T4xPzYgXqXTRrXNT0mTsbr23jDjJbrg7a2s/DC8gOZYqeaLecFH97xYRGMwWDdCZ1PJH
eFB7jOGNcjK4nOHiHGgU1SNLYXOTqVMq8zpMt8mdHLX86m3RNmKXfHa3t5x+QYWE49oICBQwILxj
T6kYq8gS2VNMwgblV67QgNikxQohdam7qBLN4pFQhXmlZzcGDmVfX0JOZF0r1uHSdGrOyHWEhIVi
LVZWol0vCIzCUoKX4WLIvyIbI0dzSOyWfgAqou5O4hzHkgx/J+NrfU/sNS7DRjoX480Xl/3ysxTX
hIfSkKezD4pEGzn7y66CKQGwl6IvGIjaVXZuOfeLn0L/0qWHZG4C6AliuDsIQPJ0qQKZFTv40Nlw
YAE1KKyDFA/YezigNywYO0Svll1DCjzNbyfmBNIA2WET1IlTiW06iI5o7GrpUM8bekO1671qRCyq
NX7nCGTEtv7oKvgNTy6V3tHHV7fylCMuvCbF01LXzMQIdeLpIB6icZX2u2kZxY1PNdgh2hI4BvHn
O/hW1ULvd736axJubXUytQ8tXobj94wI76dfqgt5sr2m1mcqfBjkb+BkXoBcogezKdt1s1M3epc4
wAMci/41p+2l5m2glBMnRtsa0X+j/kjDLe4fPu1bC5qdfB/lC5ehTJYWQSQc07u1NvfypQ+BW4JM
HQxSN4VBDEY/p1yN06LYKG7ECaRaw7EKoULX+zba8JEZ4dUvcWccRP/JEKAP13Rbm2Kbzam3O5+z
QVft1MxNbUB0nFbX3oaKkQM7G6PIbuLHm4GM1rxDugC5Shlvg/9JYhrlIfNb4ajOaMLmEeg0q/Bx
tQmhMrSky/SMHwT1BiZ/agthXDA2X4S+YDeU6Xr3KJdQpaMtsVZkXmyLVY/sZdVbF2W8q5ax0AiV
w8Ai0rwAbymntP/Ijav3dPcK+Ygslg7I1M7yrjf1I0ltOH4ANwDELUyQ0Ate8MDMNNqpJI1Ga0/Y
m9rTakfsQS/RXS3Owfg6rz5dDEtkp676pZiuQuOZsIoPsbkwu5g7gFDB6j64dMPLS+GodKtWhsMe
RcfW9ZbTuNXxvAvAQ2TjjaQNxVh1NWU5UZgRNSpqtQ3ETj6VqIMGu6xOlgydbxPH9Niv+XBXhR9P
uXneizLuFX2rt0glf8bmIOVfOmxZaaRxQBvlNUl+PJ2R4fEbnoh1puVAA87SwPntqDH8gR7VGymI
mcJi130jA10EdogceMU4g1eeL+VVGF0sOixBOvPyAycLiAbNfugcUesL6qkX0dwtBg6aW3CAWOIO
7VJALXEWmc9JK9JBBNpCWmm39HVIUCN3hyHowFE580DEf4vDoxRPo3IZUmEJtoJOL9G/i5zJ1lnT
P0mEYWa4o8Fh9/2+Yr5Zc+BF3eLQHqV1Z2PXLtbpWy4cxvFVTdxEygANMGUpfqoCAjh0p+xZZVdt
wMV28hrXRIagSL9kxE5CuaYlnLGwRw1GjHsJmCrILyIyQcK5VpIg7wSjWrEyAhByRjtAU0ojALT3
mR3ZyciHHUCPPKxNsCrAkwNfxdYKktuipM8OIf5gbzfkh2QWaIDOiHySToub2b74brDyy2XqhG7/
y/oeloBnG9ZLWrARo4T2mSUO0LSpX4nZufvfLJ3XjuPIFYafiABzuGVQbrVCR90Q6kRSzDk8/X41
NmADxnh3OoisOueP2reMmWfpND8pTiqtxfKmv9tcYQPQf6OGOCdLmv9UvwUgW6Qvpf/orAsTb8My
QqwBoe+U8sb6RaJAXFkp9pvJVq8NjFLGWuMD7KoD/aeahy8NlRQtZUQXmNu6/QiJYy3W5clkUKFM
lggvJgwBGKdeM7YbKfzFvx8lW4TxPBEKstN+j+YXo+jJQcXMkzpcOWpJ1sZj/Wzz0obEl5Ojkpwe
xaUnGMum0IbojcZX+PIZiXooLyDj9E8oIKQ3U3TgHCt11yoDjbMq2VbSIUXQMbjsK91ToW1NaU3m
uRepK6kjGFcq2CKKkLOEsWEizWySr5NPQTPKXDRn63ibF1vwlDUmob7dx6xM2rfefAmlmYxqqRcW
Oeyswtw2wHhSC+hH72bBLMM3roCejAL7hfOLKfGqxPyc975FY3fHrhtx1VDsAURIDGnT7OpiCVSZ
vOToJVdubUoKg48YMN0odDfrv+FIcMuh0okpvFWWvNKnI57QMDnUhC5hti4vAjDBk7ntctG/SjZb
/drkHzmFk32xaprVwLKUv/fWT299V9RckhygPqFy9Epp1/o2N7bPbxEUx5cCi37z9cO3/Z6iIiHe
MHkEeGyTbz1+y/vz5X14nHUcCekaQ3jAqLOw5JnpLsOoSfOIOzJKd2Cw9rXTWjyEG5ae/MytYAPv
kcPhdgoHCamBE4RFLn2nsLyoszhwnS4Y+BAMWg24CpqcP7S6AKxHJzt9ba8RtkIbIUfg/MW+Kz4h
yw9DeqSe66oLZugUBZ67wsSegK3vyPa0mo2uPEU5QXoHwOqBZYEv6jnMS5B1KgCPzshvdR/JxbJD
dwT+aANRPF2QLhrAMacJ0TP4DIbRVzEwJEx7MhUd3QqL9YIOYqT6zAHOPUWAnQuGXheF7lAew5UG
CXJQKfuCx0f7aKGjz776R8CvN3n4XAcEGX6CFECcv4TZtzwlhylCFlFcpO4E8kXa4ra7zlDfDLdc
k/Z5mhsXLanXu/QdKD9m90YEdqB2x4bEaaTobAgOgNGqysBxja86uvAPM22FX7VE/uCz4rwV2NRU
lUND3oc622l1rUkDyGWu+dqLQR8IwG/WGcKQx8hAQmu73K+qrqEq6yOzfq0WNFA+dWzhibHKRx/E
OP8CcHYfNyzxiC+I/6b/tyBhbRMmzy2CbYcotBJhfbPEbEU8EXxTDf81wdHnmR8NrxlCXkd7LcM/
HfdiEm5G56mfBSvGwZL3NEWiMrbX8d9oEaRFgN5aN2vUOJpH1GFOndwpjX//f8Gob2iCHltznY3X
fxcqZGOxcaRvckQ5a761Sljbdnaxr+ig4iHu/2L9FrlQHc+s6LQD84U8p37K3WcHmVQT3RXrFSkk
mrUo4rghsnUT1SIQa/FE6UTDHk89lPHYWRR78zCRmXd1aA9LMi4AzKPxU7o8a+4A8fyRZ7/g2L6E
XAOeHFpfAoV4Jm9NOcnMEaBf6BMdVCSRts4f9K/xW43obQD/g2gQF8oIpu21gYKkgbchG57yB7mU
0bclm9yv23yTIXANEd0EUo3G7deONjCjayYuY95P7N08TeSePxi6SIn3c/c2/+PqUNakcLX+w9gu
IGVS1gWSzpuIF6j7sqDBCYAMHJveRGBShFmTBee2mvwIpLWCe39TuuqZDEm3xNI/lfexekfd4lLw
JzGiWFyDht8HM5uYDDu0iblmzArUFJcN4nSf6D1KbGgeIO0j+ujVczLf6vJHxb7STzdTfqFQHP4x
tHw81ExtYXFJ4EkHRAECfMMniOof7WBxj6QN7cYEBVLLuOryv0H5pJOH/LbQQ2gGaP3X8gjkXuL1
9S1ihQHOUuUPnR/PWPYoWJEnUkPMBjMC2mmu6AsFuAOTyYZ342eu30WjYptvR6+aj2P1ZmrI1Fob
DucHi1JDEBCJssPTiPqEz7ruV1AekeLr+WdlH5O17lvWy7Shx1C/SsWHmuyWzkTS27o2CQ2lgUTq
MnEuswqVeGCA4YmYga86l9OzQIRxKLpCZUPejTo8IDu+h/xO5gJqo8onvc3Nyhd+U5zIAnGbPy1r
l8xPqvFCpZVWPWfzVfzVjnSzQRiw6hLXl/IQIpKNL0718GeWOmWLpMrNzAtbgk4RTUiu6R51pKl8
6NDrUKRp9Dcln18wteZWWSHNY9nAKcsFsO2QgBggRFm/c9rNJPtIhBsc5hpHFAqDsrthCAal4vqJ
ryLJT900QAQC75ihgydqP0GwJD3BifVqFW/sApj2A1Ljp026ztM1onZ4KUbirSR5NZYUJM3IVtfy
rtiO0PHOTvwosbXKITmK+E4Ai3trYagXufMy7adHIWbFt4VNfCbvuA7flw/IwzZ9V/h8MRoh0M5i
Fpy9RMBrVK4wCCxdTl5/SZwS5TztcZi+ZtbpeS32I43vNOAyJAPXn5CBwkQVcJZQC/NM1o+HOZ5/
a5i+ByQnYhGi1BMkF3zZPImrm6qhG/I4HYY8Hb/S5i0qT638zPKtpz+xJBoF3+Llwq6vxJ9Tc82Q
LAn4os8vcJISbiNsQITGUkIyU4KJ1n5DggRs3Y4dDi6bAOWUS7zlSOBurQcZleu30Qy++F4AWNGv
KcCW/bOY62uB2kqCE+ojmtd6r0KCq7eXSD23UJoKJ/PwCsPWLAfMfihgpc0XcKXBRMCbOOo96HvD
KlkAooLKymjOAnqaNbrc9LXUHpWKE/2s2x36XsTw3d32B8JeXL7HNW+iAvgcG69w8bK9nysGzfzY
4K4lionnLRTxTN6iPXXzc8is2H7I8kmWRHY72o2dle16HwWz8zx4PVT6We03JKPiHd52QDywue6j
WRPnEMB/CKwpoAAHlpSQcfzY0oR6XP1T82sjr8LPWrqgjLL4PU/zJe0IBrReNGtlIl+GcgDuSOx9
XR9NmT4QHBTkiyC5Vy2ODJk5ZLkO81Wcj3q+Frtd7LgEdflGsq8eJ4ue8XltlX2AFRTsbS/V2zpf
q+kGzwqDUF1dCIdmEcdxp+0po3eNd8t8ToyrhWQ1pfspTN40+7MnEMUCkjxFdpD50Ij0NoOPMEOh
O5vSW4pKhcYawkUz8WJ9KNjyfTuo6YfCWeYl5ESuHPsQKV9S/NOp18RivTk9HjcJo1zeJSAKNjIi
/M0gB48IaK/+jBHwcEREpmvfSlhzIAzfcFZ0sdALgaa9eCYEQyn2YNyCw8AuIZ4ytFhgHkFW8ZYQ
W7NDlCNlh2ZYW/mK1mUvbX7YAnniHw6Pe/KNSywWsd/PioEI7sEQ6g3lhZxxMj/8lMh4l+DN3Mc6
6+i7rtjMTrwa9fcRgsl+iR9EUB266VKam9w8gBzBM03IzZC6OHRh+smlWFamen7w5wtGepOukySl
RIWN/XHo2k2/eNNqpqwLxmzdBnza/D7t7eRspa8KKHsi0eWNKR7FjWsonhiE0wEEnbPDmTMwYAZ4
ot5Ncs9T1lVx4MLHSitYaWwlfAQTljRbPPVUXSKQd6fugQXUi5o9CdiU72oGrqk7vjKMuLueSLZI
AtawR9du0Ceu/pVqLn9kc8P9J86l4fVqOpMNR3Q/XMfkyLf4WA2bx/TbnhXFYEinCh4/evlHuwZ6
jnQKVHU1WzMQIi9zvVtgV9jGoJjQWV0XU8TJPFlA+kr+xMSA1XCdEBlIBIcrCK6R9TKAi3kcFOkW
1hQ0f84VkYlpH1ih6nYtYBsimreUia+KW2wZUMEWW+QCOoQJk6rY/czjOxvTRq91dxh+LBlr04HD
FesNL+6wMbeDsa6ZT1xzPQfVdHUoKLKLo0lYLuyr8pkxn0Fba2weC1NiD8BKghq1P1K2ivMDpjFN
fU1ZhpaLNvw8OGGMaidWPjPbTwARRDmA8CBtr9nuCZEx+fwR2cXprdFA3cgs0UCQzcxP8GtNw3uk
rBsmQvK9hduMWPJv4nnAWeUVy2VgPvYtQwQUndgriB+pEDHKWep3A3y2/Km0u7w8Oc2HGLiqH464
jjxtiyXbZvcreOUFDE+PpZdAa0yjQbUP6whMefRAWEYrb8Srx3qHmkhub9TXeiS8fCXpmnsIRVdg
GFskPB0+t2nXhrGnMMw24ekhQVq45GVh4fnSw18EErgoLWjMI0pwcYELyNr7smBJZGIz/yFo7aEx
qXxCyK9+aink+Ba6axwuPAZ9tp5vRX9t86OMNHUsLw+0Vxka/paDE2LK02LwHi8kAuegei1Q60UQ
R8RIuj1ic+1UWogPWT+sDvXVlzp7RuaptHSzzNqHuq/XbcrlyGiWVCvkL5Tagsdp6JZAusUx177W
KrQaKKfwP1MXu1KMjWP/JDKdmuewI3+BqwUhv3hPHBtlECsSpU/Z95w8IH+RG1+pOVvNfI4r0IrZ
RT+gaUFUBUZyImgN4NUf1ddpQDMBsyaO0wUEqCOSRVqzsc/dLYHxmLxk2QnCuwzfKh4IaUY9VcGr
8rPz2qCiCyZQHziEuN+N1V9d8lH5crzVrdOEusfgexpfevQjzhsvbFvc2X1q7ZJUL6BU2IAs4lGB
tcPhVEwvZEkR3/1q6/f7DFRNxK3+hh3bi7S/fjWCytLCoh0j97tmSW1jiOix9WCQSsNvz1kstMiy
AvpH+lv3GvW3DimJSeGLEJ87/DhUCXpV+A2NvwynJn/qqiBr/4ripw9FZBNy+/7LdrYq0y3zG7GV
XncvOIO3Gm/Fe4LkHnPoL+E6/C1RYNmgK7wOPF7SB2dOPbvUbz+046Nc1bTtjbuxPLJUagdmBe7W
H82EAj1T4ltX+6F+nuSrYP+TjVxHsAyghuMZAlN2arKcEOWaeTA2iAyNXcpJovP/BzxUvENCrAHI
VG2jTW9+GNGdYFOADOCFBEAB9y8Uiielt9oqfM0EsSEykXoi80oEud3Tat2QRooZtOVRHd8c4sXs
gFWcBkUEfQfRZpnz9XkjVvlatAmsEpYJsNKkXkmJMFQAMmrgORuGU0AfpdlTUOPq4c1W/paCfWyN
hoPUkCdUaCAuuffd6etp023GedcthxSv9Zgdh1gMIEWCKvKjrbeptE45kkwfozhrf30VmaX5WbAu
ElmYPON9D+/zjiqgro41HsF6uAO4GRYd9u8AauODfVNfIabibbYruK9xLQ55QtU8IbvXSMbWAMqL
bTH7UnEi9bijQIzPUP3NupA/mqFJTLcrTolM+8zsmp8w0S7BZExtybkpFT8m/54AHdZ/xyUAl1WV
Fk/W9EMdcJvOG4HahP2bHKPQUARhskKsELe0Z2Bngkwgu/2BwolbiLxup4RQ43R+T5Hojldzhtsj
gBn4l+UpRLcIYSecfkcuZXJ28Uy9ZKAnrGIhe5k/zKTV7hv1rClrs0c2xfTB1CVmP9TlYyBFB+hQ
ceqjd21yGyHURzJcqmVvpYdWZrljOJyPQ/WEfsUHVpZhd4GbpOyLhAlcW++0IvbUTwBkGBUSQIIT
DwD/KjahrP8w/9SCPXnb2WsZvnHxTa4BwuBxjRebBxJwC4+zTDy/1l2aYPGoCrPbNQV3E48YVx/m
JsP6Ey4J6ZiSt7SwbbTw4AXpwzPpbKpNhudXbJ95JCdKwXSaJKDGdDI+qAACxXi3AiI7xkPCYihD
jqZncZ5ycQ2IFca/uNqqHFMseoMv8STJ7pMCOdzCzVTaj+Tc7ebNcTbsfiX/CrHFVHMb3X1AYg98
HLPxGuVvvyLog1IcoEOgD1T6ITAitoCBaEziG7CqfeO/XMMusp4Qge7hZBe6uD5fa8gbhqR5astv
DVmE4tp0wqvaTUD2/eOFsEQgN9TjF45+ckUQzpbg0yPYJ0YFwUDIl5gkzlwdaARFNRsJ8GWxPBA4
ShIdFJvga0axNYxnLS7xBiHtoQJKrX/gGDmDLWNr8jcWQIbyVKEU4JK1Xh3EXPH6waCe7R/Jb+Sc
VWV276RTaKfe2ZjLPmyfwm/2i/47kvdpydhr8zUA8xbOOuz0YUr4Neg+GDGzLrrNhiGPiXFMZbLr
2PrWuPD/B/uBpbBrdf2OFc4lkEAsq2TUu0710pa/81ujnsp6NUJe8iwoAUGOyvJkoPVvPxpUm+qb
5bHjZRdQDKrb8/KeP83lndy5laFB6Kekk3pTejYQkIffjkNTOmQonBguD07tX1vaMiqrfEyPDKGK
RDGBDCEqsdYzn6X7B/J2BmbmAvvfWGXIJ8Rqzw1PmCTtVOS9A0/Fq601J7t7mk/pGlWnvm3X5RoY
hWsfq8sTM0OoYI2n7NneDDW58/IbOQiESRAgR47qU6iht1gZ4IUlERYs2/E97r865fYPnXZeO0Rr
pIu4IZo5zCI83HVyileOp47OgVwLzq+zyTtdKEdFeqIqEOykeia5bMXMxJBgZM9TCCzZoHTMXriL
UqChXAm9GASY8By30ej0ozoOm5uQdI2oThTjKb8lVH36+C4AMJDOEEThoyclXZMS6QADB/v3hmWA
hq996lMhteAm+HGqe+J8zo8du3KWXEYq0KWjAJT4X04zuGLk7A5QymUP9Kd7D4Cc5onpBrPygZqn
rvgsi325kRE5rONfNYH65cy529qGjG7E+t9Jf5SKVzCO2ljN9zn5MBhT689yeh3ZgAVTLXSdyXhH
qsFxoyFOA8yv34kv9Ah1DxfPpieU9j/n59/uDyKfSn9JQGSKCYXFw4dCnaEK7LsNltUAh4KNHKLi
debll86pfJaqpzndMOCZCNSoKPyUjJuaT1Drs0sbpz9HPw/jRr/K1Rl/yh6KcCUFJH3zuIzSn5gM
8+RH7p7bX4ZdKLWeHbx4vA4AUdJ47bmnF+OCZlgnSMXchclRU5+pz0nyT+JNUNNMaz0+0oIl435e
Qna35AR7wD2QdQR8PI/apyBP6GyiSy5GEuKTqsFglG8xKXt2Slbn+g+VdPcZrQy0+sgy9KeUy62G
2ol4/RpEQ73DKwBImrPiCYHdYt9b+YVtxjKI4liPIE5oAiufnIwIx5A2vM3xj6oITTj+mveaeqZi
K4afqTgLERhyo2HYzTHJa3Aj0t2Z91ktuxRb0HuFeBkfz7C8SYz3OqGVOlhNbR3a4b2l7P5xcbJj
thhAo7x54wV4EYcAlDDdGStxBDAyOrA2Tb2evsoUC9eunYAkDnX8J42nqX3XUPfpz3V6ihZuvk01
rB4lY8khmwO4IVF3nwwzCenA+FBIgeapgHdKe0hG5DbhKuqeF8IQaRqzL715TeK/5PE2QiUQcTYD
X/KINAYsGCuuzj8Ht3zMdUyWAa8QP3hU/wxdAGPPgXFvESj2OadzfVpIEq7pfz2b2kmSX3WoPQKQ
WZxSKnmuJtN5TCs9UIZYhpz0tUXRmGrnSNl09saaV3XARQJLfk0hVtiouwrXgXnKtGs3M0SkX8nw
k/aoy0+wAGidWNsmzG9GQ2ln/GdKm6HdK4iewXlrT023Tvkp1nS5vYTW9eeDviI/DIArjFtDPF7Y
/6Jlo/NVPWNjnFTK0SnAk+5k8pVHWP5EY9z2virzW1BIFhjOAu1lUWKWNsQLA44K22JP2EHi7DUh
tQhIOinR4jT7Ivtoqvcek2X5SiSprymvpyr+tIjbHsHYqXiCo+gNSzznCulS8dpi7xTb07pllulI
1l43q8c2QayNppXDKYp4uu3AiX4JnlhBbzfoolEmYyjE3NL9xbzXOgNI57yyO00xI/gXrhmrB9JW
EFoIo3x1I38TSLp3ayy2s3qUkrNTw9xzFgiweUQQvuvaU5U+tcWqKHfxiumUC2Bag22YaUChi0e5
8z+MRCeD3vtHkKPbFMiKxgeipPj5USZ14y4ELBAyDY/fV3uV1dRfmrtsBn3rw0brp7pAWf6aPZht
KNWDXgU1j6aXueTIw6gjqJ++ZqADG1R9MWJAFaJIJp9UzGx6uZHiDfiR0dzsZmKU+FFYbq2vwYT5
tb61DpLa1Sj2LQijqsFaOOFxhC30QSpPDhhzjJIG5C3RUMVsavNrtr40wAI1rTxVeh54Z4zqDdiV
yxE5be0x+5J6znI9wI1MxY2eSrg5Mhz5B0yTjxFWuNEPMLutO0ynTmdQd7E/WvpKr7cKnagDBomE
TF+r/WNDQIriKtSHWzHNG3wjBptwa1KX/G7rA+kt++WLn1/ADg4XCru2nIw8BxyhDWuFazyrzokI
k77/KeXXofkopF3V0ch0QEyeIO+DHzVJZlg5velqzN9T8WRGL9AHngLN03M0NBUvFSSO3IC9I85o
cClK8tscUhL9GzWMO+nBkHZ9jXUFSQ3ewpVssox4Ar6IrhH3xMBNSSHMzGVBea1Hk07++BE7sMUp
aJO2oUAMh/zMWf8zARulij+MN4npEsZZoSYRVlNbxZlnrzGFg6yHz/8UFsspYSwlaMYWPWk1bVmf
LfhO+AKVWpARNbPgy4FVxp7NEU1fc0D4qdcQETYiTrdsgBPyzeix2mULam8aek1V4Vj+GLp+xU7p
k4lDwVTTEgH3bwxwGgLW1z3EcWReH/JBSAqrdITFpNiHUhftEs/PUX4zHO+x7FJJYljmcPIgq5GR
enHQkITnYo5Qdx3CJUFy+KY8ur/fDcWmY0sKibwwnYMt9pP4WKr03M0XkDEy12HUz712Tdzfgekf
FzWyIXCjVb2Jt5N+yqpXSgZThz67O7968nAw/qbTIIAGIeVeQonynw9S+hP9u1NfFmR7Ou0wQdJt
zGylfmdsdj5Clhy7i28SANKIHdOrUIaOF0s7aMM6TjN04oZfE+PVaBTNgIeX2Hc6C7qM61ZL1mS9
4weEREJSi+UEwqiIurWqLJgG0bxyjO/q6o2PIna4tTlfmsnLa2SxM3DO9FajAOKDhn4IIJoYYFgF
gfxHgD6lvzjcomPzPPoITmI/tSD7/BEaD28WuxTkwCYi5f53rF4T1g/b9KqcIFvk4cYZcTLeX//B
xhuJ84mpupFdvWRXDlizSZsAxAJpQ2TI4D7Cy2q3Sf9IIY6GTgvG+sWe302CHeWERJbfPN5TeIL0
wNfKn7mrEebxtBYgCozYcgo84L4TtlKr5aqLyWTn+bJZRROaEG172fKs0Qp7VMszlAiEP4PW1v5E
WSEOtLDmN3ulbIX7+Lki5CMW3Exc4SauPtLhWZyvhGCjYMy8Xwk9hZ7dQ+U3fXAmxSg/WrKzA1Be
VHwHs9kYMEJx/IwIqvMmrYIKHlDbD0FmWe6gXLQGP+d0scqtZp8xJjRYHSKdrMVLMcH7QYJYVyS4
pItx9D92RCYRyfYxd1xdeLj9jCYJlELSygn+/eYKbcM7HthM2OIYtJsjPkDYZ64+YA74AoEL6ty6
9ZO6XlbWfJJWMo6uILc+1ewPdt58vBMnECHXl/WzTblGeZAyFFS9S5kdaGEQcn1UuRLMbU0FKTMC
cspKfg3Dn3guVgMeQsSVuvRD719SvkZEInDz83vVHiuC39xZ26VobpSeM3O8pmyomIkX5U1MjVpy
yzxGlvb0g7asbFhBEi+dLg1MthB0ZRSh62jGgrn7KRfqSA/ig+hqnHq6SogO6TC1E+QAh99SiCGb
h8JBzzU80XKCuBjHPtFNBarlDNP0si85A2NOFrhW2s8ST8xgRboZnzlhMDWFy9sn9Vbovdx7jHKt
5WGvuL1JAAPst2nNYnq1HX+Qck6AzNtOwtrdeFENFh99Kqh204lUwBLjAxuN+qKHO95y6c7TFjOc
O9NPBu7iAHjFALl21X6HC7B2S7wQb31MzpKwjRCq1bCHIBn9lFLOeHoDqyNFZEBAFlUL7yi4JY/L
COpRGFagjCkSBqPukq/OEg5TO39rI5FP5ABlYI3hVW8XIZuHOkQYhx1ybYbFerDOekG6If40K/S+
CXpDbSMIS/M8pR+TIEs4awV82+CPyQ4zn2I53XnWeXUBO8w9TI0Jq9dwhWexuFy1Gu7iXnxFFphe
98dlxUOUBO1jZrRXPQ2VSop5c57AOphQ1fbDnI9EeG9b9V0KkvVCDQgnSU1V3ppbF35PiIQUMn1I
3vdTrkRHQtjC1WXb10R8E9z1BVFwYKbhKmxuKknSsYbmksSdBuPWiRoy1s+/tCOgQfuLgBzTN4v6
Qy/yCfQLuSwQftjuaxMeBy/kHrjrxhewvauCPUKu+UiWKdogTcpXlCVIRr4dPj/yD/H3bcShESMt
hchi2Oi0X/4Xnju8YPCemrWzk/1kAFWOoGLqbdZOudRvSstC8UBZuErlVrhvY+Q5J2BDn73YU8hW
L2PUiX7qUe671SqU8zwcg124JpO3Xr/q98H8Fs5qM3kvMPvxm5Hh9DNxUvB6vlUON3uJSIjVDIyD
FFe+Uwegtz0P6InKci9OgsYiCSnIkLrY85c68ptIscVbt6KRuIFRLOlfUnpyjNNDP0r5oZL/rPJF
E3FG0J3RR1r/TE1EpgzPbrxv81PLXs/ySUJJvTPSlyLH/bueywMjMwA1FRCoFqAd0KKnvMJAObzv
r3X1VNfn3vi2+YuPy7JdUBBkigC9GnaRDuECE7BL6YPGkMXtyJcQrimFoyXDErwvtuE6yq5LfCHI
54FQuduHwznTBLhKnmy8kE8Ae0hJX4ishzrYndVjCOIGaGM6KZEoUkDkj/BjNZzA4yhRwCdj6Yna
LLAs6j6GeW3TxyfyvgwU+SbHBT9CKJGXMDrsFcz2pFxNcPwdw7zMcFV637ZAybnbEhLExPsDCzaj
tUXQVWduD4XIjecpSEyISGII+7Soc2sR7BU0dAol1+IUAbLaJgTNSyjvSd5IhTOaj1D57LVd2Zwg
6vXqgmPGcj7TzOLrS6tZ9LQOsavJngP32a1ok0G9M2A+mz0bgikc33ETAhyDyN3YZEmzAmFkYnzG
P1xjc+Z7jjA3J9DAqvpimNI/jbexAMkdGxS3JSRdqg6uc6CeESqpd1mDTDLhmYDDBavQrspQe3pE
lxpPJtI2OJ5W3VSPQypvDWlF0q/8thgb8npNm+0XaSjPpL7cLKSg2abY4uZQiZkHbQYi1ZyZqBTE
nV28soZu6yQXvUU01sGkbzK+xZGLE9csXHcwiu9F5shnuLMHUQKpUC+YYe71B/uTdU9YD0o+ZTEP
qzGLovQpVZs0J3w/emklgupX45sdHnFojgkRmbM3Oui9nYfrmGj96VTT6KpGuxtYIEFA/KHB+IXl
wZejrV7fe+mverwAhxeEuqPliADKDaSCCkwskEEwdpSjIyw/jtldtZk4if9swWywawpVlcVg28y/
zKZ8jOy7ELvmvSpYuLQnevr8oeVqHxIglhq33yXk88hu8QOlDEjssOqtQzb8VfVVRe1BPhbPFlmf
FP+cuLwJaUK9TrAjoxYsrOmXSD6ktYMXEpUPnz7eIOY0wks2alh5OZ8+ERS6XblziWP0PuEXdL/G
4g/TO0jCT8PfNA+v1nwVH0djvo3JUwUPk66dZq2r2Mx2xXxIAX01oT+FayQG30s5ThvCfh8DF2L5
3pCcJHFHYYxEDlgkK+2dvAlxnCrSDs7ZIceF6Gxw5LfCwAdy7EOYzghPPLnWNWY5+u3MY6V8JRpj
hbOX5HszfPca6GPRIFEisbe1uE0rr7KQkKKIjOJvmzwxrkmkKddMXMfdXq0vofpUF9cQIUFI4Jeg
ZCOu2pG9oqB8AH8Gb8cvQGtUXQAydG76LNCcIymwyLZE1qPhyt+zfWeTpMf3OQ8B/L7N+eOh3g25
843mXYM5ICAHWHI+UHRDUgFAEOJVAXtG1Z/4TBPpnexJb8LmQfAQJuotxzMfRDftZOBPHBU5y7yx
oaEnr8FvP2zpo3L+TH3PqVBK7zTxYUijmal45zcjdR0mHBCK4VQ+jmbFJ9+x0dDlYKzT4LF6EMQA
JaOhnUeZk0RPmrW1jC869XRmlyq+LBKAA3E4PgAXuLiEKLEnXXW5KGwa2gy4+UD7+HixiwP/SYGB
HugRByYGW3tXHzSXMtJoPolSVgwO41v2Rmm3KfsvuIy1HMtBY4mh2aX5SXKU4yg6mB8y+ylDcJZ1
e1gGkn8KQMeHNCAYeXidzB8xr6nDVciYOOATnQPtSeteLOMvgXGIuzMkSxgRC4aU0D4l4yEOz1H7
ihUNwDsIWXPMSuLrstmFn2TeCUUKyCLEBFdBWt7pA4zNJ60/NQBB+U9Kpum8aRvGys72tTbxcuWX
KpHADn8QaHoZ6+YjqVDmEPLzEJAAcmfjGb2k2HiHVsVGhbmvQJrZIXg+qURn1dJNazW3sT4m43NZ
mq1h0pijLUFhow/JXojwxhDgA5nnNf51lHxsFGjCC+PSxiqGg/aQNWDV5NtXROTEvAzp4kCu/VbJ
n2O8qM2LHL46f/Nq9uFYGCI7F2ZpFPCfE+6Z1RscZBwb7mUgEvYLgKPePSKQRYd+NftJxGAkeBog
1kR8mPEzqL6p7XBJPNilXd08QFRL4YdQr1vDm7ZcVONd+PkWTiy1+8aaJRZ29uFHfpPir3h+G2es
WnsJ0TYvBw+lijq4tQsmApxkWO+da9LiTHqaprNFj24+jt4rbF3y16IRbd+y5Fw0CbkZdz0n7Mmt
GLGvxIUjBsHUtyHeOvxDzUg6KfGKJqTZ/FJ0V7m5ASwwh60WDbfIekRiX8of9KJ686ux7+xzzRWt
odrDg4hynYtZeu4uqvwetz92eoiLAI3uYRzXySCQwygwfam5xs6Zv0Um2qLWXcQmrooAAF+jkZzJ
3vZtnCXhCG3ecDVtFXU3kliORpdULOwa3Geewl19J2M7PsrjMSQjxYIJhAhHILGyx48WzyYXlbiX
QQuQaK3k4pBl5O5ynhHwGf2o1gR4jjGPd2MyzwQJRu6JHuJM2mvvJAU1IWavLzk8ytWxomoSR5wr
fVvdx+K8gp52cC02G9i0UGO9IrjTMt+y/DwCJI4Nto7lda630rwZ1JccM9ujcQ0KC1p/IeH1wszk
t5/ovAjcJMyrXDuBUHksymXGVAnMrnaOp6iD70D2Fwa08JOt7jE36+l3pX5ZLBM10ke+akH2GDZ/
lQibR0AEofw45O0WJdNQ7R/SkXBst8FMq2zKDK06p6VBHQNiQPG5a4njaTr1f9uw+Gx7hza6aGOB
YgnBbxfyUUkBvzgxdpVEDgivOWIG6V1gVrgdXBvqQQ+P4jcRqZ+5tS8XAiZh/eenMmn8dvxsTfI3
Gb0sZx+aBz7eOT7hfUCr3KBUe6D17uAlbIkIuzTQkFtI1VFKg356s1C3kNHupuHnK9R1cZ79ylPS
bV09FyrL1rP4AR7JuyYjSPMhepVXKDHCg2E2ODIQtljT97RJgI9Y5pHGnoCTvZSkxlo6tXg2UMcr
hI4vVRDb8AtuoVGAfs5gc6gtvmgRd7bDA5LfJYPgxNaT889cv+RkxhqkR0X6d9Eeteq66LcYCZuK
Jq5/ZaBCCyJ9EPeWjD6DUNKtdF7w+qnzZU9aAEgoStCI1nSIbzZ40WUkuovyW2mXDl//IyhAk0OM
SGn2ogDgttXO/o+k89ptHMui6BcRYA6vlkTlnGy/EJYDc878+l63GpgCumemul0See8Je6/dnthc
3UHtvhnGq5b3GX7ihuA/ziv/fSwfKlpHcdeqPIwZwbmtgXSdUbXI4kSbgDKOw7RE6h0Vays/GmjC
wyXBFBQNLJnBArK9CbYkwTfJNZWZ1c6+HDsCTsRJPlaU3nTv3qcT7SXeXMa2aO3m4A6CcqPrVyFc
kcN38dk6Peaj6taEXwTHI1Z4CyqwM3OIrtzsn2PxUqxNC/gmeVXqahjXYXgf+2dav0vZb9S8MoNb
iH3DWK0tbqfIQ+5wRE2F+4gY9WfOfJo8hn/doqJC7N73Jdxi6mPu9rw8QT70qx8bT2vW3CZmSTTv
o56xwHn5yjEvt4Y+Mp39jPWPDm2T3L7kfMvAgQs8Cz8q09t3SEWCjcw8PiKQCfNHHP+W9mIKMZG6
FnBEdRWI7v9U50epv9uE3dkAB/Jzkq7sN5qVgsjNv1Y2ZzZWwm8Ted/dWhgLeH5i+esFP/1wRuw5
iY/U2nTOTeSVkfjAdOWL56wskSRbS4+QPrrxsd6I4ZCBToLEDposLXDRU4ziaUc1UD4jlOVjQjjS
xizExrsbn+JFxPoxMsfEwKxAo6ID0RneWq+IB0JSHiWb1k7/4ZuZ5EOLosa3Ue2peCRcpRQ32FbN
91q6jKajrD0K6arhbYipj5FjsF1yFeCIxiLdGcZ7nn0k097S9hgKq/g95Qgr7DOqG9irSyoGXV2a
FgKjU9eshuFUWCgXHDcu7kQgZCghaMtrmNv/W7FYkHDYp8lGzP8bjifdcEXiC6GM+aJtPu0c8KT1
KWSQKElb00Us1RNcAtJJOuI9GLE6UzE5u0i5Vj3goY+64rETOlGxi+T4WkwG7QptRB01KzX/GcxX
gbY5Zvi2yBdpexpyIlK2g7kSTr7oU8N9jNsXlK63FOLkONgPHVFhS6dj0QhFA2Vx4Z8aJFBUP9/W
O/Hg2lY4+gmvF//ipl7b8spXV73+llVLTX4Rj+E0pxASNqodALuubJNAcs/ZqyAsf6vQvzAqj9TV
L7V+g0lJHNLs8azuN/evcPcZuYUyGxzuhjC/2haCVLYVtVs/rHodMWLz3Uy9WMYRp0byykGQyEzE
GUCV/r/JpmP/rztgDikfYdyi03yQxW2QAd/SM7ht9ZkivwXLPRxY1HbqhgQCNhxrBLpIGdg7zQpK
0zuJP0TVrzSNQmQ7tL+UcAhJmezyw4bZJYmQ/fYMLO4R2VgNd5Xphy6zJhgZhzD95noI0psF+Uf6
x1yJ+x3bVjRVEfNeZUnEV3Dz5X3BQ2yyHLYGXJofI9MMC8a1Up0RT6XyKpMFTlWKd45LEyPi+0A0
Rp1NKz7NdP+v6g5CHAARArk2n9O/6+koZmBR9mGRvSA8TRNwXgPbW/ph9EyisFxj+Zz2aXPJiptn
ALj6bioBsDoUiNRNpna1DnvnZRcnDWm1tLHIDwoODDXTeI3DJgihix0bfUetlNYcQhiTcPEWS/lL
JiAI+YYjiA/Af4iFYAJ4gwaQDD+Ft7WpxAlkqJgiyVw7DUufAa4H22kquwyVyr4KIRKJmQivP1pF
fLR8nu5kHslorVGeFuY673ZWAOjt7lAVQBkoqOIclauAZb92yHmwPUQoGwb8Bfq9ltmYzuBMtDPJ
oC/D/NLGOe7IZD7VT1BiXvoSD3RJokeiMdhaQEu0k1NbQ4kLMkb8S0EbdBinCRZrNWISIXm7ZAxx
0sx3p37x0s8CzErsujkgG8ShmvJZtZgCli1JwZisKZZIqm9QLKN0wHUrtqmZf9X4dALnNCjr0dVd
x8cun6MdIrnQevx+y/z/6QyT/kcXWo3KXlT9j8cODJXkvEM518vb3tlAn45IckoRVTs/vfUnfgYT
poVX+rO6Js6WMePCo0S8lXM0j/m36DtboGHdLWJWKalfcJTlYoc/HRaROsLKcXjlSJbUz4N0n4A5
W9pjTDa+f0ajaMt7TRNOakYi/jYUKRdL3d8wtxuUe9M+EudZO4hPr7l88L11Ee4thoczMu/tNQq2
tyb/ibm+p/pS6gtd+7Wyv0wDz0Bmj9s0n1F5d5KX6twI9V347ZnEhtnoarM4/5DZKgido4mugTR7
qi1y9tjOt3sNeE24tSLaUhd3nZfdO2YDSkVKN4+RxqMBcmHmWyfNwIix7gOgmnNEy3PAL5yyWFkm
f9Eyk2LmHzQbnZpAa5bGNytXmDVoDKEBCcO4ueBFsL4ZATHNRZVDXoC5t+xbnV6S/jscT7n604fq
uqkvTaWxUgYHRAiPbn0l/W7KDjWb2oRbb2JFUCg3+Wqif0jX/65ONmP+VZCvUvNpoDccVoCkeaQP
QM606mrnu472oXIKF+ANkCzGyKJPUdtvHcPG+BTsl6Zf1t2xSc4yILB8JzMCZZhlzw2sH5HPTI+z
0ssEfNmg+OKlTJfc11F36MbdVKO3TSAc80oxN5PBYB04AkxqMIQV4SUw/jgUYKZY+ooIG8//5TRA
UPc7IdIYGOpSqHjYIfXfjpp5YnrYs3iM1Q9oAwZryLqmsuu3cbxppzXmgln4l9SIiJ6dx0rre6hJ
jl5wDeb9okCepz8T/sH6aQxfUrpVOSx6EIPDtWOCUspUs6AWdGS3TvYjeafCcOsJORLLr53wuqqY
dsp1J3FfW5zZh38yKunG9GiWlbA33TbZqv7alh6qQU7MEqvGOsb1ZaDmaHmBkjOQP61FMS+gtOeJ
2HtGwDQJguGBz1Q4AXoZWN+OHK1sF45ARZfIIxcQJ7Lu2WN1r7OtpexAxVXF3irO7RtMQrQI4GGK
m1pf2PoXWM4t9ObzKHW5Q9FJNf1hiI4j94vcEpBD7ciiGtrde0vFmJe3un4fqefri1VdHC5RTV3B
DkwZ0sVodMSgqpQuhnonH8hqD2FQzdLho9M5sKZv1vwC2t2glkGeb3c1TrgN9HZzzfi77z5IWJjh
UsgY9TGYwB1IS6iVZ+fqjfgLVhEC4aE7W96fre8n9NFFj7iPE0sOhregOKq1W2iIE6i7Vnq0ddqT
M+xga44s3uG3M82Mu2fsc97VB5tGXiVjoguPJtP6gjRxukNNW0v5JiXoGQc2sebqIl1gexaaBf8g
oXWIhKiA/iJ202wJHV34ZrThaTFmjUFQzJDE5EydYR3328lcOebKJFC23EdItaSTSQdXIDZ/GMan
Ml5SaZ05WwN+V82AVKldKSihQdkANtD8YQlsDpSEs8z8VDgFLO9D7MvA9aJOtbL3sD8C6XjT0v1U
bmJMJQnaHVrvRa+d7a9/H+B4xVK7IP8v8vayc+27L0gvXDGSt0danSnI+5AyZ0vRMunxVfiZI14c
GStn7T0V5ytE6lKDReaV4GTsXcvAo7f1gx9BnKsgA+SbDA+ko737tbxEz+1s6gZlFOxzx5oVizYl
9PtS1MItZG5arByj+tS979r+RTYzbxAEWsi9xamiN0fWIHZEWzunRoZeBcZWG5im41hWACKSwuSh
ON4MGovyS8MLY+5S+1E8hwR6qoVjiP6C2PmUbzuApROQR9IiYPF4LAdC1AMMJxl/a+3sYRMMP71d
Mp3GQUPPisWMpUoFk1NYqNNtbR+mAXn4nKo05qnylmh/cCXx79aoENhuhOrVV7Y6DbdtnEzCrYSe
D6EMdFx+3jwAa0CwE8HbG8XcpAwcMsZjLXOzoiefDByh6frpOsftZu/EMVo7C8VlPfPejM+oXdu0
R8MNVmQigbQ3WCtprAGmkeNxT/2SMn9D659UIOvPLBpmnC+ytStIe5ijPO6sD0806hCgWD8tHGjI
MlzZrXZRwwdR8K6F7Y4tY3iC2jeGh6J1a/uBhgbZPa8jllZnvCjhDbq0w9xUDbxDoX6JsBZOoJZS
BZZAy7AU+FM6nKX2IMcP9KrzgDkzmKl4i6w0NE/1LHCxjBsYzI3Z6K38Zs6kLnCbla0fAtrulW4v
ovhIzZ6C3GgRG8soYcQt0UHXdPDQcUXoLfBEHK6Iow07QCIM9vGDpZkWgnSgGrOfyNC5o9rkpBvP
JOdVspADx8ckuSGkgOmrggD1gBJYu0AsLmLW8FCpKJKBCf/TCwW80vGhbVwmVnR5aYKZwPW9x6AB
5T2M7QoMVIyiqa9W1l7P99b8Tn9ov02LHAAjuxLMMsTnLLuYWfAGqIZGsZ5vuuBmI3mXnHnvkar0
icgwmjGQDM+il0dTpjKYVQ+Vwaj80SB98Fcs7YphJ6p8nKgSbxtvPA/n1G2kcQumlodRg6kHP82w
Vo9PogLhOso94uxT0i1zQdiCSuTck9QV7r/i0ufsitbcGq9fPonJuTEZ4tUBmQ3X9h+wD7kuUFsW
kRbymVwGqb0IhhO8BaysvmHPMiz+OWB72dYXJjejoTVEGbxRR7/RSrpw82ieeSY7h9i5VRefWZk8
NfjgNM+IGOFF+MYz5w0Jpu84IlhP+BygfOKG8+b5sB+DTVLRPYuRLCSl7lhbiB+W2gAYCXYIUTWg
5/HW465W2iV/bIg0ffoco72dbJGge2AO7JWN0Mm84ByZ1Q0bt52PRh4ieKptQgDEBiGVBxYZzONl
9RDVTHrZieQgPbICkjJ/ACbECSr/nuJ+nDfIYcR4EolKHy+n9D0DeOfU23DcCAOyUi6EmVm1t0V9
DrUNh0zhIO4EYcPjWt1r/Ln6NqVIl4mvLGkXNo5Fn4Z6YKSzYrXPUaV2Z7I4ivGSt9Fs8tlFCjAF
ywjJ4LxANP+/NFqhJOLbGyCMAlIvFtIDl3JXLacbpEgflWk2XCsdXIm/D5vX4Cw74Zhl/+i/stRV
iqOZbgiHwSKJ3xSJ+m0q5mLw4qVziRpf3cfJs2epCahAVZYKuZk0e/SKBigqIeYflVtrvAsvVvSZ
o/q2p7Po5qzwIM2jmdLtfWRWPqEgD79cT8rK9u7DI2PoKh0l71qVW8vZycYyirA5A8dsRgQXl0So
uQNmMNHzAViAzf+gfYfOyWTRHFsf0TJYQjqcwp9S4mjLzdkg/SUw/fJV2YJzRBhcF7j3nEsmb/We
7EC6OHC7B3lcO/JcBgoxCq2fsm+b156PoaEurasT2MN8PJdk+Qz6MUr2MhJb/YT4JSmbNyYB4vqN
tDUvb1l+kk/DV03gNDPOmmrICQOe1n4hfJV5/ZUSO6hS9HNqgkPLERgw7S0pDP182dDACv2kdKwR
ekhX8QdsIQmk8nK0nz5RpiHWSzVFwgIVMV4hQG8rtI0EpceupD50RgGEoIjBS7mzkJLRCFn4HIM1
eXJvDU0gyrMu5C7rnnoAEd47RvlSg+M6OFggsO0pyN0ADDJP7BJuKPtoziHl5U8pjmc2hyiDSQEu
EJMk7vMUO2U4LlmNcZUywVm24YrcYK06Y28e6Ojt6gWHTyjh7eskapWONalxETrmwfkWLXa/LuF3
1J962y8y7Jov3hLv3LXbLt0r2l3YhpnY+vHWHDaqDv55Tu7K1Pzq5XtrvnzUDjliW6WGwMzowyjd
UV8Y5vvIMhX0XaAuRdsWGhfhXtLLueTvK+fAentZozxmrQOmQNTJin3ulXeG9xbaAB8aH0tgjtDy
kRtun/2W/Z2CKLlS6UYN3FOh6w3Dv0a5hN4j/Z2i44sk4t5Ft5lNv3lHWyPkrNuI8IZsHfF5ycRR
MXbT2k2RzmoHF5jMsnoDmAoiJJOI3D5NXNqsAYna7B50x8zszPQIayQGoIlmR86OZJS4CQ/pUF9k
bw/dT2i6YKxRR/PbQsQrLhNYsjh41PgqRCmnqbxie0GHYgxdYJYxULSzUn5m0kfj3HAwGwwe1GsW
fNRAW80bOoNW3MAhznL00RvdJuXhLsfrVowGTNS0zTkpNxnSGbDFOlX1+MprRKjOnP2S/9uTt2KB
ckTPI6ThIOIoeiz+J2JGh4gjhx01FC324/C0/PAg6g05frHwh/2BarVfM+RfkPEwMtNqd6m2LJkw
qxSd33Ww0Quksmi7khXbH8fYA5d8a8qN8CuyvRYTbVp881yB4FAioMXaQ6vWTSu4yUbidik/EBkj
f9Xchj6rrhP/yxT4EX9Psc5/ILYbLfmR6wIwZ89W9p4pAqvJIsC6NSpQ3Zvlq+zQWMZxH/sMkaM8
n6l05CYM4d4RAC5UXG68plXwUC3S0IcnWTuoDa9bBuVzZwOBYHQRGHthmI7rT/GYxwt+e9kvaH5g
I6s5SwyQi8yPqyMYdzHc1MILAQV0sY12coDg5lQBGgIHSFZisxBpv2pzSXsaHVbYiJaC9bzYhdnB
sI4YF4mKvfts5ahnZl1JyyXh+bVoVqBfV+FD0g6NhzaxZ63+qSfLzGc5FWKEIvAaRIOkI0ViIqfs
RpOdC0OvMvvp4CCpO0ZyWngPjEser0x1U0rXOkdbsTFQukCOtDd2itBHWzBXxq3ImVFH26L7Hal/
0+iQdCjBM9pR66uKOaTL9UBMEGllosPSlK8qzcDIfCRcfRYhWh0LU2hbejhiL/EelVl+qQq7TuKw
1+jBWLv0OCOjbWWClCoqPsR53vu3yrAPtRT9tVX5SXIJd5Wf6XNDUk7TJFxH1IppJv9punMK0umR
ygCoKgVIA/N8NUI/Fkjbhou4KtbEPR8UazXq+aufPnvSJG2+XG0gl8uXDiYs+Sk3n3UKHi3oljbz
nKD0tzmM+yhN9xWVZCi3rFSVO3rxWYuLH0xMf7FRkoJdRVqI/y2Lyd3AZFlCv/CmXR+oXKbYQEp9
5bBMaTseuCrm0BxdWmsX/f9MDbX9PhjaQye3B8tRln5hX3o1lVm4tJy/iwJtoBZI6GYwhHbxJRim
paTo4EadpRxTbkrDUWUXiSTDzh3IRJbbNaY70GcJ1mbPWVPJzY+tR6warLPliN0OvURC/jnCNwfd
2JjmayvELwrkD5l5wNTJLC6lCil2hEVnDsAXh0WUQ5OxxmU+oXMhe9azkV6BlvT8allMbIBZRTXq
i8NY6vqVkpI5qI2bXpb2SZDtii4kOGxaJcgEW4QPis+9yRZhTHuy1xxeKqQ/auq2hbZs6TlLAK+h
Tm+cx6cpte+dg9WjM41TMfX7ICqWhg/YFz2ylSjzoRSxOQUN3YTWMEH4KO3NcKOnPBFUWCm+N1ow
J31PcJ8M/nDwMQVB29wZMATkuFw0FkxRuI9ijZFHyrl2wLCRUUY8sRvzGoVBuet5NChMAOipZFqW
yyi3MJ6BJQJtD7fY7WxAWqwvJoXkeiECqsiiUbgpFTzfdrdT9C9Jfk0AVQpx9vwoFgAbiwiCGp5W
zdKTialHRaFzAcZUSixtQTp+eD+iLEmQrRjs9YdTFDAtZ7UUoTYMDNoklIGxzaLcYO0HtZG9hc7c
WI8OTvJe0FeNDp0zQRvDQWrQPxAMOZnQaUBrNRidDQaqJmvicUIn1sB8TuN51NLhDOBdWasXqT5T
yaawwYWN3Nkq5Ybz5aBdKkkHU5AS9ggUxL9Hp8MqnA+PYr8t2kUQK28GhitOYF+mN6bTDCfXm7Zj
8lFOtcsPuiBmc5EYyOsmCt3uR2+YKTEmiY62tfPCbYbrg2EqlfIcaZJWs1vn/LDwKwyiGw1ugbGy
FDLA2FwSW09F+NlNF4ruNH4UeHxbMshCC5EdswlkaKHUz/0gXdakO9h8Iglej4QMgDePQZkn2xEe
OwshwrjWAbj56aJG26kzCJFS+c5EseVYFB/vJLg2RCFIMPAt1NWWzseGdl78cCENbZJzPmjPjgyj
Xsgv+QcWJqVKRB8qJC0JaYMsxkg0GX0k79g9RmqqFt7eiP2a67rL534vLdQQva03uBkSvAmvgJWt
ioD1Y814jaYSYXaBRCEcqUpAA6no2TMFYComyhQIVCcqNR6lCrkWegEIAmgeOj5zPVtpQL0KL97p
lbJIq5FugwaOweCiNK9VwR4s/M0BH5vMMFSecEH3Mpp0PrHOzUUEpEMfXfMBcriDL6zGS9jQGdOJ
KBZjN2SmOckZDlKHAu26BcXOgmAcUC+jv2r+9PTLxkos6BS1yjyYZaWoWNnfK8mz6kDOalsYXjfI
9TWdMEAgSsTsWwqZFDMiV3ouMSbaRU1paKEDG8Z64YPba76adGsBQBuYd9Xs5mRu7ZyfVQNEosnW
qu/kNztqUFZEM8xYuJpy3pSmQkX72SmvwIclmvIxn3ubFFNayXqhDthCJsIBenWbVO+NiSuMNULf
vHrv2Q0HJ7gnzrHQHrm6r8N3pfwAWmFXdynZ8/BrtJfKQJVi0LAw5keaUKjUgzWYAfqPhpZg4O/z
wW1rnSsDCcXgbZzOYz31o/dggPvfFtGamKCKmYgcPRLumcLiAcJPec74UtL4NJRs9NWvzGb2kCj3
IgLvCnMEq8U8gqTgZZgNckIJkG3kUMQH+VtQLVhmGuZegSg1WsCOR27Re1Yg6gv57l5Tf7LMzxQ1
dDJ5C2H+cPQQXcnLgKjyF6i3tlUgWzBzCxjGQkxqcDmG4VdYM7UnEopog+yvbxFPmqgdlI8ao0EB
OET5VeI/m6lU8ZkhA41o5m5y+sKlwBVAOuRZio9KBdPrI0RVLUx46iWMwK5j3lOqfB6rgNnSt/WE
I7T86vS7Odz4JHq8IKyMQcvFEoFc4SwzNoN89otbSpAu8KNoSwSsYpIjxBvI1pvEo3w9Mh6Sg2XK
ZjY+KfGxg6j11qrvskL7L7kBC8GE7wj4hUUfp+FQK+ulgZ5t1GZp6M1sNgENVWhQwo+WCRGRCjhi
GEhlPgsclQ3bAsN+579C6If1yfxKOWWGnKrFXmo89P+k2AlaP0zmGjd2aweu5pvbjH7XsIp5wCjO
g2QbJzV7JYiRw6fXCTRg8tawB1YZKtAUIhgmFJGFNr/8kSQCL18NebmKq7nID6ERsdi4I6s4MqqS
YsJUDjoxbLQZ6Yq8N6jRIJbfrJT+od+TczMioezdfIPPcUpd2MyiYlfv/E4pX5TjyYx2fniRwOuh
aW+3Mu5FXD16vs4duH33pPqZwL1KYD9bxhSGchMPeVp8VthSfH7k3Bn4JZGsC0GEfTgRsiFTp4Qu
N0qnVYQ6CF2FSveUyKD0QxTq+l2LyrnWnXQvdzXlIul3iXRJTX0p3s1MX4r/wap8MrN/R08d4AQ3
KduRQhXonprhqzA+surQWj78I4OgDdrDX40TJD+HGVFvf2pw0EkkFa9llv7K1l21XvWwVb1jAXzG
2mYIYRSN6eJvUhXuqD7ieCdF65LPt/YXWmi7poYmQvnrGH57T1hnQGErb8tnGdo7pgms7VjGNFvZ
2RHFg+++trcVdsv0WoprNvzS6ftG7aYUH2mKyPaPP7Mz7nL9yhsyTu8512w2fvcI+dLyE9BvEl9R
GE5wMeWDbtcEdJOWrK6t4V5TB6SkH9aavrdZpDDzbxROxA+Z6yfC2V45J7llRrX3yovZfmflqhxs
DL70LSEmPkLjs4lrn81UWdzVwOKNuWf5cxzBQfVXo7mICkGR0eK6OfZN5ZTF6dwMdqpy6Yxrwwwl
gVt86UzSzTa2q/qHqLuoFO/jNirp5Q4kpPN7S3vdg7aYTgHzEU+9avZHVSgzgzs1iY8Y2tgnOjK7
wGPF6VVdx+A7Tb+UdMVOs9UvKfpumnVjOqrNGgeepm5l0kKUaOvJI6baZdk+Qxmx4y6JT3a+sbxL
wOANql3vbStWld2hKF29Br6waY2L1iKylO+TeevRLyjZAQp6RctoKwxv6mOOYYcP3lOeTbapi32i
fITTQR6uOgdBG955ZBSOAfzPpfOrOsZOmRCzcWOKP45GL1pnr461rhXfGJqAYQ/9P6l7MJZXxn0Y
sTh9K8AiUJL52s5kWYd5kSWKj+GQ2WWf3wrlRrwQAtijGWFBwnc4nSSwkGJpcTPtdcMwSN8leH0j
t3BYVxg7dttj+56yke9x/NDZCr0rdWO89Iwjf1HFJ9m5mYxibYMRZcaJjjQhORnV3TIPQQVz6ByU
2zRAxb8eJiSRK+B6dnAKkC8SGeFox8iw555MFb7kkmMtbqH6HaDl9/3ZTF6AHRK+0bxFl0eWy1BQ
a3F6dleCsIvsN4GvWf7EXH/pPvDDRYtiwQ6sueI9PH3VVWhQ3BLLkvMlVa/R/5qip2njTZV2Tnqi
O5gvqUAC2MYVZ2mu/RTcNTYerAE1TZ2j5emjRch2K/e/jIF8aEo90nDQdubJYQzIqacDjVk/BMpX
HDzy7mma92JkAbOosgVmIG/cNt1OTT51tvPZ0Q8uBv8MUrYZKKjtXu9uMvdK9M3hWBtz1ceTMAtZ
S4HRa46FvmfAUjMpxkCIzBRBwleKgtL2Lg4LtNq7RAr1E9wN9ap6PzJfQH7niSjTi97yhf4VzMoQ
MfLVa4h0wdy2Gx1huc9Te7KHre996fWmUJiP5Z+j/93IS6Nn/F3s++EQERfTraPoCM+YBt7uV2TU
Ya7mgI9/xdvUnup276s7tXqnx5YhekbRU4K/SRmla99d+4jkZYlqkrWGs01yNsTrUH3wrCbFd12t
keUNNpmj6VuOBIlgCZwkpBozPHmEmG0UsHbKucQ5mXIWd7AhwdlCap+ZcJ5T6GGMQueUhYXtzyLb
Zlb1K14wMTwoGmaF+8jYZsqSo63VHwUZAOgXjfSvYo0fkjFJBzhDiQJah5+sUDaEIfvSWjaZdqFI
5TSx+03dfeCDaCZmXBtP2TE8dHBVR/67yoybCvit7rEK82sa9HkbpTM6ajJV13ZL4Kj2q4tABWqa
Hm1fDL9WtoXKnhPVss52djEYLBSbILqJNo0ftqtedKk+PHebMawojDoUo1ZFXoaH+mqXJb8ajqSO
8W+IsdAIb/34TnuXU/5Epyg9E9SWeW5ZCtND6rPV3tnxVU9+W4X1vvwx6N+F8V3mfyWC/mym9KQK
boL+x4yHGQZX0R+20o/IPEzpw7rqqqtPuGA1VYjEMD+4YFhljP6pyQg38ZKSJZWsPXuTNmuvBmW2
VAj0sYBXLYeJbPhLE19tm2H3e+AckkdF7gJURRnGHRI7KvnsL3GuLUrf4ptblD98719yODiAagRj
FpLxqWAqErJM3PHjmqYL1IAQSpM3jsLujZcmKJ+8A4l2lDBm5Y+RuV6yUo3VmBGOegv9nQUTmhql
2lT8RUmW7uKuY42t91zH1B8VuHFEuGSjQybj2ylxJLChYR/1xgYP+oZKSlC45C8i6xYxIOKcGC2U
K2uDfEnUaU0B7ENaayMuCg7GxC9Yo9RcCLwyI1L40Hpf6cW40McIPYjz2aXT0zHVRyFXDJlYVqrT
l+11gnV4trkEVBTObZodRn4lh+YRM3ULLX3fadhGextsULSpNY1XNkfM8e1VBhXEuDZiGHHOkK5T
u9yaA7VBke88VPSpzZbYBqYnIfpGCjCAqsyT6mRa3mlXtOmuNSzhxloEcmag3zFPkaWjnCPfil8K
/V4EKaAJVXWVxCstrbdDr+16KcZD9zbZnjuNhSsxpHSsCIQhKsoAQkjwPni0KBZmQLQFOFqXhtEs
044QiqogvtpQ5kV3gUC2mqzgoHj+ubbbczNA4HBGWu5dk159oNLdV+NMh47iqAkACcTyoqU0bYth
U4afMoqBdKSuhe/UqsssTPYpkexlhjbFQDhMqJvZHT3OeoVmXe6uGAQK6zj6wypltNcEQESQWo0s
dTQYQFHzJednId8NccHEpMZlsfpWskSU1FtcjXDAxmccZTh3pl2LhkMZME02O2e6h4k/nzKikXIS
ecjzivVxJhcNquRxXcevDlcYI5uYTAmsfiu+SjdPMKp4whqXf/vAkGlHC+wr8Z/BMIRMUKhWKvI6
fxnzL0pzQmppdEcg6hiJ57qKsAtwvdSNrkN+mUnkl0FraFCMFQgdLRXXMrKKmryZrgTKby3IZuY8
4otmFqtSN3oD6AmvnNjhEkDU9N1VlrD/tQnnTm32F0xuXXqRqmmZhySVtf5OU8aNXbdX/IlTPuyQ
Z+7kZOSFUo5Z1pxpgJc6KXU4a3CNQooYyKmHn5BHF5lsv9KWnsnYX6Xmd7DDVW8Zd/C6hj1eVD/Z
doW/0snRajD2Nom2K/XqJpXRr5QQd2UKeW/d75y7NRRfZU9Mr9m/ojq7FgrPDnUpNv/ebk+9NBx6
RTlk5nQIYiTGnJJNQMwemzDHFDZhbfyu4Tu1JBsJDb68QPiQkYKUlMlXXRUcIqwtBiIZKGjsqwMZ
bKBFRzLXORcFmlhpsCSHtWxl4XtTsjraAzr7YkKwUKT0k6RXzP3zPoxvYyD/JZoG+CvuDrXzNyj9
tbP1c64bkGi7ualPq57k78zo5448HHGYoYqQoY1pOkI8youOHzrtDHYKqKBzJKBGGM89nunelMDP
Wh8oHnDypF+atwMuw3bLEBIYHTJm7RDdpMArkZ5qWF4JtYEJre1Sv7y2DuazVFff8zHutuoR6j63
aZm/+/1UYaP+HqTxZ+gJRkGguC7Bzu24Mh2m8g7jw6Rt36pSlBuIdJKccLYytsOd5013K0zJbhjD
MwGICJsk/S0n1TdocMT1nKBZScCuxr5VwZZDJM0SDs1Vr1YR1ctsKljV6Ea1KaJ3jZAqB2E94AHy
WsKVrQYrffI2ml2tqxFyL7QVJJ9NEW1VWto2QfWF/iS1Wbfb6WYKDNKNemh9+sqETuHI+460KU/D
fQeDpGA9grqKT2hp1+E676P5VOC0b6qzPGIcjwLAJ/4MZ8na0vqd6cPKl6W5F5gfIVCuxEtnYc97
Rvat3NfLymyJzMQhXHd0YdEupGEbw3wDVueiEODOw7+YLCzJuoIM9Vbq7WpssT618kaJnkPHw61U
ymVqhw85qMn5oNWOgqOsKN8lIt1sa3seykIgwuWwKJN2LaQAjOVbPjTmjmSvAZAf4i/TZ7mus++I
qpNfVJsunL4nEhJ4x0+Obq6HlrtSINhMbmi9mGddh10JbzxqGCWd9rXE921MOz2Qt4avblsLukcI
XZ8CwWK7r0efPbSrBMZSikwlGKmxTUg//a4tokMZhZse5OSgILkFjYB10CvG/cCwMTCalTa2ruRD
tDbyZQQhIG2cw38cnVl3nLgaRX8RayFADK+p0XZ5HmL7hRXbiQAxI0Dw63vTD7fv6iFxpaqQvuGc
fehq8GddKae72/52ApQ6tQUpwjMrjvxOjum9YSff2/VQxg5DPns1FAMaIXO9sgKMmXp2oPCJjD8C
VSKKVIQ7A2q/VOLB6wHr3GfNdZkdU/+O+GT+mgVX8B+m8cFraKOZs5g7skB7sEd5/t1a9Hngzpfk
Z/B/91sbWf1pnFOUvrfuayQf8daI7MXmgiEwQIv00jP/7ruvnHGU0hNDdgZb4Yfpw33J8GB5yDjH
MliTnXB2EaSOJBNwVllgQsrCBuwKHBTJA/7ZMbmeOdhV/jn6Dxu8XqbMUNzrAJfXVL9tk02VPCX0
Cz5oDTs8TGZ7QQGT0Y7k1aEHfxb9URy2htk5G3Ya7Gwk5xCWiZ8/GtxjVEVmQd9+S3oWnnzqoEtG
8IQCnB10IIj1cXA++SFkL2Rvcf3ScvG0+G0jYnbNLuGSDIYEMfmlWh6j7jC655V2lsrXkLAd9G9a
nPk4hvLaSe+F+tMH/zwfeflLFPzpgufQp3eF3uui3PWfvfyH73ulIF5/VmAtVfQbphu+o3VAM3Y5
5htJ7rYBSthl+R5E/2iZljGbD4/IxjHBuKyItb6zqLxkBn2cQUGNgcGJSGMZW3L/eMAT51c4wiXE
j2KgcJgI2jrW7JlU3bV8L0ImSP/4gzACShzGsdfe6wQ60uMai2+d8qVhdhxPGEJyfHEzyOZh80e/
D4SNehRIXNbdNmtjKizXLx8QZstEjciegBgfJ/6MNGI09kWVQuKU9ruvIrMcy3qfNeGhJIinZz0X
OiUZ1ckhfbA+CzmdnPNlxIyHJpw3F10piQs8RexzrKlPMi2Phdmcs/0xZH4dT/QLyxXSDxLRWBCT
zaFx8PrpO6hlUh9AwtZAitU12GTLhD0tfLRIZqdCAjSwvSdPc/w3q7gUXbZhkHcCRslSWZZOr7z9
xTFH3DYSn9WcRfnoeK9pUbGj+FMVf13vXYw0FA+pvSJbNzkWHBVxeFfEn60EDqS+g+Uhru7xnbBC
pJBfW6jE+deGdvOwtI23dnyo2cEsrK/+77fp5OLqQ+W/ZvFWA/tb6ZYmOAhl91YrXN/vlFFV/KPc
36EHT+RVc1SL53FiC2Pw9IcVLRJS8/ktjC4RH0OWDjeh81Ma4oTfMv240jYTlLH6rzwdcXyTOY/5
+qJgUzNAKb0/mqWDWt9Vg/0VTjVbfU6aXRHKHRcqM3M2z847YVCI0Z+zCneTAyXk3bKUjRH28Tgm
f8bGPa5a4OF66dHJ9OVfSzrLJDh083+ykiz+WH0vDkbOnRMQVMWMtC1f0MEbFC8y/CxKXtqqgGiS
Z8VQdvyrIwj3SDtYZ2J3QUy/z025Z4d3bMLkaTHlafsqjVl32BhkRhwUtcY2ehvi9iwVGkYL4UtM
5MFCQtWoTxHGeofVyw5MlTDLZNh4sP959SFpvavEIXUQPa8NuVLFuF9kep0xbUrn4Mbq9hCyT20d
gGbkoIYJI8lgPhZcwTNE3KCwJIHwz4bNhn8tOvd2VvOjZRtXSh4WzM8VCZ4201f0zKQXkeU0xays
n1XBebkGd3nQngXyDSdFNU+JEYnsGLvVkVdN5nh9bHpq5bk71UV4WOMS4Yv4aHNYJ50lOBzyXXxa
ZnmnerxaTcYGZBNAsJJRrwqqRawR6jH2nVF/UB7sW1UcTPcsM00qI6l2GZqb/JitbPmwK6cShR0C
35IG2nUdaIP66PFHKCxPuJ/edPV9HtcXLNAgRzrnGK7JG790hu5JqCie03C3uqgCPLggHkSsTsO+
JuYKUogMoMIBQqgAMq0eemDLAYw8smRh1Mys2rDgtOUBbtFugAsmt9Gz6fYNJQ61WWYulgSYop7v
TL4eKlQedQH5TrH9n8R+NsthntNrhwkQ2lwBXKrn59k5OucgPGU5nuIlAurJit1370dmaWtaHZJd
T35JkAYHJ14OS0K+Ol12CKSSBucg2/m8zNheUGSYJD9OoCNdpK555CFeWnHh3IYhynV23w2oN2Xi
U8ckiJHFEr8WoriuuvhMXzK6zT4aiX5zovdhSPYug0nqdP5HUAVfk+Js1+E6i8n/3K3OJaShCymr
NMvHhRlIAvjHpZZUBKf/nZkEBShO5s2i/M/Rv92WqZO2+xlfrI7YD2FUTHLscNNXB5OmvYdMG7OD
88Nds62o9YiwmP0uEW2Zfo86Aoo/c5b7C07RaLwPxt8hW6ImvRrCJy2/A+dzoufXLtWMeOz1c4F3
F3P+jRT66D9m6lY1mi3hOvGahrtWOi950V8xn2kOmiTqeshvt9awbdd9gl/HEpLSPPkAZaZjWdxP
IBXK/MOzL734ispbf/or67PNf7vOsfBfYhI865N2H/r+u4qvtrH70sxXLp2c71yKeQ/CPBVvKcTg
7lGO+lCRrCK6b83OLDcI7uI/o7hspiMFLh0FqBt/1TOK8KeEjYZEZZgGm+RE7czYHJKI0PWPzJe7
mVGeZjc3y29382ZiYDoG1XidO/jmcgrKt8R9HRyx4/8A3sOKkKcgQbOELUE+djUexOomFGQvoI6j
DQyhT1KShAKHoDsQXkRSeE+EMVuw7cdUFeaJaGE9mdBgbBPvc56jP/cnctaf/eRhKWDsU1waYN84
ENlAIMVyw+pnZDcu/OHKcIQ6WrKaz48l28gJr5FzNwg0frO5Vj0pLAVsA6UY4MLdhxXZQMboPbPv
8e8FlnVY+FpzHw7JyP59OIl6PdnEP8zWRZtqj207PDv+Z8oxHTF4BVOeJ/POTwrUX8Mp6fzjFKZ7
P82PwgT7ScfHqe3QZH/6C20JXJwkuRvy19TLfq3JQ9lESPUjKJ/22OM9cOOUQ9XH91B+mxHDm+bl
s8qzA3UgaPVgJsyHWOryvtHBA6Nhdyl5w7dSA7sHGXtzQnAKKuIOGSmbXHCTsOrJJqGxrtG5VNly
qlKG9uqjRu5UIKtQwW8PrTAqq470s7VrzotJwKPIg9XwmVBb5Cv5joslsB3xPWbXtiPbjEQNcnor
D9FWjWGdzVXDGj7heJxcJtMGFco/SwU6k3q0nScF3GrL7hf/27Zm76eFW/jNsCGqY9Yscj0MS7qz
7UDsH0ZKXpzBbDGSMVmydc5RtHg3XsmjTHnt7DKPf8BVRyt60vlbW6B+w8hBeWecm2kCJ/TTsiFr
PIw31T/PUHqLj3UcCU9Se5Rm20C1PU599CugA18t0XVOfm6j9cCdRS7QxcDtDkkabdV46ef4Jh6w
WHjjKSc4Y6lAhwatYLnBHqa8TDojCWqcuATWe5BzH0hBKqbOcvGuG1HfetFwn/PC6Yj7gl4vksND
GQR/lqq7bYGCreI+ELBhIh6NX16HL2K76GXpHNeRa2ZgVNLbu3IeT+1IrlIp7lSSPXeTeNucR36O
yNEr8pu45KFwW2whRNR7d9sTIArvPC3uD/ndt2mjwJnF595deNAMjK8QzFp+Fwqod013Pa/hwxrc
pkn2termOWUwVTnDb+Z1TJ4bSPwGpEQ6/oBszMzwXDYBCgqAc/xURyzf22BwNOOdTuArFRsvoL9T
xFeXr8kIZCtBt1y+VklxiLBF6cK+jc0A5oRqZX4vgbYMTnBVLuzIUUQhq8JcqJdjo4Z7L2sRqZfD
DQ/QZRIhOpOAMw1JshQfAiHGZjNw+g83YnclZ0i3641o9RWDVBRYiNaT/iEP6TUlN9jS97c9jWhe
kGUXlu9T0CPOUP7PEHdHqdTvQMm3VMxPKbu4xH0hAOCp5E1aHFBbCfO0X/nJCzlXYppHAl6/ZzQN
JmBKVoY3csEHVuiT2/Oqm/5Oiu17QNlZi5cmQQwjltfEIc7FerRNbV7+jtbiFAdUxmHwb1bNlVt2
RzHnx35On2wTvfFjn3Wg7nwUUapDLDij3XRKWHUVxX4YzvdJgk1vpJRn4/XY5wOnDqpfheGwbyEv
IuXO/O9sIDmsJzcoci5tGR/j9hGG/z4mD0LzsBXsOYduuERQsejUt61Z+6RQjy9s0fyxw0v85K/2
YS2wimHnc3pU5BveNCNMHgERw/iiBHbCinLihhNefttM6ztSOOrz5ZZvPtrEdxe7c8l4k7XlYSFF
fpQ0c2v0rBFQuF4BzlXf4qM+xgAVw/q5UtUJZ7mjlneDSKHIgiMaVxa95Mqn/cvKGH9URF963mXR
ya00TOJGpsTNTboSGD7DMIWuGIIVDS3CH59jsfO/Vpo5gTkrnd1/vVsexCzPxeTfLNp/LZV7lKO8
alu2nmS0AvpHeXCscvUijLlDB/FPNcHez8yVgRsfzceJr9tEhDqM9tJkVx1KkQxtVkG6mPbK4yrN
V2bi4xw9IfHbT11511Pb5M1lSWoWRCw8mMrCLL+KsHItUjEOrR6aiWyCLn1dbO3sKUju5/AiEkFk
fA74R9C0Mb1yw5GSmSxpdNG+re7iYni0zZkYWTiSNnXuqhpIqI8g5SuO7dnn+V0rnIbAN3K2xjHR
uJrLvl6RuKzi0s3Y4kYXIa+8wYf9W47RP/svItjUi5lHBbdsRgX0CyZ8uyC+7+fwadnsm0b+3aZr
nk5vPPYLXdY9dGt0cVP3rnEXrJjLyVhAXCHJ2M30sIkHOrqq2VlhQtcPcQ1drwZJFcTO0Q+Hs2iH
BzUDZcCcLZLSHGlGfg0AA4RKgRRGUBn9owFNIJbpBpzwGK37KYh/Nz1W0JT9TaOHHTMJlG/rIb6r
a2TXMfWqwpyAb0UH6KJM+5ygVMsr1AZoC/13OfVHS+YBtxXrviLc6Xi8nthBw7AXiwZbkxB6jotD
J2zEx/Rp7OgiinHed9VysayESHz/0xly4oabuK7OMhkuvp2uSh86MzPLSRaXPkOaORLmHt92Fo/e
RWTok2r2V7MkIKe9Mg5UXy4dJ0f1EzLHN96OPPUKX1/DJUjmQcu6wIzmLn0rESwWy/fYVsd2SXag
5HxrztXaHDXaqSUPiLqKYQv4YCa83dSHR9edji349UbywVfsutLh5AaIXxq7ryDwV/ZEM3k1kLpr
mPGHxHwPdOT4MC8dwVQuXVmHYaHRHxHoxAEDEBjT+LOLobi/O0VDJ4U2QqBIVtmej/iYlyHTv2qf
bsZJFH/dYMAtfFiyGdI90fMJfj0DpXYBM75V3S2DTZKjZhpRyVRBbsQFXHU5cxJ/k6whwu7+mB5V
FvKtnKbWJ521znFstLAdV8ZgbOZzDLaC5qgiv3rNcFBPxfF35MPVcbmwTQLzpsM6iHwVkSQ1A5Ep
31N/qVl0x9nnUnwN6/u0jYgqMIYhRh94fvwx/9TOuG8ocrm6cOk17BubY+xj6wxvXNZQeR8zn2Hg
7krU2S9enp0d8eiFJPX1uYGmTYGY+YKUndEj97nawgaJaGjGFR9CQgcmAlhfrdNOV/WAoy/JkQHJ
EYh1CGvfNu9RH2f7wKdez35Xa/jlF+ajBAmzF26+j1YMv8br+PmF+vS9gtKrFvd5T8ZPFGsUpTH8
k9nh1QI+8jRijiHwHsMOyFkVM6xpAM11/BEaLSkDIwTZtash0VTtnejMwwAJUnU5ot2xjo7GXJyU
K8wLbLyLKlSeDoGq07ptVUq+ZFkAL2XN4/ZYEz/il8I75+BOkq7lVBOIvmONDrMI6oJ9MWWnlSI7
h1w+pKFSTEL4TZUmbhFplQ3niNG23g9ROlwazIVeFJDciZXZiYKvbo5AtVqCHNPyRURkVjh6/Aba
t5/K8KiFd4g9zMoMmHYxDUKdIxsIf8Jpg4Pk+YUnaaMghwBt2/TsZfC4qH+xNpNJHyeIYfNPE9X3
unVedCAB7Sh6/uaSzeZSyO5czi1VdIiQYFiXS4x/KyunK95YcSwqap7APsQmei7qFEKHl06g6Irn
JMseI1EddIVXfw19WnXjsi5BHIDnH9AkQsDZQc4gYsLi7IYeJXggD+GHqDy6UniaPYFjozPxbaXB
YRlQ9i6BG7PH2NqTGarA7S91XbAyjQAUKMsd4iLqlUV83Y+sVbP22bPynx8+ksgBnNGRRP+oh9WF
O16EvydibL0Quj+vvHg2XgWPyf6xFZEJbJKbUx1ARvMzviSqe/GLFhuKtKeg5OHyh/nGiSb/lNQ3
uSmqm2pMT3HEGLmK6LFU6c5nW6lL14JeyfMU2fg+5t7cWQXns3CB4tclgWBrWR7FkgH6yH3A7+l0
MD0+xZhJ9c5fgvHU8xR1W+KR7L/UGOmDytZNg16dtdzoNdAfrbeu+2XFoxluKidyucSYz0dTO/YQ
t/Zn7qpv4xHJEYqBFp0pvseY3i1ee1K/r8o1JpCr9P+mYCm7kGX1mLKz9Yfq2u0QiUXMD7u4uxW6
Y6k+QsPNNYAuHRloYTgpYhYCO/+NEvpHmQYHi16RN4g/9YxEe273Rc3srVfye2jb+dCDhHQlb9MI
X2uGVCJWMhcr4imGqvTg3mi0own797D4wJ38skajh1G9on8iCM1dWXMvIv2QCAGaVX33FYpW7ZNU
VyDeTqrqvZ2K8Ozn6aVuWKSFwLO6BfBiH4XnlBXLfqpp6PwgeHYhzLHrOwmyRdsIsD5jtPXcGvcv
yo21fOlWhEOLAr9o89WnHl7v4pmZzjDNuGsFtRCRQlX+R5YwWuf0ZfJg5masN0WDyHIS6mAzQj0c
nvvAhF+FN90UPUkE9SqJUsQ44XX/5jT9twjmAZa6IG8Rz3WathTlQK1yWMnR3UCrtY9c5PiJ+5ky
7bEWSU/heftg2dTUHsbl3E+uOx/cuXCijwRu3gSRZgiedUwz4cv0L2dNxYXFoGJ4knhNxLT8CL9z
QJsQLwg1y4tARXCBlam7shEpqUmS13ngyajtZxFiMy5WcmFFEN027YtmPBUWk0DyzccRRIz/nFND
VfwrjsKd3yhA/C7Rwk5PyJpw6vSisKn5EOXijcW2NhUrn3J+n5LuIIFZpZVDw4Z2elQelU1j8N5O
LZqKoaNaeEp0cxMFgK4HYrgLnYOymVDPpk2EFmk+2jpgobkUgCdW/2Jj6BZem93L4CP3wQGkKcjR
dNN1x8RGQEgoQFGLgHejg4ARRfbJ+O3FDzx3362EmbLdGiIoNh4r4Jimvyy736xp76u4AQqcOlce
SO1kDG4a3nFOTmZOQ5k+T3x5YH5CZXV8HBxy6PZrtLcpFXzosD+r81vPCVYiVR67/9+JLigOXu9f
65G50dATljYaRB7SeeiQ1ZWUXcxP8SyMFfYuS28TxXJED/rUMWMoEc9gYRsJepF4D+cO7/tWCWkj
35IBcWcyXQnV4jtF/t4rpl6iN0+lwOwzeBQrVb/CZALXg+hKBM1HkCm2aFZhqtM5bVQP9YvQoWU1
V34++Pva4WTvcNXJJSURm9GLUyO9mePPYkCkaN2aVb0MOjQgt9NKIIgXJ4zlHYhzSJDVhAvRhda9
vY+E0O9DVGBD2D8N6H3gLLFZCpLmvU57tmA+A7rsoY/cvywHnuO+J2AxORLti3g/mSv0oLjowpDT
PRIoB9NInXM2Oc1ADpmuiHbI+/Ga5xKzYoYhbdiIOtaDggEXcClq1M1TEu9RALyWrrkII8EWEQnC
WX0dIP6lWXuveUzZjuldlpP10Q5uf3BdYoZN/iMnUgsWr6PnA8fL9q3b9cyLO0eeeeLYlFm+6qkF
Qz6x9y8LxdoBQ5PXOIdGR/z7QKDhQ/fWLcQZJf03slomqwMcRw0pN2v02+QxpXVCPIaS/ilSKZJe
ZkMTjw8zmqegrMv9hPmVArzZzTPGoqQYFdsI8QxGtIlydyf7pCSgmLliTTYtikWU1AWD+s5ribcU
CQCJdTrgMVzSyt2b8UfWKUVgML1LTqlugGMzsueRffBcI/Kf/BpQ+TKFh8U0sBDiR2WjLWB8hTYw
sa0ukWxkg/te+FRGgZg1QmiUeSOKWuru9eDV5h3jnA4KqA+hevTbIeAgQ76ks+gmHNn+pqzGxlX3
O76kmLKnu8JlpO1JiW/bk2C2ymtiGDAbstCanOHWevInXdk/TPKvswwu+1bL9L9kTBaE8tyWV9UM
Qd4M362DQGVNNsY+ncroviN+XdkDyqQ8OWH8m4IBalzONzGoCMt18lehl4ThHnKmpU3u8v6xdLst
AwQwVDbiG5on+9LCHgg0m25c5MQOecW6e1qNLvF8ptgIA2S0Ms9eZeyrc+gzs8ynJDwVQ8lSa8ID
kXTBVcqVenGgxpVV8eHX8mHpXeKuu59s4Mp0tMfvYb7yppV801aoI/lrW4vl0tcPqkn5NFzmNKOF
rRbFEKVoWSfVYK7yFBGZ2CTcnIXIWufMA0Fh2kYR6wtXQCwdxwGxmfHKgE0PN7MXvA5pBYgnwNub
12691Yp8b9jAF+PQ4l+0eNKX5jMqthDGij2Dh4cC4i7jdFc9+V77m73LElLOOQUcnqmXDBTTxzL2
U1wD4sVLmXd22t5lU0ysTOoHh2nWt7o3jK3i/N7TFi8WdZfK2TuU/QA8YxwJgmE+3bqfZFHkuyb0
Wp5Li6tq7n8wL6KOXbEaual/0FFmrtMyfGyN+dNMmkkb6r3TgKxhGkO6Mhs+RBES4rlpsEXRhiRl
LE7pSAXnMm1rOdSDhgxfU6httuEQvmri7RoFfGeT/E2O2U/km+Xo9pdVYxEaKZR/hSyY6XAATRnJ
E8kwoBppJntz66ztvXUi3K2+jvdeQSBbCl1koEMs0ooZ0YypyR+YMOgEDe5yHfqGxB6RMG+J3Xvt
UsD7Ct5qTQPdl6gjMQemec1qT41n0nD22ncguQj63tEjVnkudi0y7Z2w/pf1R9akGA2SlTbTKfxD
O0zX4Nr/eFmC0bpnBaVrOGsuFwrWocCn/TSbFK4neyBQrQs8MHxJA/TdeRb/iocYS2C7VnvPOdTR
8j5lX05XfdRO92EKhgVpgpOlyYf3OFOY2wwfvxqCVyFfihq6N7RX4gIjzqPZHIT2/q2UrjzG3AiF
0+8y0k6NhWGojZ8gpalOZd6cq2GAdIjLAOtn4+CBcxNxXMiSxvL4a8igb6S37dzDbYXNuf37uaFM
RGZIaMdl3oLxTMCkXCPM24OWThNovkPrXBWb0iLbtMlZiltHbvX1ylS53Qzu4zB8Ern+HaFhctf4
Rkzlfh5lj16NYoTxyn6ciLCMGyrkZRbPVrEgJ8Wd2cF3IGMBXItXVyVfYWWJJVwIpcxyJEAMJOFi
EG2bbyUvc0SWTOQOROJ+iP1PlJRf7do9h+54LJgv7cr50fGnTR05gAZsftcWhEHGXmtQK7KBcusD
LQZpX5DXbWCm5OY0Am5AXTLM4CarAidJOB8TBctjyR1iw0cWsBGopdG7kOQ2g6jsClq/bKKF9jLW
xUNhoK0JpCbBlVe0EU6UujrUDm9vVOBr1nFwFg63yDx7lvRZdY7HGMG16+OTiuPj2uKMQ/T1bqv6
K2uYN609SxIkk7/jZsByFpwcWxD2GSesPJg55nV6/v+/M7k6EPP81FTui6+8FzYY3xjUb0ZJZe35
tIVV/X+XdM6ymreZXeS05bt7MCrd4p8aw/uhey4YFACo4Uu2rNN756x/ax9VjItFMdWvdqb3CXrz
2vg4umvKsmFlF6QfvS4gHbD8bEh2jLtmn6wwAWomBGMl0ZQk8mQgylb87r/C7Sf7DnQol9tkYRtC
OMbKsGgjrWi9b4VDf+vNp9ghZsD3seAVCZoD1+W04lcxr/oasuC7Qs2a59l7ViWQa5/ljI8zCMtw
n0hkd02Oe7JFZsjFxfKXZSdHQT/Gat9lw2eIvazO8A93PrLMLJy+59Z5HZIiOzW/x7SwZK9d8AL8
CbOVFnMA0tKxNsgaRlAqm2EqJvovKR7epprxcnofZuhv9KxnjQASiZMOKP9244i1E4DGTTBN6gDg
FSxQFBAQ7zYk916wE/6dTPaYB+610SPmbgqYRkIr8MYhwImMaEjbRB2qkKslO5iQ1MsIM0KbJucu
oXFp57g6SMnFHW1fKSNf8O3ee+k87KuJzyyJzas/ISBbo2/XkR7bLYjjnFVy+TQKL6nErrdThh/J
7VOCgqrufE1zuYyiuulm814lr5UKrnVd70p0aktYcNvZkjEgpvCGHWhZN8th7ejES9v+G/voXahz
n/oPvKIbrTAo2hBhG4Ri5tf5sVkspcfIiGbW4q9PGmlq2O+tSXOdJ8s2hQSH5kzR2Y8QR+kZavpK
MTj6yu6jlCLZnyi2M5Wyj7L7Dq5pEIXv/RxAU/WDZs+NZFnve+wxubrY63HmDtOy83lJzIeVOhBF
/yJdhpjsOl8VNB+iUBb2HJuST5bvJmY40ttmZj/dJ7tqyvnGm8XZd/TsaytS5Avzj+dw1vWKZsiu
yzlsQT72Ed+2saXzD0JWnGN2I0tqD5vH3S/lli1/+q0CE8c2c97chDqwzlpaGeGfjZw3SgeqjpR4
GlYzxY7JMs5l0fxbe8QcVSVo5uXwEmrkRAgGzo31bxMOdRyTvDNdyjsX+iVWv+qwEt8CQnSG0NnG
DM5LMD4VE9Guy+NTCwPTtjinSnm00Bz8zH2oA4TiberAS7KEVY4GTkoLS7Z12b0YuRxsT1ostaDI
60OUtSnCws9yeF0lZb/WPo45D+iBj2UVNyjPmmSHWldA9QcoGnXfIFjgmW6D5lpYQp6NQnvkDNEV
rfVeVXwdy4BZyFzAK8oUE6PZsC1iFIcnYkO+qRgBY73Mb7EXRdctzX5UMJ9mRF6sKF1DrPTDWBe3
w+Q8Gc6xk7bdH79j3SYifl8Zjs2NZZ0/FD6fl9tQsYrlWUVNc5XY6KYbm01gfV83bnSds8DcyUbc
LBlnVZup/kx9eHZ6MqFVzZDXTR1aBVKgSgWdVi5BdFwHji+/tB+Ji7Y1jLrsV9LEMQN8bGgIfw+y
4PHIPWjHzQi7Y+abycrLvYd3UOxtjeGsT4iwaOaftaXUM2n3MDqYmjRrzSYm67EhbqbW6PHy0QzX
wSgf42VqnmvEaCzxR1ZYd/Q6kPVdcMhphsvDnDjxl4NbEyq2th/Mtiiz/JiZDSX6smLzdEv8jFz4
RBf2v1Dc8Im2z4yhYvrZ+EOm4k4u/KpMChrlPto1iBR22GfOjCRxtB6njNAM63YjshKGRWtr0XFJ
Ui01DbrNsrMnQwB9wv0YMt9BWTBer2n/t960C8VVVNBp1iWo3yjfQJ0zVZL/K208qpklhUrQToeU
p9LXVzrk72MPljhMjv6Anp/ziyzRTge/BUrN0eExc3O5sK8d/zHPWdFwgX3kqK0RRSfVxZCtG8/i
WLXN2VT+z9qsxAJWnPCJc1A6enIrUlwCu6EaM/d7NoCSmtm/nQVyX1H/TVU776yFj+xjOvQAPUqR
s/hZEMNmdMSdaEqybttTK2OksXpg6VnnNyUYEDDKOGraKHqRsulOOrB7OCXqPFAhIxhJ/mmetMOq
Pvyir89q0ttLpk2m1Xpslc9qdA6KU2N88sEJeEDa5Xj7IavIqfWd6uyHiN06Y8tdC4AtZmxMsi+l
8hJ/Y6yqJwE1Jy6/+VaBCFsnzv563S0qAD4vMcEpuj0xzyjuh4qHfuBw6QcU/DzZRAFN+D0sDbMj
LUpbmhUY1mjc0gp0h2aa8ivuqWH8eiEQINMDtu/2mGrz6Y70RvmUva3Z1J9zYrkks5MhYkibp+1t
hY8u65DJqhVZwbIs827uSMzRzktpmd7EQ+efuXvYB4r6oIgO76tivc0DgWterdfwXg64KchFrZPv
In6zHQTq0EW70Sr9oPLppVpiKFaNx/oFNW8dcS6t9SbPLKs/rehvp5yNjKj42nReAQ6lfsxKNO1e
slnpM//VhMXJ+svbWIfflaBfSjWKzMCys4fFNBJWMxd8MdmBVCvYOskyN0MygPrpn5tCSq98Elgi
JB1JYjer3ZjvCxZ1J5V8cGSanaD1wkrDcGqs9S6J+w9pub99yVE/iPA9M6646SL0eN6AYj73/nBX
HW0AwFMGMAR01qKlQjJXOtlHp6i89HT046HZN8l+lsgnQ9rYpqfQJhw35iZLZuJvMuhbCrii07Mv
yGLg7dvdgiPmGLDGJwn1Ji/H5bzShe34r69kjQiz4jyB7SH/IUMsJ0Asc40S3Br0y8trF6bjqeBZ
/RWP3ZWWKbPAhO4Xt+RDHYWvogzNQa6anWMWHDIFN2Z0CF+NEK4btRaHBD6HzVLwj2HAdk+NT7pE
hYoFwzYLVMzox/qMYIekOfYS08ai0hebSZKWSi6aYMz+tt4gmVc617NKiaEvMMgQa5j1Kbf1wvBD
W6I3PSpraPW0cv3I2DF58ira0tSUvPsZSp8pXLpTZy9pEs3c6C4I/CAmiK2KD2O3bfH6Mj0tK4Oz
pcZTEeuqO6fuYWqW2yXB09fUwVXojfMVoJP7yX0za00K+lQjxG+4QDBjMQKImiOoINnyRPUEdQ6E
U4E8+LYAbLuy+8eCsTj4yjnL+T/GzmQ5biXN0q9yTetGFuBwwIGyurVgzBGcxFHiBkaRFADHDMf8
9P1BmV1tab3pTdpVSpyCAfd/OOc7AgZwyGyVfkge6R1wZjMsTlPvuzKQF2pMAPjr0VPOd4ls/DMq
yuG0zO2XRvUByzS3tvNIb5c4z0xgWxSWHScCtfDQeWQZ2ttoTkm88JNdPXbo18khdi0V8W/y+6Xq
hn2KslsBbupCXk/EY0RajOXOTZzXIqnLHVtHS/khQX7mYSJizUCYIRWDZGyFCnXJu6+UqufsqOG7
RUrHts3DH1kU/YpNq6/djqyIWCXRKbVqCCgI5XJJIBp+OlR8FSd8Iph9+k68X/KK0dBAg27yD7QL
4EmFAN8gp+boB+FnNvonzePIuWTuRrJqejsH52mho2fFobZ9eCkkX0ME3iUJoJp4c+qyYVRAjywb
/NvSWrukyJ6CWQCrn0FSV8lHOyDrK7MB7BhPe257IRDx6eS3l0SO8f204M5eqGYR4uXcU+QExRn7
5hgnTFGVd3K0i+2UMLiM8AOc26nDP8gNJphkYeWbgSagXhthJBzUANS7q+VRBUOx9VBw5RL+gxAR
0KGSITWzCV9BafXrFlMpC1EcUdlP36GIkL0Yt74y094tqh/tR7qEh9jFw2Jw6Q5DvSvmhyVM012A
sHwreDWDDKZCnJIXF5fpdqmRL3Ehv/PcvxMcllFVT1+zlOQ3WfiDFvbLoWPV14lFkWpBhMhYAGVi
uS1bte0+2txz955vnqQurxf8nUvPah07E/tBksXkLweb6C4wGVRua3qYl5vA0C9WzQL8LkfMNKG3
dgAwVrHjPoZ09TIh1MHT3nXW02CmcrzpLIi47irJnj1k1LSVHRnP1Io9kjZGmEpsVm6IJT6LdbKN
UQ/MTv5L4wZH7ACOjot/VR6jFE3QZoYdU5hSI78yvusf6TSSEHdXaJrlzCl/1IqVKvNRJmJe+d0I
96ZZXMrPESXG2sPkKDCxyNHKV41YtgksVelM93ivfkpPVZyBCd5yr4Z816IZHGG7h7wwlRlOReTM
PNP3eY/kfbEw0HSRhJsaIVPvgJmuMjFbtxGwwGnfZH6HgDQ5o3EF5xxVDNSdANfA2IJ7R8EdxoT1
SCTvfcTrVjhZiVO+hRmqHdCLkAQzj+MBxRxhNGll9rrl+BgXw2QiKDguIvaf+Oz2bot+qmmYeHYJ
hShsWoSftNH1NJIfiEpMOW18mOvuOWsgNGH3HLZFy3+NRjy37E0SY8rdoMpbC2DcttW7BonaFll1
itiC6ygNC3NtJ3vyh+PrAbo0J1eLorGHktYy2rHSQx1z+oR+MR510t3JQXFMlT7KST94iuICEXvH
aKRvwLbM7XSdCbUcfZvlLk5k6+rbX//x3//1Hx/Tf8Zf1X2Vs2gszX//F3/+wEzYpjGyw3//438f
vqrb9+LL/Pmo//lX//wk//NHPuhfn3T73r3/2x92XADd/L3/gjr1Zfq8+/P5+fLrv/z//cu/vv58
lqe5/vr728faFKyfLU6r8tu//ur0+fc35f358f75062f/l9/t37/f397Mh/J10eSfv0/H/P1brq/
vznBPwLftvFbhjhNbemH3/4av/78jfiHHfpOiMIydJ0gkMG3v7inuuTvb57zD9sLAsJnAocTVnru
t79M1a9/JYN/eFKw93A8Pow9lfr2f370f3vl/+9v4q+yR5uWlp35+5sLF/DbX/U/f0V/fjiW99xx
fHtBICCNC0/w9x/vD2kZ8++d/4VTmG9NY6BoEpDpShDW2cFZGM2avF6DbjG63vuFzQ1l6++VeS1M
tup/2KXULnulJOBMQGFP8x/IU8zS6KqboxfhEObSoVeuk+IRKhbaooTcFsJCNXENkWeXP7IHLyTd
ua8cGlbrOx9wsQt6li6mH2iQRmRrXBti42MDW4UDhhk2nuMr1xZPLeppx2H6yEXt9hqAb2C/g0UA
QiW3FhqnXZowIe8dZGdVwyislSViATe9G1pYmKXtIFtG/5ZYWElYGCIfmsr9sgB7IqbuTi1kFE7Y
Jss1xXXKsoelR0OYqeKSZ2iTlc9Q1zc97suISeRYm1tVd8hucU9KgZOk7y69i9qly5lUzGEYbe0I
ZFkdJuYqDzMa/sn9EdNCxJ46+4H3WwAiO/d1/ho51afP8vBqMclvY4ofXS3EgRmovxH6ODIKJyeu
uFMDxWbjhTchxk4Se+jjOqj2JbJqW1Xg9kJWaK7CqjuGh8ZZfuncegUOQB5ugBZVT2djkx4noCnP
8fiDe+YYyX1WfiV6lAftULLOscvRw1jSDeFtBjGWAc0wsGIJThB8Grr2pij7Z5PFx6aa3qR3mkP/
nbcalV6S7VH05pdiAhVerjqjmWiZDjdSH5fAQSOCQyTGryrL/GMXu9+jsduPbfGWuXQQxIFlzmOa
UkrmGR0pU61ffYAGyC+dBz32IF9WqUOFPK0NAdyUS272YTSRoeISw56hAGKpNWzKytwV2gITPazi
ypQfegq/e0hlIXQwbFpcoHVszfT83BpxtMo1VM7JFoAF+tw5HOy8wsOl4GgcCp+7ppDhYcTuGHvo
S5o0Juy34l0prS8gx1DTz203vsbCR4IxaFaCy5ufLmfbzEgFwoG+BnZ3mVwvVlCeehyCSQRRBTg1
fcwU/6zzHj2tZE0kal7tDPCcTJuT10wgXKrbMK66g6InH+uatHZ3jQc1vxc3vo08iVl9zyImAo+0
KWMFY4odGldV/aNe1gFBPsG0XZ1eLoBHGwYLyrZVe88upFhwKVh5fK6QyGJvf5tLmFt9ZKFosDD7
mSYF/AqiIxtqDLz9qQFKdt03K2JnFTvbjB1mvGpSi5d4jq6H2Lv+A8WeAspfyu1ehvaumjkZsgVK
GWtQpM0zRPAlU684Q52N6Py7pSbXciSAO6iRtRn43FkxIeOH1Slyajkv5QAoGgQorgfwRzgQ2LzE
IpsgsI6TSMTOSi9WjL9j+cy9pD25xtvUKW8nSrObOGa/whaY12QmkyddnJtIdt9x0KLdO+M3YE0x
Qdxe6hAi9EDetUKfhtVpKqzbGHC/XTs3WvdnvAbmaPKMJdhU7Cy7iEg9ons37mM0ShdbzFPHmYfG
169PjZP9HAHrybi3wfJ63Wbug8cB7sLBVtyu1JnAe11mGugr67NGDpCOZjh6XgILfgn1VpTIayJ9
ccoebqlaxQ5efrZnRrbsaYAyKdJhioWyISejhDHFIKH/OgKBsBiPEeNWJd33MoXh1q/kFvBOPMUL
U94A5riaqOvYYxnpoJTGmICuGdV+kmKwikz/wsBYYhJ8KhXLT1UEH4NdMzELu0fEN+kuHI4d1XK8
/lLUKvMIZP6h3fl5ApnrKGa6qK+ca4FvkB+c8GB52+IRiKRDpk54y+zsw03hRyIjsHeJo60nO4Yu
Ojy1M84MZ4iH+xx3qd152cUbxC2OdcIN3P6zKAoPjXaYXeYZ1E4/lUBDV2Bga0p/E06cU8MwPvte
AAnIqZmW0YI0LvBQjkGNDKggBPiJ7APD824DeXbbrcXSD9q6fxst/vWAyfIIIfi7SNjUrxwd0crr
TPfBTnkAAGbrR7fkZOSMnLwDPIs1Igzs0kBk/NIASXKGfQjKtlDs1nwjuPU6pP6y7k5NRWnHGtGB
7kNkAxIEta9zeG8d4IhjuARfuq8JhWZOu2V9DdXkJ+8LQI6+Ku4GaAtx4mLaM/VdO0Ut0IbmIRgY
XBvl7rQvh43O0Aapu8kryHIwK7maCIiUM7HPMDHpUTentdibeueMyDDfJWl0VOP4lhqxB1ICis8U
PBQ2aVFzWssDud4bNaGq7iozI+2FH5a1EHJ1iqdIRdNBhctv24zvLNwwHyln5xTxA8uCOysoUHiF
wSmiJwCgrd7ZImEvGvgtznl9cdweIe+QHWkhwzSGeIzuLPduG5UTM8LYn+3LqZDDm7Z+Y/XCm8Ni
c0ppkk3lPPo+s7ecgZQ2MA9WM10sg5fKWgfAUFOHnmAhx08eVD2WoMd4r1vOsUwEvU0lWJXKlVpI
S3adrssFEY+PqvaeqjYhlWCAQak0dDJkhwIlKRvGYm6PcmZ+1DkA4QNsQW3UyQsnM1Y0hE1BY4pL
tnTjXeTxKGhv2eog895TtYZE9eodyQHsZX3Iu7J/F51FgHWGzCULnvRsWOnXeGAX34KKWJflrnSb
eR/AZNgCJrWxDabbArXncXT5HqZRl7uI/0W/+zZ1LkuwVFpcf6xgBz3mp9pe4Rmlue6x3TkVe9Ne
Zpp+Eyl+WUW3EduY02BbrEqZGTbgewxbx9OSlO8FesUTm1TBmAAIU0pKUMy6lFXUdFTLOFzPjmJ5
CUJwU6+yyQQPZT/piCwdD8v9ELzXbpofwX4j6MiwQ4w5fsUZOWM2gz5aeATsmBCCVM7nJQQiYYQh
uJcv1wDwFRWEALu0gdAnLWrUhC405XqgO0VDZxnGJlKziQsYA+6nxH7AjPBbTnF+W4fuWwCp4zAg
+IHLjumcS9U+ig4YUkwAnhuKjdbkrLTJbN3UsXcwS6NXFK2GBYEgzFoKFNCLh4uR+nCI/Blwjg1E
r3BuYhXeUeHvsiXLT6OTgcPPEVzZiTo6iWb23AFpysKe9VYow39+CdTuW1Wt6eoopo+yc+RDtUD7
kQ3K6mhEv6UIKmBMx9STNJ1iftbp1vIa+5wXWJLFMOYPskX+E5dJf9bwCGCtS3OELUCKL0rWcBjX
QfEYrga3R5+J/qqyJ3bC4mm1iuhSV8vI2KOJz1nz6VcNM2e/js9eCXHSqzwM2wzTHDJobOaa50xW
t7Ifr2lSyhtT+dm9FfPol70iinHZ2w33v45oK5FowxrMmglfSILCb5ne6S6Wm3B0bpqkxFsBfbgi
J7RTc72Trn2yh5pEhAy7ngVUzvfRlHt5td3CzesvXoqfnPs23kTMG+6slMSTrOhAMKWgAvycTefC
zraXU7u3JfIm2yYiBeMHr0m7mweirqM2f+cbtY6sRk9eQdTPYouv3NHBLixxR8p6NhcSsHyAUj6j
NS+1DpHTf5gx7baRYxF5SNRMOTLTwx2FP22U7XVX22dRIW6rbFJi2sa6022nbxecBS6w6n5U5yyr
vmx8qEvxOoYIlYOyIzoakuPktMwafAKqZuqsSlsvtSk6PEVrGzEFhyEhNWHKNVZIUkk8f4ZcHx1L
nznWONpvVUpqlR6wILsM7qdi8lBJVbg5YjTdbehuYotjePCplgDuxDVRAHmFqofpW8jMlnk/p4dD
7Agzv32EPk4Zwe2IuLNtfSgeBO8W1SqDIhSty6eFIcWhm0HRCsPKBeE0Ilr6mMrS2RUHw1dP9JY1
NF/Uo/k+5+dLBuZso8zOjZ8D/oia42BhsbfSlDjgaLxpu4geIX+p6obNblj+Sh0QzU3b0ySJpTti
HIk22mABwQlNVG1ru1vR6fk9v9NgPRvcvLRMpbPtOZ1ItMajICzs9/aEzpkHTxN2xbgUcYGJgl+5
ZP05evP3CHxYHU+E5ZHcGbUOBusOb5+p5S5iX7G1JpjZzKk1Ekf/JGdYEeyDM8tlEbqJ8Xmu9Obt
0HYcBKBIVXlP1tDZtXBOmxoIdj3aMMpwk85e0EBjCDmnx+xaEVsaqWR4XCeWbhOqbdJiYPC76UM1
ZXLqBDDZtpTnHm5YEDi4U6KnQo/x2kReejbuVTi727D+LS1xrDyq5HYlBHgoIWrUQbGBIIC1iobE
qd5qgspp2mt2Ik63Z+R7mQv3sesJdrdyxDRC/5bPkhpxO9ZoqtBdeoekZpfrxjdRpufthMPbORQa
+xJ+j+c+mdB3JjDPm5ba07RQSPgOYM3jH0aaznR2YXY9ExmTQyc2/AJ2CjdP3+CTySb/HR0dwlk0
S4rxPF9PfkU/NRkpEzJrM/Iz9FmD04EsiVL3+JGjuTnJxT7EDRpwFGmuUyAsGCOYe9mv3KNuWtbW
P/lKc/47hpBducP3pVuDbOO2viQjlE5ZhVBwzdnmZnU9ojpiXAnCL77PzGsRqPNgVdG+7Zp3z5Jv
bZ7tvSY6pFO1c7tmHwo8oEnCsHUeYI7NkArYX2OAWOMzBm4a28duYWpKWlBkRvEIFRkQvdjim/rF
mCUnjopAcDRKLysKcmliSjAwT4PGopPF491QYVgIS9rQlMn0Dl/KtlaNRfhKeM6isD6ByTq4fnXf
ZCv/mpHg1RC5H7VT6wOxEZvRb6mxSKnfw85j2ROw7coopjaY6FWQEwtUlc0ujPTdZEu81khvrYZd
SMJAwk6LJ+K47uqMRWkByL+xfhK5Qkz1nH0OnoWquklvkmDtIoS5jjKCeq3g6Ho2W4Z6OPYKqcOw
CuAIUnNSwrlM/K5k054CiSkZYMDeldPPJorp5ILhgoLw3dT4FgcB9KgSFhEf3HtFXj2DpviMQ8p5
N2a7lybsKGOr5sfzqifEzGjFI8YzjcV0JB2RBAo6znxGq6zZo2yntq/2VkFeggVaUIqSKIOcGUoK
ZYX5L5rEpRSvUyvvPJ3ghGrq+5k9yiDa9zKZk6ugQKBe5KxkU7+lgiW52wneM58c8gDtO23gwfbw
LUUzOFBXetu8iqON6u6nIISK1qGA0Rywnda7hLZ6Iw2QknRklusXL1VK7hMewogNQfMblVdr1p1t
AbSrrR/LUmBfLfxlM7Jo0Y6KWAKjFyRcFtxWiBTfGz4njJVnQ826gZz/lmWxPjSihNUZqKPf4+Du
90ygic2J3NWRSRWw1Kw8mrW0T8ufwsnvlMfEeYkBhDC321go8Shcrgq3lLswRZ69aN89VzZ1X0QY
czfgZZOuTyI6NjM/zmGvCGxtiSwAz0dlvgOTHFjf6xTsmi/mxxWG14Mrhau5WfLpccr8X63dMwLX
xG0FAtlLbn7GC3tCF05gGX+6KaaiMmXMsai3jCkNY7jfwmaREXs27MMxhGljuCzroL0MpnrxmjQj
I2O+MEp6ALq3HkrEqXn8wqRBVleErJKKxhkIIEl2bQxg4s+/EBiKNjrGYBU7zdZGUWn5/qb3INO7
ETjWse3YBUbNlZh4gOrIfw56JiwDdz7VtqnPFP0sH6r5NEvzgL6kf857KyIKBJliAa2qr1T35DpQ
eZBMu6YZz0PVX9IQJ0Js0232tiH6ReB471iPtTJ+a8lcH3X7orLsI1vErcFBVg/veZ6SB5NDRM1d
1rhheUtFwQnC1m1XMkPrSuyfs5fRq8i3JAOxN5b6NiApY+9FJMwvlferscSvaOH5z9W4Nfw/yM9/
GuLMmuo0xDrftoZ1Qsh2weOA3pa5txyKIr6P+lndelNxKB12YZXjUm00T3HOjMhv4nuEpxZFAQCp
BXCtq8f9gKSZO76cdrXoDnTWnU/SRjzCqJuH9KFyGMYESTJdJ3INJ5IIa1ZVJD6YlBQ0YF9Ts16h
kr2nIXEvi6Oj79yagHsMiiLIR1EDFpH6lYN2m2mPxG7HuvcACV7G3gSYZIYC8cz0e0qtCyuN8VTA
js5HsCBi4Gwz+C4shjdIYYk6WGACxbwv7qeZXTMTPxIqsIVkun70e/g0KU3OibqDcYr9kTVwWYQj
CdZc41kidHPWsFo4feYzkkpr7jjLhQkkvA3I4nldwD84wRSwiMMI8T4nTK9bzvk9yXJbq3YRwHnz
1p0xs7VLOh2coN12Ajt1beWvPRZKbrCjtmH6ienVDapkq+KR+PTepXeTFUDNHOotVZ3vueQSej5r
pYLGatD3lZ44WPnEfGUuiBbLu2LcJXtMyoMXvMpFGax443LIYuqgHvPkFfeon7BlAlkybnxpXnXW
FjclUI7IgzKi2vI6nHxiPAFA1ZLFJzt0Ehrm5Nqx45dx6L4Q5XROxS2TJzeR6lg6hdHNCAjKy7Nr
ZvDOrhHKB7ZlvRPdRIBrTyGm8TtLJFh5Y177bCDLeWLA3mW3mqnPvgvbN69io78YStyiVrsMnAjL
qYrJX1vsKc5ZvnZriHkWoRaFF2GBytrkhrkSajRn47vupu34bel5+g3adroX5Ntybp25JG5FCe0q
Ss22CS2YrFa+pmkx3lJAa+wK0/mi9T6xUUYP6cTlvNT3zLcfnX7iGvuTD+whnFPhlMI4n5ic5VDk
52J4phs5xm6wbFMRazKw9O+O936czQ+9QUsoEfTyFkHcYXDhONEIZpd5TULDwgoEAYOtOZBdm/yr
DPwh19sxmBuGP4zItnWZp/SYqHj7KUk3aQheP2I3/+dPUyLfbAtTK0CIrFeky6U9ivDM+iT74L5Y
009ih8lHsAzMTIs93ApSo+hUVOWh6yifplwQaiN0vpu9S9WY6Db32DxUOUS6R6vsGbCvemguR3dI
X4S/DzOGfwi0rH2RzdgUVdwdgkiA6xlT+J6r24ERw5VNSpLdzvlNPLyrJsi2ZTrtE6EvPH3QIhTh
Ga0eiLH9TqIT/jIsqqKnbAubGFojwrkJrq+doueZ4I/B8eV2jv38nGlG5mntHX3j8NV5e9CxgFjo
wob3Y1nc2KJgi9ojZXJ6XBExc/PICsM9a1PwY8RmOhqDRygKWPp9Vh+sCnAbzLe9k3Y3tesOh3YS
dykxEt4qWyot3roy/nATzXzEhv0yVJE4KPCCZU8f4whKBnvSD12Uc6yMZb1JJ3bhBV/0aPnoBIog
IMunk+cktcUOww2PPgOlriRvpkFERuak/8mkXBCRu+5ZF3Ri2NC0WcTJpbH3nfkNp8O4h9ZTHNoM
VJE1knKP+8BxmMH21Rxvke898Aq3ILCxPSIRueEGcHaVUz2MDQI9urC3WADZDDSqxWzadpHlnJX3
Qm9x44X+HRceNWLrX+KYVNsgBm3IyY2pM8hfyyDeidEtcHemH7lEn+Zk4BTtxb2LWFVv+6DjHTow
VHeYvaLqiZjFmFxOxDsWF+YSM1sUxPidO5EPTdRW7sI6qPaq68erASrBKQvHN+HHpMeDR03aVydE
hMxKDACA4aNF/X2O/de0Z8RGfgDqGUUOXEod6iPKMtTySFJIpZBsD20yvTb1irdBP76pBIVA07lr
gnGf7uwxfPCEOubAvTFx8sELii8sE5y2Ac8AStWcRSVtlg409POALg19FrK/rnlIftkSqeyy4I/H
8oJ1rw/JuvEARHPjNs5Fo8XaDRnvkRFuOxwJFvw6QT8Vkp6ylM9yHjLGZ3AcRP7qpENzOQ05IuQs
42Yq+nLrL63aB9dObX+ajunSYlhS+j1vLgu1cwg5HtslqMTRB0rYx7ue3z3XXHpIS1Yek3Bfiu7O
9Vh9Ys+L9fw6VDlob9Y9ZDOphxEMC+1xmJFXxglW6PC+Y5pvF09hxwrLHvP+4sSS3OAGM5eVlm+2
wPi3BN05BQaIKjHgi9d/0pPa52DqnrAZ+5umqZiL1SamLMT9gq79wEFyZbVg15eBqSCdeILvEn+S
y3hmW8YsnAqaDeZUJaatV2SaoA0LsnPj8VxToU8VquoAJPbIe3H0i3edyo/Gh9inKx63hCSioMb6
UForOIEjk5gM7AQ1+6nOL2FmKC+gRwJ+NZCystMskijc60eVTM1uisd75vOwcsSN41BLemBnqyhi
Dpp4yaFF4F/W6Vti1TdZ9WuBTtUM5b5o1WtSdLf2QgKVkNnbkri/+clx3E7iEV8/WRLu8AD2wDsO
cfibPGPCYhhZleqHy/4yinDcTf116DLhy/rxoZz1Nbpnbtp+A9MPcb5foktJ1AmSNI1wCE8jBmJr
A53FYopefb2u1rktwmj03KpRK8Jhhvlsj5siEbeJA0EdjyOrdunXWIlIIHIWXC3W4m+xt9NvtSAW
RlK8fHCfVSkufouGr3a2QdEPhzJwCpT9QEd9a7qRNbuK2uC5HO3o1cieDsp2X3Hacw3bVB5EpeYu
yihrTuJbPgE+5Lq7FNQj3bx8IhdkEiBYmrEofJ3thqCd3m02WeOtoeGw0eAEjnMebc3Uk7tsYeId
KUpClT3bEAdOJRDn1MJf6X0VHnYEKdLXFbk4HLMVQjEiQPFm9lojFx9lWssVZDXRndshr2q0Q2ZD
Kn8MFSpVAAHMbjk0hvCzG8gQLnm/5rP30XY4CiB6/qiTTGLpR0JbJwgRsegg+HKJi1rl1EqF6iqL
MKkhCe7IEWrecVsxPMif1guOoTjhvakv5YFDYYuGVHU/S9mEIAgZeWKSuiqS8dFtidfFhI4rX10z
kkPhUBOaixjYrDn3SRtCpQqY/2NxND6yQVGuCcmSAt0ZX9rcArRa+Hd1Un6Xff8qfUrvWjQQHyut
N70R5zyOqISkdROwR2lHnsYOfkdLvryfKurwiAFdxPSrXbzHaXKKLcqqbVtBO/WddDwJU7yUPbOF
LBSvGVk3OOwuOMFfUvRsY08AoZvTQZlmviG0ANRIs2sTpAXCpsaYyhmAyvxplxkp6P1Jz6QIKWbf
zac3UvJ4LZ2m3wpwJMVFW+i+06X4qKFBdSGE2FkBbpo95W1wkQL2CSVbrMoQy9XZe469/jRYEVBf
MLDrfre3frRRiEUXlcrGM91HWaQ/XJRW6LmZEsjqaJfo1+0T9qwJs0UPJ4C2egPIaOuq9E6hhYNP
ps/osNCDVEg4M+vskMLZ1QWC1EAp7LC4Zcd8Ow0kgkSVYSF+6m103lzuDGqwLaFD7SaEww7jpZ4A
3G7BDiNXrWipfquCu9xdyN+ziJKvSRQZC/yVYa5467HGYMsMH5/UVqwIm5kQKz4vkTpJ8KF6/zzh
WoYDGCS7jE5/59rs4vu4by7OOCD1ZmxbrVSy2bMvKiK5ixCtzezycwyjwg5EdYHr9NKt4AzfYmvu
WPpzVJYHlwLJb5N3PybeO3sheZ1lWNRoYYC7KHt5z2r00GVS5qyQafd831JbPzesE4kF7KdVo0gI
bImLh9N1Dw+LNTkWTPQqQPiERyYJokJOVvCVTKR2vhdjkOuzV+PaONnTpNxNaX3fl5Btcg6fnaCX
3ssSV2daAhDLwShR94D2yVfDmeQ7qwFNui0lbP6rtVY5cBwwz2QbzPRYsHTw6hcxoe8Z+3IjOZn4
+ZHpZ372WE4BALyxGtlIkT+WlNN4EEH0U+xRnL7OHWOgkEwKngrU53MnrqfYfVhs8Cl+DJajtOMc
rDXHc8wFvqv8dlvr4DFrSJyd0BOwJKQmCxpya3y4JmFy18FYAPVs71qT8MZKgHf4KB23JbqgrV4Q
tzgKdtb6bdmzg73f6QLUTgQLhXgQrqSKHn1WlnVFLg3jwNcCysQaTVH07cMoMZFlqOEROnS/Vd3c
lX6nmGwtQIkaQtLagvBUpeNrWx1KzNKEQjKzLJzy5LCnPvsWiQSTeEnxgyILivazNXzwmz3IENeS
aNfXLd62Q/8eYUUah10fWrAvJWlCJA7go3xr4LyW8yA2VojvjZU8wU1cl8V4rtigdUh9VoLED1Y7
D2gGyn3TOwRrwT1lhjeHn444qRs/IZVndq1HftHHzKpfyhqTzaB2gqCVHhP+RjSs3ZsOMRHyL1jV
+jXxeOvJgNeRdwbFEeHc0+ReG5eFu2DzelVBEoYAax0alyg2u8/uS8+9sWpN/Ukmq9X7n7ZhsVmF
JXq7IbppMjgDazvVN/Qo8rkJZ3/bkwSxPoT06btxTBne2UmJx5l3qlODCIeMgRzN+bQ4G5FjlK/V
gi9esmFYCJyEEsg+1qMJTpbPAeQEik8Ecg7fervY1xq22GThZIjiBki7c5MF5qvhFCZ1hmSVJG2w
/fXW9yhNfuvFP+SZCs5ltMaOdE90Up7xGPyhDvA1qbasayxT3Sqb0aYYlfs0Alvr/IS1mLguGlxR
UWPeHahhOw+ZuT/I4lLjKZwKX++hCmkkofs1ShCSIQ9NuIZzSgf4igLsKj1GquFEZVu5xG0hC6QP
DQ2pKJPqD+zjkiGv94rdFXHu4VvmxJ/aVS8joionrF49pDyx/4mbvNgOuJATYZ01aMWTV9XPbhx9
IBSZLsOiQ5iw8sPCToBc8BzVeD3SpXyAuqBOMpUUP0kC/NRB7b+eMZ548SQeR+IicIgmIFXWGFjp
uMUjASWfzFOtgyXdmxy+xBU36edcSYvIBtmg1BkwRQ3TWcdFfLDi/teEhv/AqPmmXX9BHH4AMNG0
H4J+gtnu5vlBVIjCMpSNYHLrTRs04JKBXR2tiqKUvJveQtPBvp3cDAJtwbu1IL/98DwBwcKpE7GG
zyifkBqy3jqYVZaxEhILhlhI5Xi+wUjjGo7NKagsLNHj8uQu4yFux1PK08OT7GfbmdAZTkJGio7s
PsefnkG9MQPL2llOpA4976orRXlRgy7RtzNGiU0cMPMuRV1g8qk4ovL6u8o480euW8d2KBn1PGMM
o2/0VuL5mExUNNmIh8JMqDMJEIY7uM3XiM2c56RtMb1WtXkQGhV+4sdQPMKelMtYnZilQdAd0jsI
cZe8ZpcWCr5UMcYuvVu4iZTPYv8mb4Yfk2BdUqIGu0LEgTW1z0dq9owIoYJTsV4zFjAPeRIhYVYu
dwUscRr2sSMBtrCBLvy0BwQg9kJQhMK1WseI+LEYwp8rmcJN4bZoZHnt26tan8+7pbMm0JpoNRxh
+R5Aduonx9qvP3wF2MLqCLPVPsqpTnG8hkbesrrcE/PAyKFCOYIOnNyZAgWTmpqbTC/PqiVDBbBg
VJjHYdC3mkqAeJn0GhXKtoAGfUpjyhcX1AgryuQTYc5rocTtmCJWB2uRbWyR3/DiE8ZrI5kMwuhQ
diG3TOicFAfGFU04cBk6N57HM9RoJymYCBBlVaq4hx0y7IMKV0KFN5UeSV3S/03dmS3XjWRZ9lf6
B5AGOODuwGPzzhNHkRL1ApNECfM84+trQRllLVJqsfKxLMMizXII4WJwP37O3mv39aM/zLAYwn2i
acZl0CND9qstsc8EXJNIxKPqB97saKMLD39c5X0luOcSjXQJKzyhtO4fZU8wsqv9CGdc8Sm0l7Fk
IA8FMDqR0zB2NODedBg/TugADkxxlMV8quMB3bUT4FUiMKeP/hASkGqiHaDPao0o3WRb7QzwmMw0
w/MQPfuuLg/lRDcCSVlsePeYMoNw0TN0vHcxxd4hKGidgmiivbrgzVtj3vQdGKHIJwgwRUAfCtKE
5XhBRn5bmgoGAJoY9CwUDqPTnWKf6UlVcp7WY7JBRRucBGfYo2tVH3qrCnd216CuCvWmdBatSYfx
grxcVLpUWD7q3cSmJzQz1U0CFMEMgZedsj1WBlHtjgi2VbowEaYBUFzuf1eJuufIQE3fNERZE3OQ
y/t0RnyHAIkiz4fKk+WHdijuMG3TyGOcP5kMYNg+DF+KGzqFFHNwe8EYON9rgdNlQDmLLOJKDXSY
k7aD+o5zNG/il8Bg4qwl4yH0DlcD/zH9TqCHDcjzyRo4MjgfHTP5kaYjvndyXw3M7jCWkTCACwyO
6GEfZhsIPmP1WNZImUcHrXMw0YgCOeIWuNPDzMnAk9LXHrO1A38S2yz5BiTegt5WBiPMWu1UZPO6
pWCrB6smqloy/x5mEmSUJpsL2QdeHKS/EdFWZX4QidefTSiKI5uUabYbW3fzPcXvfO8RZhnWMYZy
wd9AhkN9WZ5JSN8j8AeoUHIgYgKjpYpT/gGGh/O/4IRLt5aYgobjJRSxQ+SWX7Pa5ytByjcMHjoz
sJv0M5Bz12gmAyJqM7cDqWrEZLp/8joouRaged8OPw4l2lQQbc/W4iYqk6fUQVuSJ9NXTaZcizM5
mNtLzfYGq5J0sXHHdnjwffwuY/c51UwafZ9QkkSDCPrpI4qU9wht5a4nMe4qg6HFj1IvHSX/SgDB
DsBtVkOP8jArGenRwBxQrJd1XB3r3Fx3jnGfRPF2btuzk+itQ3vBd3GSBlkGT64dyAQLRg5QByTc
6LGZ0bCgNqSp02Xx4ijbxEAKV1EsaRDMxVdD4pBrEDRXjvsBP/z97ETlmsAwD99b9QmUS3jODW9b
ibo91LBX2IiWkUeN5Fa+tIMxbfwyRtwNY3gXGuIjqHnoxT4aWBtURxk1t6ITCqjZhKGx5NScCqRT
XfMN890FE4mHKA/hQSL0UUQNsB9T8Z1RrnIuyNe2RUs8SC9DmtKS6AiAr12OQ9UQfDQgbdgxo5sh
dJ7Hho/W0DjEAqXWiVWPx3YufhCG4u8B3jP8LkGvzsw6V7ay0lMsp2LTE8NSQnYK0IntaBsd+eIX
LgZjA0Ai6EZ6elYGXUZXmpBEsUL5GFAnx5Y7Wqmcbp1Uf3cdP6czqJZ0cf5WjfXCEQtJWXOOrBk3
nWnbVwy/vjtp9NmPRr3FrXb0RX8IPHQiuCiRzHLKoX1P18ppjt5hyKL5FCDbXds94q7x1gt5G5Oc
jt3k4QEwNSAtMivwCqGgpNOa4M9WSHRzv78LKqxtYwweXGDv2k2aqZqE61W67JIZmoHGQRRt+eZF
+gjDAIy6jFrSgCF8He68ZAyJbkOj6sTLL/o5TIW2JEGbr8bUSYCe6ocMEsRVWSb3k6b4ImyeWxOE
WwwJ9KD6YyQ7xFyo9V1Hu0xHl17qZhrJYDCd+7apD5ON0pckbKwLvknyiYE5czLCz3RPcCsZ56Dw
jnEcVwTzWtQWGAKYwQYH2UMScha90GVs2i9BRKJ02piHDFX0vMxOipDwEFbrZqVDKlb61fQypuRA
bfZQQt/bB/UDUKPd0ivdhM4igGZCPyWcVYMxwGKrOLGMuloV0MCV4YdrOCbfhGsx+tqltsrWtJs2
aet8F7OPdQqeLH2qL6aJOxu6FQHf4JCNQAGfx25gi0Zci1FtfRF4R3RkJN0xgS7sbJfN+r7pkh1O
0h7T4fyk23heu33yI/Ko5XOLVcpbJD5CwGOcg0Ma7GpiGwyw5SgffOEvIa+pefQjpi4pm9JU8UiY
Vte7AosxxwXmaqa4ySyK8JTCggZ5R4UBWRzt/GH0ITSpukKL2EOvn4PNbGfRuiw13fNEXIAgf5yi
+UnY4OYyWhcuckGLALSGsvuKbJGzjmR2DR7+E9UZaxRF4JFqabgLQVsxHh/3jB0hL7t9uuPMvEEk
/dKUqQV5LDkFM0V4GD2imMz5aCUH35xxEBJSDkpztWNlPIZaEhuHCa7M6CjzvvyADMVJs7LvY9Qo
nI5fwoGtx86RyJgFR9y0IGXWMNnS7AXH6qszJJjuynDpWE/sDH4XdRj5Fv2a1SP6JFWitV+M3D7U
nt4MC6VOkL9UACmJhKqwehpAnqiVu3mJzGmumqVNgldp3wgYu0qnQBbjMdwoAlMCI2rO7WhshECD
ZOYhkRPmDuq+w4CFFKeCMj1o5achJTBy9n6MRSMvAo2rWaPlSMLM2pXq3IZP8JuOFftuMLrZujPm
r0rnD6EKX8qlvZ51RDD4K6v3/eNcNU/4O+iSkm0lvc+l62bH/9xdt374vx/+z+Ylaov6f4HBzjJx
vmEg/P847E518aV946/7+X/5x2Dn/csRipvleRY4JVPzD/vHYGf/y3FdU3gccD3X/Gm9+8dg56h/
SduFZWcq3Hm2tNT/M9iJf9muxpNnOpgefnrv/vvS/gcGu+Uf9Ku9Di2BJ4Wj+cMcS0slzNf2uj7Q
I40QkJhOk22Knr577BYlcyPYCHFO388rl4jLioELwbFEqrtDCcEDTXwMON8rkRtSQ5aEEQ13RehZ
519u5T/X+6sB8Pfrk7atlOsA/FKmkt5iD/zF/oeeJQl6s0M0NG1qySGSTFJsvWbwLfFRYjfQhjeJ
RRXnE1lGwR5+TTn+K7s6cC5Gn4MivYijO2qfdy6Mx/b6xnFhnhDaXIyTiD/wTf56YZBn84kZHTrj
jnYwWTAIKMKLZcbzVs76UHSpPmjPmlFtjl9B67UbSFZ0UJPoPKDb4vCD+xpGJcAVSIktZCAf/MI7
F2kuV/GLe1JY0nYsqWyAEI50QO68vkpwj+Zs5or+ioMmhJxsPPGhT602Q9/GqejlBxoWj00XPIZk
c7GUsvggubmh6encd6MRHCoPQHrbJC/jMBcfg8S/VjF4yiAjKY7IxDWnuGatKWHXZie7dQg7h+TA
POQ0aQHsGTmblY5V7/EV40AH+b5vuilcRVBi7sb193kM6IxGzUyXglHpaOfEFC9oNFPTKVFmv0M5
DMfXttNbQiL/odCjwbh02rjlQyGMRCfuXnYlUD8DowuiVJKTNdLIeqbhOGVMhIiN9OVonXiU4FU6
fDkG7YJekDwRJY3ayQBdVUd7+maKryojnbdxCcIZaiDML6sAfUcusE+s8sk2mDK75RI3JKnleqO+
LvmfHju7QJsvUpglTnJAgTNsraqjt99mCB9tcQafjKupRnnoIUfB2A7aOynrfZ/VRy8xn6wUILLh
EgRM6GnMrxb1IVf0+ILBOwYy8XZMWOKj4OTRZXZ6sZzpu5tqn67dPG4Dh51oqtpNAMvxKZQQ6P3Z
P2mIftt3XqrlnXn7TgmlbBRxpiuUWL6MXz5JziBxmCmGuyGOobyvz6lsnV3n6CNm63mHpyvnJgCg
7osxQhk4vhQDvrakH6xPf78U+0+X4iktHNvTJn9Zry8Fz7DO6D2RQzfj2mAZXga8O762bTFY1inV
wITy0d52w0wkROg/cTJnJkI9tLaAaJEVDemK5E7COaZyvJ6KZxfr+TFLG7W1iLIwBhFswM/CCywb
FOlgYnCY0KjFGqcrCXujatbFEPZrGdsPkYrFDhD36e+/0nJ+v+HShM7CdiD4t8WI/esNZx2qzXp0
kc4HXnrpuqw6GfeDglbphkvHkrRqpm3tKdF634sq3YWC2jvvUMq3TKrfuZo3huxlSZH07AT7lTQV
L8Hrq9HFMDq+EeGnrL5alvVih9q+w0x8w3LJ5AJR8o7EIFCZKSUw6WQNOgXERnOXwhN7bKoiPDJO
hFpQ9g6LxzuXxwL2h7ulPdRo7BusfO7bhRkso0uPH1vw8FEVNTEnne1eKXe+aIZvyE3tU1zOz8ru
wr3GzE2f3cb93WfhZmDVeOZ48K2j4XaD/AyfggGVr0uj/cxk+YZ3e9U0Xb0fMsho4OGKJ76Pb11t
0B1z48vYw5ww/IahUyNvw6bv0DOgsjBOjASL5xcODCxstIjmVAZP4+jeSf7rpCjST64GASiM9Koe
ENYHYfpjcvE+TR1aREEaruL0Ws/tuQzBx0DzQBPJ7Lrl9KQjLG2dBzauGnGmGv6xijuxQYn7XCwO
d9cvUMYnkcv+PgYkivVfrTHyCDZ54I9KjgVWV+yvcjyMkZQAY2Msa1MZHh0Qc2sRuDQRWnUue5QL
5lRPh7gk473vv8VWHhx53+SmYKlfAxykcFgoUaYd7YdKNCe3qz7osq4/LO5iLEp7VBwXKlm9F8px
6byPAxD9/oh696MftBYnmpAGW1DPvMy3DjxUPuYKKUUpzSeyCpapoHNbGoNct5kQjwllx1rb3ipR
brcpu77Z1I4myNamSegXY7nNohrQDR0eJAD5NqwG/znFDCdRZBVep/eeh97e4nwMzx3oLOavaQQS
bjwYpexvyA35mnLXt6npkcSVczAV0d6fy29uNxiPSi9td4tFLig/DrxMVyrpxv1sIb7h9XpgFUQ6
a924ZmvhonAuSdny5wongkLCrwp6tStpG9KyMZu9mJekPuY+86amx0AjlGFwUfnqwC4ISzP+AsWG
ALSRGQdMVlhystLsL1jmhvAFeEbzOBaQPykD0FK7wQksW72ysmq8rYPeP3rjXbPcNLeSHx2r/xjI
ZgngIKik1t+h1dMLLTEp+nXTXtA63BI5XpC6MRc7AaHQsTE2tcIyV/z0YOMOIwe8hPZcEqC8tiwU
0aY5fLcz7xAmhrk17IgBH0MomwEjBUF45Ls8tdO0tVmdcOAHmJD08CNAnZZNJn8IXtQrFUTf7YqT
qK9n9kcmvxg3jOAY0BYsfE5khVql8WEaqEzB8aDP6F0JHCSa1p6Fc3JeDqE9bdt1Yuj6oCtQoeXc
0ooP6voh5Adza637vq48fMuh2kvflCsXvWMmmW1UNTr5JjzAtiSop+jvLQ9jsaHdQ2J0MF5y5n5e
nLYHYWBN8FVE2KJzLf3wJs/G9ss7K+0fdjfpsvCjQABc5qrlv/9lo/Vp0+QTRkz6TyNeOqI/gswj
B7CIbqGS2o+K31Vr9SGJW38dTSBHg6id0VyU0fqdS/lDtatYzB2BtoELcZYt6pdL6WvPKliGjKuh
Me1tMcbUvYtOr7bC5zqP+nWNZY3uPxPrANoVLlvEvJLiLc+a2wzRzrpyh12NCHJlhwLoK0GIGAbf
W/yX/f5NacI5xgYW4nGW+a00kW5dRygG6QFlsGtnvgkwGsigCJHGILHgFy4Wm+yNm3lMhP2pR4b0
KJx6/pTBysXAQ8lVt98LMnJW+Ii7ZzejSkgjp99DWniIh3I6/P3O/qyWfrtkxpxa6WVH1W8ecu2a
ZIRFuCKyrO5gxTdslTNMibpjNp3ZBURCB8zYRIJ1D4q2NcpTVlGLOLm3M4Pii7+0Kw0bU35m6puf
BzLFu4jvS6E17h206BnhGnwOa90Y9Zrb8ZgoGGa9m19aLDNnSsd3Xhfxp+egzOU3SUsLV72pWDJV
ALFwGAIXpjusy5HeDc3oC/hXsEWDbrajyTlDC7QeUoXEebpqnVfW95KGspFScwFgxxAyNIwbIxsN
rq6+QEUsVpVv2VvfGcMzkvivf38U1nKr3z4KlNqKlcK1ln+9fskVUIZmrGwOSyWClpTO7N6b2otT
nZGUT+twcljtZEK7kxjFK4vcX758OM1ukN7+/VL0H4oYTpYmVDE6B8C43xx7xzQ3Jp12wUp0qQnJ
tHZpOu36fiINDt0FbWbOkl0blSf8KISH5EN5y8xP7jlW2ltNSnHupe2D2bjf2DbbD5E3ImNDAJmL
On5g2HHfyPJcWoO/KyI+TCnaDfbG5tAikoojnxA0PRJaC+weVWlyotFJkCAx40VnId+Co7DPeWdJ
kWi/jGFgXEVV4FznsEoPgzv/SJMAvjjJy/TF6QfDTUM0QOJAqmH6t7dNZNKN6pAujEXnH8Hur4uy
q4+4dMbD4PTtKsVKvg3b9IzcYZW1aXEKsvLbULGmI/yRdw0MqMrsEFeUyaMOwP7bBODSfDlDzDJW
lj19KQUN7r8/Fhu00ts3BPej5FBNT8Jy1Zs3JMOvSAcWdXizbKhMLa+6Ebhm1uOc0aD7UGXRaS6d
dkPDmCl+PvxwZtJ1vMZebKWbLCBtdu5kcRoAwSDBY4QsESzJbCMwYhGj/Ky78aYT0wJbn8kmtQmI
cgdMk1VGXYAPx2WGMJFAKnCqjyAaWo1epswvXUIr3/aNdz5le1nZ33wUrkfECNFRJoAoc7klv6z8
GJfTIDKjZeTuoj2IoaSIwLwFX3pXczC7CUHprlrmh1e9Z+oNI1EioENFHgGVLeg70o18WrKjsPxj
LKgU+88BSboPSTju0xkXcV7Y1zTrA/iEIQ6eCVMEkDeqwB6OWT8WM0bG1NkMEp8qMkByOXPzo9Hn
1nM1PDWBqC5/f8jy9wMO/jLXdDUrpMVx680BwtOlQU4b0OPZCAd0vnazr7P6fo7Mo92X0W2dga8F
fhgzKcHhANCjX8iAjjGlTwFqi7qbnysr9G5Dg5TnyBAKyjXepSGyw5MXRh+MYPHn9AT8DQ2GMH+W
4y3eWTSfU0CMR2cOO8znRCOXINokEe1F5pu3E3vwhZHORgyz3jURbpNBQQUUZW3dtA4SiWExPmXd
Y9EI/zh527KOHgIbM2VB7N9Q+wOmK2Ly2qw9+RYsYoArAepa92DU6dkzU3lGX3+l5tzbJ4vUpda9
+d5Z9vc11rE5pzt0LtmprZ83/5fXCV9WklbRCEseO9Y6sqgUA0BxEItUBzK72RnG4GwoUxn42X2w
MtwESOrQPNg4mt/5nK3lqPr63eZiBA+ZTobmvPimqoGYYYq64klPBJ/eMXrZamCCKSMqgNkBLYBm
2FtCXLeSs3bJ6CakXAS3+j3zSPf9+2snfl9buBheOrhqUI1suXRqf7kz9OX7Nu3QtgxLcTo1jKcR
1JkAOlkHwNTTncdIic0RkicTIIZDeAZ7GJCSeL4H01qOUgYTLcfojtnI2V+GYbM1Y8a95lj5x7LC
6DOp5kve+OiRYmJvDCi1ccLp8J2f8ocvaOlN05SBELdouF7/FA9Bfld0jF6w1Edevm/bzjoHimAj
muS3xOlWkKURCpvZngGPiyBMo2ihb1Uo9gZIHQBB8OvTM/Wg114FtjSOVRj66Gmnu8BuxFPPMoSf
VGwNaxnzGPWPkXyUZwJi3vkpv/XHpbN0yMnN8xzekWUU8OtTQepuJf3ET0kJwVujpBi2iRvLU2on
z+z9SeQFN4RCPXnlAOPebrEhdf2HQaETiCgipZMbJ8cPn/K69o6lZSDMC+NdXSrnGGPEJaYDZTul
tbdNmcTbXj7coHPgpIUk/52l3BJ/+DF0+IWrXZr9tvl2+1KlEWdDRzM9Gh0TalWB7U77T06DzEDH
2a0g7nmbF9rYFmi36RhM28mKCS8IRybEVh7dJuMLOj5mYNVnISaCygKLPaoh+cAEdkbdt2kTxtgA
mdp+Y5pFQpkAP2myutvvymaamPrNp7QM8TUODu5+RX5tn5jynujAjKMVsLCxxb1UjLLdT1O/C+l1
sgYL9SiNyGN4e8NkUj34BmvDLPH+soITgtWV7jmv5mdsMGewN+VlbsRnOD415gvrASDkph686oHc
mHhNhVObTn6tZuJ+xppZoSYGZUdGEZQ9wfmTXjTQwHMecirtQuRtTWo+IwL2rnAbnYWuzW0F2mAN
xN42mmRTmGa2q3b+QxiXt543oL81THM1FAR/oI4h8oOuDli5neeimNSM/gHFdWI762RGljlF66QC
5Yo/+SIr0NcYzUCfV7N7DfJoXJFknIIlp0QWc5d9Nqjk0xwwsd8W8YEcLeYKBJS2xXBDLb5lDsAs
t3I+K53RPkoyMi5QsK6jkEAkw3ErbHwISPKglgTTlO1u2U6nTgJoRxWESrt67MxWniJGF5n243OT
VY+upE82YpB55/Tj/mHRU442oUHYWkn+ev15gexSCwOX6mKh2bkNjGyj7uRJO+g/OgxKsUfHhZyT
u7aZ9yEOpg8ldLojCruJjg5R1JVrfnBmXuDUt6OtGZhox+jG6Kx/GVy0uggfyoOw65rOWdshV1lh
5Jw+R7m9Cy1T3AcYNQOSG2ChgikIUry9iZl5p4huOyF/NLSrFB9fOY4/AqSEd1aFBQTOFp4TY18v
AGNn5M0wyVN2+gH3M16GAUPXmbb1UbcYI/DkpOAgUAUpAsRReeVfFTgTf7RQgPh9iRsqlBjFdH+O
WsAeWOQNyGjtkSnWx67w6gtEcMh3Ou83ZRR8mGfHvq+65X7N7dEJG+N5rFBGyGiodzXqGaxXpYPy
Jfc2MRnvn6bwefYxpqf99FktfnPtK3UVtsQO+L6XnkY53/luZp1txgb/+fqppEnt6Fps96Z+s6ux
bcV5I1Bl2OUkkW/TrQmCyGOBYRrUkQjkjI1+rkKoXjpEXZgaN1NT2iQXEsqVpQSmWqlE3zIVB3Ln
x5UotLzl4IRT0ZbDdljyeDSZBWubzWwr41MyfBej9DdGZ3bv7Gt/aC07yuU8C4jUYpom3uxrdWaM
PToayv8mjTZxG18i1X7M4+JT66DtHG00szwF1KxVHdHs42ObgXBeIcj6jPw8vMM1QraukWy8JGtO
wtPFTe2ld64hDs3ydPoUVSDMsy+BBXh6audkI8Zy2BVduDbQ+azSOn/uW/srIkmqAxTZ3gznxu/0
JwMz2AGvCoY8+tbE4uX3NiyINpPuLvExtchslh9IsthWOfrFHMAnzgnzTE8xu1NeV6+pTA71pMdN
0aTD5u/vgfX7hy75vunqakcqrX4uBL9UN1FI+7WJGZdKehoghJpL3MjnwJiTddInH2xHHI2A8Ulv
yIsvo7t2EzXDB6cbPyeIzjeZ5U3vbO1/qP64JAa3HOc0g6K3g4KwD/vB7iFF4fl9qqf+KSwZFNTD
QNMzItynRM8aDLjdc2+RRRkh3VCPBJ8xLbmwQb1Tjdq/785SKWsZ7tNnowZ8c7jsfYMkrySlaWLR
7+WC0RI6+fAU0DpNSHREmWL4lbnh13RYxkNCmGneEmey6Lig0KIt+pY2HMFgBOyUMRXQjub7kYbn
XW2pw5yQBybY/yqSGzaBn3GmrF1KQgwCnLJwwkREleWNtVVEkMeCJDjIletY5netwEVIUsEFgejD
318M+/dWEb+anp1SfFXSdN7sAK0y9dS7nC8lI/CoIrbdle7BU1GHLz8nW64EkTs1IbbU2UnWMFDT
mzyc7zGhMuEpywOI1g/tJNPrNEBHFNHaOlQJ7l3PQezVzxQYnfxskdjRu63zRNsegEYI6TIBNxE6
CGdrb+o3P3+ePX7qKZ/e2eSspUZ8fczgJypG8C4tz+VQ+XqTY5yRRwWhC6va158R2hWk+w0344xG
O1pa5dMsL44fo42v2O7rufzuQWL49/dtFMiMgoptCzNSt+nxaRvxRnZQj/7+IMTvhyG+T61NIZg0
2sz3Xl9lU5NX7GHvhafZP9KB2EEkSA+JmKcr8t2SQCP1iiI6jHyJuXDJHJpGMB3xk7VM0TlK4mmH
0JzEwwh7zSHfYYjHTafv4kLrXeqK7jB4xic2tH8ril7hul9pRH6/cs26skyBl5WZUenrKzcDvURS
8iGTVBMcNH4O2I+ht2smoENgdfKbLJQXd86gFCG24Kt3NqDfkYsUR+w89jsf8h80K1yPayLqd5Xm
oS/Ho1/WuiwCTmhKClSM2hqIAYgzBLfYXzC7zMlonY0QScVgaJJO6ol6RHyONAOpn8e0n5N+j/Dk
Uafbnz2gvz/nP3Q5NZcnkLSbwmEm/kbxYxnOkOUoTPEZ+tY5RN6KPRDzQeA++/RFdpx2AMBnVU0t
6BUHEBRV8DiZ8sPfr+On9OT1V0HKLi16ekqcoakAX98lNZmxHIjgubK76hlsAMkiTThcTxg390bm
5TvRILVj+0Ih2YfxVhExgJmAU9gwDwy/TMveNLK9J56HkQ+Ht13pu9tuJntCJiPZtIbEmelhpQ0Y
e+1M60lT8Og5P41sqVdotUB1V0A3EKJkm64aPhqGQXNZjvauTu1z6QbFyWx0wzChgaiZwYTMM+eh
J+huWip3awiuc5Cla9dG/Wr4qMiNvPyA+8PkBKvbTew3BMr6UpEaBiQna2zj2Puz2P79Tv5BH8Cd
9FhZ9KImc98KMpDdYODKGM6oPM8P7pOvxXiESVA3tEtpsxZrByJQZOdHczBhLQ/Frc+JY1NB/zn5
TlK/8wH8nAa9ebS0dyBpc2DmVbfffgBFpIj3huE/xj0zx4TsUewWULlsroRpgxYJVoUlL8MwlzU7
mQqSxTD4x6bNKRKR8WdaQfdlpF6CKh+wFXvBHbbWTW04ySmuiffTnMsY6qf+acwzUpH6sd4nhrrF
ZnxJuuRotZPYq4LgBm23DZqbe/zt7t2EZHwFUehsu+xvE0r0R/JHMJ+kxRccMBgQmrK5yxCk4SLv
g50MEeiaZEe/cxb3llLx9S3iWUG0J7tKLFKFN28/bFprimscYBP5iQdjdvxTa1nRyZQYgvFWsWZQ
ayzHkOxhnhSDtMFhmx67A2CfemOEI7onsGONLu+DvPF2RR2lm2pGrGwTF+6JL8hknR2li1q3k/uD
Rpt1MFP3q5274siU3rwzYzbVMLKJbEi6564c40uf6PjiVRb64oWz6EUjI/9Uiwt+1bB22suoGwy+
dbYPkz47+VGWnXpzUvSoR3y0dSbue8WfGNOxu0F+/DTTXtrpoEmhYE8vjTPvOtHdNo2ttkFtrW1n
IlslniCUWa1ahW37nLSbMmVO0CqBv5fB8MkS7VMpc/xaCmSNi0UTL+h4tCuFywxjgXCDp1lIh/wc
gA71iPwpyouNp5IILJgcdylFhB0/iNZZ+XSmTjSg0Mm41b7UcX0UyacA/Hy9dKqLGt1r7pnnf//N
s9957H/owLgmak8wVyg+KXaW1+KXraEAouuVApd8H9ybIVMdN3+xC+Mmwiq0kth/h3QwTjNhGHXd
UoVF+Tkqpujocm5wY8D9UTedkI6t2gqbejM+RBC0Yfz5d1kx78j9KQ8/24duhojbFQi1Yfy+UylY
y3765t1lBiIstlzqGXSor38EAhkBT8GnUA29YkfvhSBjLL16FPkFDPvsHvES3neTAfM/Hq+ZXOfb
AZ/XlbwEaL3PXKaH20kiKZ2LZzSJ2TmP3W/vrIp/+MKUpZhXU1x66Kbe7HNhw2rYdLwu+KBBxRnj
YzChBqo62KJxBlNgipj/+jOQyZS+7i7nSxrJP1y1OSPAv1/Mckfe3DG1dN6Q2UpPomZ9fccAAqST
V0LvR5m0qrxmK8l2+PsfYf0+nGIpMZctdemv287PJeeXd6tygd0AYwpX7mx2RNUzANxTaYznKgJm
R9+i2nR55JzsAjdo1AGLXJok5pI+FKXYViw//eH1lX9OMMye64TaOhPpkfFzWuI9K8W+ta2dRxHX
Xtl8qudg11PmnNU0vpQRMymCuypW2hIhpu0LOonD9I33MzqhnmOQMZB01pQVWNR08E5EqrP8q7Lf
mS3zsihmFtGBOXmaJjLk6NYfRf/Q+El3ngiL3+ocqsAw2J8HhxOKBcPAzKN5FXvpF2XTX/NqLoAM
wZCUtu2Q8rI5aWMd1BSvW1M9jRHy+jIrj2JGmVpV/jocSAqYquGrXZnWPk9vbcbqawe452VMcYwx
Fd+yoPkbSZkOSj88UiYFJzv8EIIJe04RTa1TTzw1mrcr9DO9jmQrDp1h3suUTmVWBxfAUPSKwjbZ
eZPIblNvvqtq54IcIjjnNalhEF/WHYi1bUFeAw54H70Xsq4+cS99PsCTncCjEw9A5AQG1gMh5OF9
oI7MIMsD4CPIwtE1yQ84Enr/wRjhozhjfNOjeSIssjEuGhfeVWX69cZJHOsURYC06SPATQoaotVl
2npnPgq1N+b8wvjPOulhtk4DJh4l0uoIjcY8icoFfm0H4FppVB1tiqZjzQIcuA7JCkIGPMche+/z
/X2VWXZG28YdbCE19dw3nfexH/Oh08ESuuR8sacgunHm/lOttU3ImgVH6VuroukIz9Te+Uwo4Q7m
xjmdCByqyK07evEiIjaZsmHSnhZt38Lf0iPTe6Ll56I5MyAmsQTBCyatGbZL66qV4+bfmhJRICdE
t8V34cQKGFBZ6x26n+swIUql7uOTmj95Ro+DuFjRxv9stVl40KnO9k4rriMdwfUe6+vB9+o7w4N0
2BfHXEiyBuz2kk+kBzr+0ZRFcAyz74w+cG2rsUTIZcbMvUtp3fjVQUNPOTpD0p1CQDBbtmW4Gbkh
brAx2Tcj/H5G5NdxDY84msLi2sIufD2L8muQy+uRLiEiqHEJ5KvuUnv+YjbjtAscCOBxyqct4Xmk
lmzgx+BbHir8zROHPx9MbBMcYknhnI8SdSICqJYkmIZf6Pd0mEWztO0qeKIpCqV14hFEG1kBxJ4C
07Kg/VhT8UlAYV5AKOTU0gJHXGVu5toZGPSXEtGH7K+HUt9bboEymwDgbUblQ5NwwCLoUdTVyj+Q
PrEOK0ueSg6PpwwBArLLUwqZCQlIgI+zCvJ3zuq2a/3WkND2skLTGbK9pW/5Zq3WVdBOCRzIVVl1
0FXrg0XEVV1YHyFU99uu0Ss1T9/CBk2Ta5bAQFWQbKKIs4qT6Sc03wuKM6JUAdBqD+CPjKHa2nP4
VRR0lcrI+qaBHV2lRvCFKE+mWyXveBGSfdHgPYbtSfpmaKw9UYBhbKtbUoQeKENfcn+8Axn2WOYo
6ufulo1sZ9A8bAYgnYSbk8g8z5sYf+l/kXQey60jWRD9ooqAN1sS9KK8nswGIQtvquAK+Po56NlM
T3e/liHBMnkzT3pElbfxO4IVFUfw9ZHAEHVCHn2mhCS9QA6ImXch0UpAgWmod4DTrCfx03WMBjwQ
bgBc1qNIiaeP2sw5N8Te6boj2dN0P9DnuWk994HzLZTX+Rh01dME3RwYHz88/dTMMAW0r+m5icNf
a+7oX6TKYrWHtQTg3W8f8u1MvSbccXCbhZNQcCG5KS/2l72mvE0aegxeHiwDUuKYYIjpbrKOzEnb
POlq3An6dDcQa+mO02sGWhifbd9T09iR7hJpfwmeM2xi+9rFYzYsxSN3nhkj4For0aacJGOSLCog
u4KMl9rOe7e2vZtSn4AdQLqw6YVuOkpctPExg0wgQQuoTBLqle6T4uGI4na+BGu1+UwrOfYtfIFM
bmrG1bvcbShHKd3DCjaVPpjxOrE2iSqAMeTJB57GGzMVV5qd2KRaXhy8MxA18LgwxzwPEwPRkT5u
kgC0RRGwmFbe6MKWH5mteGMFep8rcAKOKh1QQLgtPP6uACsMBpjuQs+7wwBwmzvNsItzvMRClLd5
BgW9yChiaER6Bx3jk6HlJa7peabqY8tdriPpB59PNPE29LHrk+9dYPRv5no4QZXw2D0pFxmT8j0Z
/aelLc6OzL5Eat3DtLJZVLPfIvxzuuKBh+Q9DPhtY3OvyFtHeUWOsPftlxic/ZZuFKiTifyZuhCi
HcsdRNAoHwkX2V6Iubd8Nez0mFcNkC9jhHbStNZ28O6DPv+kg+UqJ37VIeSFW8T46+WguTQ3GS/h
n5jl1c7DZssErdjUNpJnlhR/k2p4gZ36JTe3nZ8ARODfDjN4bLhoFPSkyV1i5p/h0jxlYNgjf2S4
0vG22x2PA6/8uHX9B505fBeOLKB0Vq65js+x5rxoUpWGa8L+sVp3H2h1GXqrJVVg0T4yEe6l3uKS
dtLZGuojXahJ7DEZ+GV8X9juY2KCLfAC6sdlw/TKRLTt3GIvkGc3i3NMchoFTQsJlJJZgCweNYwo
JUd/cr8WvA2cXwdGez6zuhCSX3sH57teh2KkFUNEwzp+J6BMf9LSYFSrexybFd6TJvvQJrLynD3/
93HlHYRX6AdkXHOiVJ57E6d8kmr6iLZTNv6FMTF5X/GK9wGWYt/hfBA/WrJ/5sNzy0OY7Pyuxcvj
DLCjiclmDm+GKNVdIvvPFr9opPQvQRrMYCanNSJI38uEYQnzdHvf9MGPa9eExj0S10nAF7erIWpy
o2Y1gf7rFu+QOnlbqkcP1ya6dfgJM56OQ7YSTmrblHjMpnhwgf1tmhooa2r8Fe0Kp8/K9yrl2+ps
2adFj4+2MEEBEtgdC1LCdfFgg/tk48Emg0UVuMry2w3QovUROw0VpXZz0oXDLxODCu14FQ2refW9
6qIr9akZ0W0y+9UU3efQBTZUG4sD4/iTtKxYnTXf1qxWZYNzMS54o4mzHYLR+XXbg3YFrJeyWqEm
xZPRgsWs06ewTJ5kAHer7FjlA3ACeR4SPxXtj5Hrx8rv/tULjT4BRG65cKbF13xjGdmNrPltDZ9X
HeLTsolDvr0p/snWdnFPIu+3QLOt1j/OE8ttNftVdG0bwYNrBAtfautZ0oyyGNyoh3i6GfC3ORge
eUs99qFiRXOhrpXYhkwm+oKh1xbPb099btTAaSVpxwq/B1LL+LmhdoXOZfJYGU06RfLgUdXRQE/P
aROJyqV8ajtxv7jQTFoZQ4Vw78TgFpEyUoeEYf2V5nO9QTMEV6d8arH0d1uoI+50EhljWmyXgYfN
zOW9CNSfoognNuCEms6IJyo5106VR2LmSc396Yku6me1cnvHuMWK0TKi7ZHZ0Ya+s9C/EDjba28k
F+eKklKfV/CaMC9KvH3pIODq9UwkZnvFpb+Rh7OjmLjFtpbTpXWghYJ/n8Pch2rMM6M8eEoBTPa6
tScanvBQBTrc2St6M5EbF6rANvUTmHp4WYqRNyuR9G10zqtQHXqdVfxUWmOkz1hM6aSaDBjofBWa
ARMYlf/9D9/L6kq4AwtHlNWRaoWY0umRX608z5ykv72AwgqPA/M2oW5Uk62A0el+j21CVHIqb0BI
AhsROFqpX6FPelUKquEU9uawc4QBz7YJ/5DBzhAYn6lPJFqJUcUVrAWlwZta98GtWQ0306Ii7XZY
39M7PzbelSEc1km6X8XoviPCoZzC4kMkBK6i2lcYbW/mTHyKsEiMZydo+SyBExo+mzrNt9rjABgC
qo7YumBxkVlfkJ0KgxpQ9J6ajuDyzrUkz7OZ1NsgiGqFYNL3C8M5J3904NDF2WtZITLG/2gj+FCa
h9GEEMwXsWDBgBuaOxUVQfvpoCeJRuGCJrQxht1bE2OgA492Lh0NcYHiiK5iVW17EjGDtF/7av4I
05iSozl5m1TyPM9s/k6dYqPjg23EVsc+p3m7kJAm02iPyksBvucJyhx8gcUX1Y67BGIYtJN6JiGn
ILAsf14B3GGgy8RquTR6uuOElDtb6ZE8XCx50UAwNr1LWrHLhjuxokNyvXb2sIV1OKP4vJec0FYk
uR3+qFa+G6Hu93F83wXkgUpqLfcwOO7yAVAfKQNn15eP1agofavFT2kweSc0AT5obREEk+iPnXvg
wPdUDDZhGvW5TOyTZdm8CUpMCJQZZNqz4KXtCcHx8SOqNH0GUwp3y3VpYWLOTP0PAEF4LN7dkCVP
Xc+wrZkhAU1ADROHcS7j3r3Vc4ajlvCpxwGyrYbf1vTG2zFMf6yZjpo1CW86B/BVnLw8DrWxZG1z
iX0IHuGCiT+sc0W/HEUhPKR4dEr4VRX2N55TylxeE2BugzuCLJh5D7nO/kNyvVLI9TkAk8Zub0DB
E5x7wlad+rWiXVrl5xRiizP5jUcgBJsCQxfzEJBOkAuAWJXQGfnZuKK3sBp6r7AQHuJ04xt73NrI
0Av4bFN7AFEriCIqy0/Dopa9n+ePZle++zZ7aDCL57qiUE7WKso4VW7cxAfhWc2QuFqYOxPma7t4
NEcLStTy7Uj5ZzeZsaceE5gPBHbPrV0+ykmBPcreUkY1ARSGFTlpzdoOWWtugbdTkjzRbrE1Wz85
6clW+xoBZ+9nrGgs6BuEFMTixvmosNelDIvOVqAogsxoY4dwRXlmAut5DlEAzIdC0umoGZUAV3TP
HZr6LplKKCTNeAD0ZpxWXGwmjzaKumWAnClsAIqe2+47/WcakF0SGl4UsaGIS2O/q6aPtoW/6M3c
KMU87qsRwxE5mBxXyLeEwnYnW/BnZTAtGFGxXuqijqTnuNue2ItM1ZGZ93hpLOs8DcF0nfUXo+IE
qqPFOEiFe9Okj1RoPwpjvzm5RUJXGKZ5a3YRkiTxHc9Rb/HKRSKk0Gw7StbMxU7/79WNrQfm4q+h
x20uLnN6+ZLk1syNf6hqZ8+sQCAmC0KODxEsSN/mvDobCjHC4qHLyjA9WFnxXVESS4iBqwGv9GYw
vqfYb3czzRd7q6G0UGc/wCCQepfwxoEJ48J7aLXHib2GCwVS+DAt7Q83IXpSLJgRFRgM0mIcEVX/
xh+E9FSAHh3K57gEkdURaAPLyxPREGybY/kGEktwf3cfvCRNwFmKfOP47bVPOtxjvNV+BQXaD5/E
AFFVmywQ0rukKWn6AdyXX8+4wCyUxAHMbjFhTQqTnpHczIrFHZpDPKvoYnQ/hCtjrosUPNUohqxm
acGkumeEzYf9uXJ8tU0a/0ODQN9mVPFQNIWGDL+fkU4jaSFzV2i1M3qnoMLSt7gJVY1I2UJO87Fd
qeV59zmGnovRofpQRsGJaL3CpaCRsh5UWxJWW3rh/vIUNbMsMrrSoBI543xC1KJfinlhM8q/rk8z
9oIiwlR8NHjezNLcU1nBC1lVr/U0ReQ9+/1/5J06nqlxoYpQkiSH6rXxw/atVNR4SrfE0hjU9wn4
BkqswrXU0vnoq7DnPsnBZTHNrwHaE35uqiCsvC8ihxgd4/P0dTH1j6GJyJf0DSgKGEBvrXFBFiMc
ghBw5uS3T+Z+q8fgWC2Lzduev8siP3puIeGWPc1SPWrXhnEXxtvBBdeLqkUe2dDiJk98LH9MQRJF
kjRN1QuXSS+byOGAL68pCz0alj4lks6vrOmvfm0WEeS/q5rAFg3sv0XXrxeyaLRbGMOaTr5k6Al2
gCp1/5S/wOtqc1rqJ/tSuDOOEjMAqtLqwzxO6pjhnHYX9VCY/BxjjMAkeEqLmLCPVO3EOVPoQ34t
l9zYjmZYnysrcf61Yfg78GhtPF+NbKDAt0jap0feu4wp8IQQtTj0V8BIarFl4z4gWmCwHUiNZTOz
S4zkwa1ozfDqgDmpVWWgHL+SaOXdtnPaRUzBu/KfXNE0t7DIXD1ogHXspakRVoeUBPXaJNZTE7tb
ibeRbU0FV2XxkliStLUVPkN30JRUzF809N0nHRybMS8PPd7XzZJiTY9TRROM5d9SZ8fVs2RIN870
jwCHvw6Vxd4edDGxENh7U/UUdkbEsXzrrf9y0dDO1GG0vUcxcbrN8jsGhs22yTrzIuf+Nnw2bW5G
1oTdHyH8ODmy20s5vECZ2seJDZYPrOZYrswkhcyZ8qEFD82iSZTyaFEplg4FMIysIsizPFV4xaPZ
nD8L2nU6I8G9kUJnL2W1tjBncLesE4xOrt+jfQ4cXXNwyR5ly1ceHdYQXRxye5gOKZQ1PG9/g5MO
kScVJauij8KpoXnGaa+T5CJOhRmoyJhtn1SPOQfYb5Pke0nDmeOwS+Vbm8wX2/8c/S47FyL+6Lh9
nmLGNo5glYVTh/qqhgc2zI94lSQKt8m4bMDbY/0+IFs+93Xw1dafS8dhmXaDj6mNHzjZA/Hqk7PC
GLAfsmfmnEDkaM22lxHzAAXcCfidPEAnjj9rW14ctwA651APowbaSvrh4NQZiqTvbZWwr1yqXmoq
y9hfGiKOKa8ZRx8aPta/6rS/S/2QZl+LG6ltXfxMZPvEZRbj5+a1601wmOk/L8GlyWNCFij1zyyQ
JMgT1ECKowkI/ThAvUZssFFKX+vKjrxtDXFy2uqujc2vimxz3yc/YcPow+kfHMiq0CLoL+d61Uvq
uDq54SY0ptNHA5Jly9/TuEv8ijnXLsBOCDjo3hbLA5rnsK+a5JNQ7Xywaih2tbjTlX/fmooKCTMo
ceQ3N1OTKWSYLaHH9ZgdLTVv9aJ3QQKBy4zzrylrPdiRyVX5YLoZL7FP3/fauVTT6FyZzF0Xbhf4
yItTGxbFOREBKYrkWms/3A5L5KpYHSA039ahWKKOHpPAjh+MtLE2nIdKfs5DPqyrTnenjHo8sksy
xvUDjeUyp+lrzg5l8sbzVdp7vZjc4mGxnWUnX2pTr7lHGgkGt/wJQvmTuRlPr8maH6YaY01NbLaD
exkE/iNr2Jcs6YTQz+ATgb0XgBjzUXFqr4efvJyufuUf20p+oFRZt45TfMXF+IV+bRzDmuEMiPEF
TzZ8LoOKK1Nz93cVx8c2NkCkMhbdhrz0S/WOcY8riNgHy/DNxROQM+WxlloUOeykvTTabi4lx028
gNa5aN1lP9orp8T4U+ufpqP3Vw7QdDtp85YqjCVGSz8W51u2kw+6VP2rO6zlPrbyiZjBcesrfVON
4mNaaTi2DzdA9Gt7lNVR5d3k/1wMZT4FzZFn89kVHNpqrMoHcsnMyVWAu+5VFEm2c2Mng1IWaS1A
Jrfy0zJUGfX04O0lLZI2a5sZSqgPwuZD2bK3WTLfWvQ+SnQw7Q0vvUVxuQ83h+SKbxBJv+WmlRJF
AA0d92ESAXWcdnZGM0Y8lHpXZuME3N96GAdfXPKG6rJGs53ZsWsfqwQioM6HY6FQjPM0rLdJymwV
t3/LCq65RoX91VpJ/fxzuiEtvXckFRlc6tB/jSd0cLm2cXEMyh6tvKViyX9xBPh6OL8TpckeLipG
olYTZa2PhXDqKXVh0IZ36sbtO0p5+/NSsRjgKCF8no9cWEqdP8z05uyMhAqBjFETjfH0vkt+CMGe
Gsio9MW7DxQHF3T+xSnbOEOq1xV3eqOPJs0nzXTNW/jBt6VR94fcwKHQeHBMFiKPeYlOwcXQ38jO
ufJLB+c5EUAOLfmj4VXue1GRnSQptmXkipQCW3brtYO391zry4Weuu02pBqrQ2gZj2wVN8vM8BHn
ugy8h8HJHrKUNE2ARanGLIHOF+HwqVE6mK327XJWZnjIs3B+DJ325JusxLaeq500UcpmCAI7KH9c
7mJx6xfI1XlyNw9OuReGK/epKtEhKUH4cGr4uK1fvhSrGagvujdBWQ78aFuY2N9tjoBuuKdO/YpL
/+Rq/3vw4j0s2QpabP5FLuNR986wW+UpNhF1Y5Nt4/T8aDZwaXVysdg5KHlrfntAtK3cFeX4AZmh
2gHuAzodBPYNK+QucJXeDuRexYeVND/CXzrmJ1jtUa+d1VWujkGRXzpKFLbD5Dm7lIJUS2aszfBH
Mc6NFVJnkzrMSnqMc34F8HxJ78pWnhdOI0xAqikKAnW2+3F9kVHI3EZTdWT+2vPwHmac1GTpeFth
zEek938ZD8+tpbJX0NUfbBBexADxrrLZKlTHR4wOM14fdN3ApRwV4yPKV0d5vSAslEqqAebF+5eV
4xWLCSiM0al3Sl6zLj3EBDTNpmAt8BBOBnEv6+Sl9L9j+MoheQDm4Tjd/MohieNygiDBi15MZ4eM
wxtjugvyeGExrcUhz42jk8CpqBWmLuXTxUdJ3nbs+A7BnH43s7odbUmXtMEAo+7IrWDdyon818zC
hupPQPrdGyL/TAwU7hoEEh+D+9KrKzzfzrTrJ+OVbo1571XBVweBhrMMN/0l47toCFBbDli/TGyf
PUtYF5w67ExFt+t8h7zL/C5n+JVLwS4r2cfHsJAQeoCzdgbibeOj15aXWIVPbj/e9MG5dWgeyfje
lqg0B3kwu/h2otqsdgFGKjX4L0uS8ExA75XFi/T6p6ZYjSMxVQu1SVIfbDvFrTY2OiZ4jEJD5yPB
WrVrKE7nc3pW7iD+YTGGf0FOmQCYoprNJli1MUnigfAzjtOMe9WALXlyW3AFLQ0H/JgkrdyaLsCe
I+emceh4jEnDdbRMRqktyqi1xMvMoT0JaxcUUFPuptpk5t2yrxULxcYauYTVG+TyWNG5W0mUXHa1
cfKmHRnvg8kiAxmFSajazwFQF20kkekxC3NX7oHd5+dZedQ8rbE3PXSXsKxxhlGvOkwjrWF8FFQ6
xZR4NHdOal4N23rL6oECVJHAaXX9R6Hkfdk5IxE3Hw5uS/Xkyu0tWr/aT0YrdqzBp9G85lQhtWYy
ww5hx8S3ewX3/1opUPCcZ1wR5jfZ7B4MWKV7YKpwtCfjSyELHk0d5IiThG0GSqhZ4j6TpMjIx7o3
JkWEep1VxM3q4tf6I3DG+0HOn3GdSQBP0ORwgG28yolviU+gRnU0l/T5fhzCV22wAdj2x9AJiOZh
aVyY0h+9KnGPDdllH5wsVLzwTCXfd5+Vz1ZwrfjnHtfVjEJmhF5uUlZ7ykbjgB30hB1aUqltX/oe
Z1vRH0xmTqA90JhRjfYMY9OdExuPaOy7ZAiJ+dBrxsmTPglKpuf0KqC1h5O86StfHCY7c9mlaxTk
7NelEY9ghfcFK9znyLrcFnHyrpWKIBeDzvP5yBJqBXxpB38yBWRsOPx0DO/QzSy2kwCf7BEPpHFQ
qfcQe+m+1GLaI3QxYfAMG+NQzgV8vuN6AIAF6TrqZlHsu2lio+6GgwnoiWBsuOwh95Jgc4d/ITmf
R78UFPrRoa4M9xZZ9DiYaDSuu7xaQTlzIqS90WZ/7mZOz3i0zpmgADdsy5e2KfxDUZov/ULH1Yg6
K5qOe/fS/DiFfckaOjeWNUdY6I/FsL/CCj68D1oEMtN7Svf50UF2oge+O1Fl5TLzaj+LGZoABy1Y
tc6pAkDDCO1otdwmncRjjlFPz0UgbkSudqEOnuuQoXHQC6QttAcwczzTIccgDP3kRGR6w+eLJSdn
iK8Di0730H4hnUd2yfvAI4EIMRZPOuWqUvKw8MIQ3+HQZDa/gVX9gz4Efj1r7FNfDPdsngyVU6bp
Mg5uvYGm5QXWFK0UIPMCmNMuy0IwnJqqGLYUmfXbFXLN2IHiQ13usuYvwONxSJVLwQs1OF5eyJu4
Af8BbJDIPmD9YeTOubzooqfxMdnRqJ5DGyYIatOKV4fBvndQGAhNPg6YbLZOb98Nbf9BGvEeDwzp
VmNBc5s1ozCuySoNfgzImKYPkRrFl3Dcfm66H8ZjTHOhN5jKfgsNoLzIj38QJ25CYhm0S9PU7VgE
HF0rgH9annxtu7t2ZYdpBsMeRLbt6LQeCGC0AMatbMR0xuRcxQsj3LOBXNOkKvcgrtj3Cu+eA9dF
Qx3b9IFFXpQFhAkFc8B+hk9Xr7qtb3J7IRDFYTNYYJ3Tf8joDDBW6uTPMAvIMfd3WCdRgf7DsHgP
Nfz4KGdSuUuqZYZlPL3kHBgyBzrVktVvrYOV22wGvW0tlC8VHg0O0RsaGJBoNGIUocldabbOqYQf
5DP236LgR/hX9sFo/2S5sHjarO1SxU8ZMz9iqBRGNOtWl+ooEBl9snomLWCLx6wLj2Zwztj6gZcU
gF2ZOXLzOwaV+w5F9A8YElByovMB2hJm78VlFmQHH7AjiIatXTl2eUXOeue/hmaoxB/trLQZp/Ux
1Mu24dM+m+6BOoCB+TlF4WkMy9HhHiqpzLQ1x+pZYQUZKAKDJfnCp+4wGLrdMgAjsKWLvW2/dWn3
bAwI0Tl+0Y3TMDaqSv+dRhB6KtK/upH6Xc3OCSbBcy9naNWJ9dl3ybkvGNKUjf6UNlRJvzhpeV2Q
a1bDUA6dC1GISVWe1B9lrqFTmdTCpJ1zsufHSnSvGNR+qLxhYFodOqZTRy+HzeLYJqMoUnOsbCiC
M62XvOvjUbfte4kR4GRntGdVHOHWr+FkYXFIEnHwrBFKuyCo6XyZznTIkf065fZYSJokinv+fJoX
P9IheTjEtHcU3ZMKLyb/r1cQAhoSHcZE31J36UzjkC/ZvatBbgsDpTz1od6Pvl0SSrIhLJvlgxJJ
NKBybkHu1Vt/4daSBjaWorH7YRP7wjkGnjhfNTymDe4HNqBNBRa/hxu5cy1xyFwqhKfpVXszxDWT
m9mwlAfVf9kTn2uz7S6ZzTSTrHWyQ7N/YoSPIT6IDDV2NxDEmiwnL2g46ZaR+CkLl+e5Mr7jek1g
mME28yfjMazEhaWK816W/4N98pYH3TfhyPrQNVd4Xa9jEFICilxkYOndFJa9XTq6blObV8JZP3CV
aumvHyjMk0hdDCLUAdBBFxn2N/MnejmceJ2KcE2WOYA9r6xQV5hzQmHJ6Vy0TtxiufKoNcUce+GW
/rYTnUT1Ll0Un6PJgbCnToVBN8rAZNOjCmnAvbjxxrY4GPZWWighTpgwu1/stzxdLjj6p00jCgaY
XvDgT5yjyTGgWU5MD0O74tKE2DzIdMfXYcZt8xa3jqaRfZRHp0qHwyLmb+wevVvgd6OffA8DJ8yD
4eh01Vrzhr+3CBCkEk0wdJi567K+hCVEE3+2WK6RHrNVI2TGTZfrqBnxNaSZ1SzPc1U8l+boMpKo
mcvF3kNCY487DAhogd1xpLEPS+DdEJ3GMTtRVjVp3sB0+fZot8TtjCSAAyiyzd6NZLjwp+yJKREq
5+QQQM+68cAbYey7PMQN1pfv4AsDni9wnj1UKbt2+ciAkRzyju3UwFPbdyVYIKDZqY/PjSs0p2hL
8+QULxOjcHQs84P7kegz9iuPD+A0lOcQa9FOK+ZGWW38q7JY7tn9qa9nrZaKUQyYKjqDquLOiO1/
rL+H3oToVtTzR2uHBX6sxY9wALY8nqznk4sX1jIQe8s6eBztZj7AWfe4mXYzoq+HsWCgb7saEOkw
w7uPQ+pzz114tNrglqNZz7ygDPddqK/akzADFSe2KXwhxgUeJZPR0pPct//JbsT5lNEKO5fcidbc
7aVrp+Asp7eKdNCW54pPMuoITTveVcSLsUt8I6Uswly/GeJ4926Xrti1dQM63W3xNFQRID7q5WwM
haOZsRxQk9VRpMJiweTaU/zh9pXhanJQtOWlM9PxUv6j26jZc5AjgLfU6IYKO5XyiiN+VB56Cz9l
7bGX9AIBau0pUnKuD7IZb0MNCpdLlhnRdr3Dkl1Du6WOLKGmbDumbPYxKdYKnTD2sPx4LrekmF4w
YKYg94b61xbJ62QHvxXFdshIjKdk3jx3mGUiHL/vHvMFvfbSZoHYe7n95pSNtytmtZsARTCBp3it
CfCPVfCndhlzcPYsOyEn32xKCCi0EPP6JU4DFCml/rkg7rB318ZMOCFckzVNrwAQcb5gvxUyO2YW
n8E4YJkZ54JTTXNXpgNFbBpWe4t1v7Qa9B4+tSkYFfwZjFXVGN/2tXzzExwbCW0QG6PFwcY1MMfw
waN5YvI2byQG2b3FVJLOSOnsYCzyU7t+tmsn+6gmlESLuW/MQDj6b6kMsonPfZhvxhZmdpq6v1Pe
HUebeq+y68g6La9ILeZ2qD99ugLp9KvXXTbjXW6LdlcV/n6kg65m1gmN1LPPmuWxsRndQH8DiZXZ
bgQWhXHRdGdx/aKbwUZu4MbP0s3J3/XlycafwSVt2GbxgHC5hsBTdt4LjzkHPcT5jYfRCjcvTTZu
39xXWQEJ3p0vSowEhxM8DhR8k3kRUVGxrRaKyRh+F3HsxwFx121wo1jLAcEN6xk9dqfabNbzLE7s
/oBjPt2GCm8cN489w//8Bm90FRYXzAzxkcT/kzeEFoQRDDITJL56pPBp7DJ1xy5vUscN5Q6DCsSa
kqu0S/tPwaF6X9tDvLcSJChvKiKSblzGbfkq8K7y+qNeNFb3k5rWB7SCEV70bEQJ3jpXead6YBHQ
Gy9jOAz2N9t6SXNNdW5uKoo9AFd2OEwwE+zMwbqbaQyPoVZm6UhgyMgFjgYF/AdPB06F7khygr5Y
nXyWmLAqysL4r7jDIle9WfZMWwMs/qhchZSAmVQeKIb+UtHaJyhUdBBae9Ni6oFVbUf0no2zgciJ
TToKOq3OrjAeVFeoqxMCX00TLoEWM3+s6W8WjM0mKGl3DKj3IfDMZ9n9WNZuDmGgTHutfpa0QnDR
4TfLfX3vjHqINFYnMKw91xD7iJ/+0aKbkCg0ZyKvK0b2hLUbA/0eRze1Liw9r1XAxXA2+6dwSiIK
Sb9W2uFAgdGE4VAb9rTHwUrmeGmjMabLKkOpSGuFHkQZh6DhiTPyQBuQCjldmaiseuTrwa3gTsFp
4XnS4U3J+m8N4nlh9ugO9L13QDcKmENBMx6NkNQYWMOS6wd3Eny4HlNsSolxoOF0fym64rUHr7Al
ZGFQz0XlWR9QdAdrL3FDJhro0Bx004Pw45Ih/MlMhh93brFZrYIvbfBYj8zmx6uWhyTWcLQoV5ka
wsmLs9A8QXbhv+MNjZ6oIsnYb/NaPvM4LnBrkHIaGOVsVx6mCvXld/N7EN/1HvcuVZFeoi2sVkmI
EshctymB49Lg02fpM/kO81BKxgAlN4s0NRFUMtGD2eJlBezIxZK/K8lxlHM/H+oGNE0ZGijdGTVg
hT9whokZRFexFNjcqosQ7XuSYtz3uLYilnMCZCNlNFXyOyDX1NOL6LKjwwl0t2jsDnHp9OfWSylh
pTtGjApHQmjXUXbCT+lQ2Jk8zR1KkFhefK/Mow5brSQxx45u7d2+dQHjgtin5KfflZp9xSsA6WEC
euh87BwVfZ7WUmWcdKtDOcoqkkRMj7Zq+OzY1S9Ga7gpRfaNDvccYNAfMOtdfdHeSe2/cc37gzeM
k4fB39YaFkKGujV2WTHsEECJBwj5UqXmc59i/BwcKLll5T4EWc6YNe+uuMWyrZl4kssOkq+lEZ9c
xFrL7g4hNvGVJkwZJnjYQ+4NjxljoSNE788ydH98j2qc2r3IYvqqSwrgLEbUXBCI55jo0JijP/nh
1VnjQ99wtccRYbkwwMw/1Q7pTZlVH16M/OjjbMM3ppd7Iyx36oL2Edy1ZXafjihnQQZy1giKt3jG
STxWFZ0A4tOOYV33IXtZXq7j2qK+T3PXffbS+paQxF9moc64REI/x4At0AVtWGN+3k1iOi+iDQ+J
ixOpV9mtzKoXvRjyNHC4nTzxk3Zrf/JKDASagyKQtR+TtO0LajTyqxHcgftwLzUsHZFr7+g4J6iy
I55HRpWjNY6XpKsPxpKCUETubXIquEeQYMSCHzOXml4+8FQJLphCAvgme+qW7sAdELZfM9AjcN07
e+jvJgxIEUmkl55QAxN/HFbGCpnGK7Fj1cr3vfKe//sCljvcos2HEXCc+ZIqfgyGg3s/tqcTUeJ2
t/TQwVNSZ5RGt7hOY+92hRA0ZYdRLgiyyHKZzlaZwN7Uo/JSH0yciR+tkey2nXZui6KzHsLYOo0V
hTgWQ8i9tuZiv3ivhe/A0zRFBtVXrC5/vBwBKluMS8uDopvpinvsqgH53WF2G3+HWyOiThw1paXs
IuGOVAdGd6psVtJK1R60c2Qi335NZsvdEUnCQ8edjSmi2uH1z8lLLEvUZvHhP8pmK6p86/OlOEaz
t2sITdvYoAhaZZybqb1Mj+jNKGLFk1sZzq6ElradRxs7Q9/cgIC96W0tnptPgSl4hwsoPv+Hlyzk
LT3PwXGm9TlFRTlYi+/vPQVZI8sM64RL9JobscExbIE5IPucaDpGGsihPtNddqFQKk7yncbIWGtO
XoD7E4MkW+ETTsrxiLWZcbLWWoIls3Fe9SxycZ3i/dchtZqTpEiXmR/5BRro/sfYeS1Hrpxb+lVO
7HtoYBIu4kgXLO+LxaK9QZDdbNiETdinnw99NBPa0oQ0NzvUYjfJqgKQv1nrW8wSbLw9u8AYdCKp
FWciRB5kkMBLS5PiP5qSeBMEGbMSYch1VdTQjZLuWOgakUAmw7yycdgklNrW7h2eEEU/rYSZ5PfI
1xa+ca1Vz73d+B8xydx7kYQvfl5bOIKN927s9DUJsC8tNP4zLmWmP557TRnPI1c89fE4PGH2ZngK
7yykxHghVOrpN8y/sr1f4BvyBWHrXyET+WNrmpgaoYJ0g8czIeRjNUIMNapmoJSEP1P63/NUUBaY
LZeLgu22Cnqk+aMRcJpTzr4BhN9lRk1WJuhmBKaU0HN4bGoI1oek0X3EmTzl2lyRT5V38ELkIr5F
xpVlOK99ExHKJ4JvkQ5vWkIn6ViPwkJWomOjfhhrw7z4Zv4tZ1I3U1Pk/4NszzX2hHi2YTPxt7cE
Q99UTEYJaYJrg8pg787SR84w44KeyUa1EfmrUk1HmOvyhd9MPzPr25gmBMTJ80i+hiQvowf2fey1
kOEcioIisEutl7x1SR9MiSocTD5Eih11dhu8C+aVyI/mKrGlEhwWEI8lPbVypAoemBgWhzwM14hU
SyaDvck+X9ydXnRzIlqDTKw9alaPSaLX1rkXMfVrvWRlFTccCt0LFSQ0PVIn0QPlx95kMV0hCBcl
Q6H2GcCJuOjEVkYx3WI4iLeqZXNaQuB8KKXrL2m/5cvU2OQ4B8UtRgLXRKW+qcw421RJp72Qgrn0
CYKYEjQEgc7OET8MWz4GONoWT733NKV09a2aayDXh6VQuuJgIFIY6QR/aLN1wI0kW6NGPytfxpeo
QG/SFRwOfV+EWwl27Zq1xNEFrGVW4aTdjFDrThr+vU04xNnSz4+piwg84Iw9pnCvEIzSCfeB3a2K
kPRJTTMJZLOqmzuZr1OTno28ytbdQCr077vUx/58NRJ0cP2vjCF26LfGITS+PQichwY139Sie3R7
y1hmNg48Hl31LoZHwGjy3fILa08GyCrrlPcmUWWXBhtNPZfVOpDiu8yH6uqqDtefS+Lt0JNRLzp7
uLUJlXR36H3mpmWmJ1eGMDjF0wejDpI906hha5OSEuhOckMIcjR81T/QkOjAu7r7aIlDSiezGWo2
prDhFmaoGS84vdptBuBAOEQCIpLe6r85KiQACdYqaDrktArG8bNCwH7CH08Wexfbqyhhkd/V+ntM
Ylw3TxNtu0sf08I1H8xIl0dXTRmtRazWXhqmOxP+FXVQkG9owLpVksTdyacVKzVf27ACojkVLK4a
vTt0HspSRedjmNq2517Ymojk68ZZeqWdbIiEMFdECfIGS3uNuQEhHRHix980z9pO2rXnDFC+wwxB
uhFY1FRldAQBRb5t+Z53L303xtdQdufWgGiEFgadKuUz6ITulZshreFmSDYzfTyjAOeLK4kbhFdF
YDylpLWBvdknqioP3H1bp27rXSPYDdiBr11Jl3cICRnDi9/yBMnF8G6l3QUc756+iMgDBUteU7bH
TXRCJ9VsC0aSBwbwH0macBXEUiBNmK1n6UcdaBbrbq4nfCvMf/3iy9WNZ2B03K4ye6vHxt6D6mcE
55wco+pPqEaGVeDO0zeFIpxHi3XV0vxdNznJR8Dlx4kze2uPcbhJVHdm+pcec28s1rFv7kdRuUeS
W0tYLuVDG8X1QeuBnCLfLBawQIg1cuKnNMnGXdUTbBcOeX7Rv5yJgBxmeOMxHNgQMZJizabh4CjN
LnqqazbMVtw/CqGlexcO017abLmshnmjyDMNYQDGqSSoGCR2HRVGe+wmZAzR0IenFqrDxm9xvFJ8
PwCyaYkyyJPeX0cBY3tf/6hSyUajSodrEni7HJv9S55io8QBMB97uGq6MnmWlhpXv+NKmox9D2GG
kNwcFn3h2KkTI4doIaPyGLELeHAYeDzkWDnTpqdAKJx8O1lTeUik92OgaFqCocbU4if+svcJqAH9
Wy6R2hOK4NDGQTn+oTpcjZBgVg3p5Z998pJQYmG7io0FaOOvxoI320aBWJGMC3Y5jqjOreSRwCds
ivR23EoASMJGveA6f2gHl7ldIq623wzndsa8lVGBEo9i3aWvbacxYfnrDShQmL56IyN6QrS6vXxu
s0L7LrR4H9fJL983WwoSDZEp0aPv2shlFmT71IOV0javTZUNJCSx8oAd861jq2BL4lJ2jEToavj2
uCsohUcirIviydU0+zEmMplSl3eIHSlepI5b3PswFeBtI42mtfBQg/s1k7k4udtkq18Er8Cpuguf
3j2sGRQZqkX2aIECNexzzVOdLEvtCyXccsSQ+SE4sJvQ+WLLbTxrY/MVcdbiDXuNsC+8DkN676rS
39sI0HAXtOzRXe+NZf1ylGiK4NxPb/38v8aSaNWBpNd9SFT9xnUmHasf/whJK49TjaJNx8jxU6O/
6Sbcu3nvpeew6b7ibKIwHjV/1TLuPIgCljZMk6XmxuYHIpxdphX7IevHN6BvKwa4E6OgJIXZ8BSZ
Psp8O212hc/6tii3YVDKoz4HQhouWLI4BMdbdvaJ2EHrkfhtvghaxmFQ0zJIDHM2hvOg0eHEbcFe
1WJWm9vUgdPwI9NSG9Emu1OtnMeFtr8vtTjayQ7LSrwHkMsp2YDVmyjuHiKDcABTtW8040SB5wRM
W2NV7oBLvgV5lu7x9RSbqmmKNYq3I10+r1pKY20S5vDguiXzd5Y0Wv4S22VI1BcPGfYDOMEi9UrI
o3E0oI3HVDZFVkg6SUG7Twj8aiLHSmc00WreLql6/2CBM8dUQqxOFN5IVnTuLbImxFr5WjPzEYCA
Px24Vz+l5rh7Yr3pfmKNt7A4yaB7UkEAJTbgjlVtTyyJyD8mI/dW+GPrYISGgeB2rKW210jQQm3q
urwLTXnOxo2gYHkkZHNXuAKOZQJAPmcss41zBqxhop+GiaUDH6W7tNIabZthf+Vmi0RlZBpH5MmD
bhTYyWMP066b3rWKmTm9J/rA8s0nlWkTcVjrMQRbDQDrWnosuXDooheM9nlq/eC6YJ/L2D8xxbhU
Tb6y08hdNO2rJ3CXAm5iysBv8gCVmiSYNvrlUUjodWCfne6nCWRikRip3EL5Bw8U22vsykiQLQ/Z
y1DcW2iEG+mMz7Rr2trGtLXs2aAsIL/j8wV4vx77WfDSEODKSXJsw6hc9ejd4bmgDhdna2zG7VSY
H/CWsb+Y/pXjhTGMV7ebUHG5DcbgIo9Pq4PbvLs47s6eSeBnIcd9jBxxroKTRWVrSBroZqABrnVd
j1GXwEx0o/Fd6+Mnb5zVFoqYzZhBqhTIOmTorCxHZnvFYafXE3CvHh777yM9c1mItjo4FBVsJ/13
y0RZiFLgxeu5iEI3T7jIWLjoDpOyyOBy7RmPbEbZfPUeeAnmm4SGF3ci1JO93kG0ZR7PJF0PXx2P
dgqem7x7VChM8ma+SzOawTaWVnNoy8a86QXqjVbhcI7QO9BS84wq2KLEYyOOo50wKsUgMNAtLIcE
Dg5wgN8fW93qbE604qkquE24dVM6Y5D1TqJxSyOfOhRJv7YA7d9GnfdOH8BAxwij8L4trKTNFzUf
/IIck+lJi0f8hNGaMVSHaPA86KM4JiX6CKSp0RndHasKnVCWfoq0VWR4FxKgZhmdWz9XtvXgpsFz
VNdnnkO+QLzdxDT5EV3MonQ0BK124DAsJjAPjweyayzvPm2Tbx3KjFAK5KvJgHrKSorVqGxtSbo6
GpmpcY5Nlu46Unq0qrMeazK9FuW4H53E/dGhBrPrD7aD40+Ju3omVYBjotSldlIkbpCKmkWRPBqp
1q2r+jWupDoFJMmQcBVw0Dgs+DMLFVaR1s6tmPHLo6nASmEkGzEx3twUQyiJOvERhoVvvHVK5Ve9
jNJtNhj1LMe8toREPPUuRMJpQLNUMaU81fHBs6YVnF+033MdYzp7ckmML69n+aTxA9H6aY9qfnwk
ulGdq6RvXl3EUSA7R/vaRVwomgKfazake4eslgGSLYJIhlctlHtyyd/yPsu/4sDc1xkwHH0IH42c
oUlp+9CGiXGbG5V/Tyn617gb5OyGqxMJY9IzG78T/f4BUoS2NHZdDJwLNnkMf9j3h7lPsRStAJgV
e1rRlKxegwcBAocS+0ZQYEqox36rDGcbEfu26vzXcdKpItFdlqa3qVs4k2E8GuzexNkFDf3Qz2kT
nF9LReV9LBFhrFTTcNJWsv8Pr8j7l6gWFyGRY3kmHBrf191/ht2lrW8kBWPJUScJ2nQvmo+ThEWn
APixSAeX4SnH904jQy7T8jWP6njDS6t8OwGSpVdnnxSQIF+ZQyJORoImNIgZMsQtM/ymgbmdT9Yz
GhZrj9gOyog2aJtQmvYl7Lo5abJ4hfvdYKLgP5pg/W5JngJjIvIjOZF7b6dsq3hsZFjupcV1QICM
PLCH+/AQV+7pTNjAVOBUOuUzuIVCH47OpZb4hy0kZ0vpivAUaQM4WB0cTCX1r05kA3pVJKIZCMdt
zG+5N0fz8PuvOtZHk3nNrqnw7LIcfazTcTgjdWZrXfjOdcJvYiPiP8oQ9ZUBcpoclJWiGzlIuzBO
bjN5K3hn8YLwD/1is59aeyInk84zd9UIVXBsURL/++vS+hf4Lp8iLD5hQiy05kjcPxO6SmY+CSPK
eAH07Kqs2tuGczQkFpKjFuKKCAiUOppevgGhpdYq4tbPDWumKuIfFzqUH86MokN7n5EWABvSG3iO
ptsW3/85IB4kjMlkZHBGGt0UQSbs3/tc3PFwdeu4raPlINqnimdGbcErdSyF8r+B89egzhOTVBfd
7DdwCL3/kHZi/L8uX88l8Ui3dahu9j9dvk4zigSO6fxh45GntCk2U1m1JL2MFic4j9kpYrbqZoIC
tPeZfJPxvvkP777/L4hc1wZeRkayMByTzKN/woRjm9R7J+xRvNUpD59QAzqL+giIr/4865lQvh7r
rD26Q62/qm56wXGBQm0YvnGNv+AM99+lG/0YzNLZzC476NcVBuseEOAOtWH1oCYTexrTbYThcgEu
CkqURgE+ae1LbBafzoS31hWEZPUQxQU5VHg7sZ+WaN6wlDMXnwu/xj9w7iGaCMh5THpwA3n3q6eH
X1HywppldpMLjH8oASnA2uaMQuihcchhz/oYbNmwqsax31kBhpUWldaEHXNpV+Qy2T5WQKNi5mAy
oaMRcxa40Z+z+H0M0dIKLJ+LNMGZo3zx6kXEJKX834E+e+hZpKmJQZRdaJ/zh1iQxfTQUp8/oC8r
GUFihR+xlE/YBFOeAkTv3ELKR5ApMHkn/cIAj4VxxD4aEzheV3tbN3AyW4PWiHVxUOh0Ap6wmNw+
62ipRl7ASsaE8bYyQhgUAEzLHX/VdVqzBAczh/d+In1OVk3NdCby+7fWJuQJAj/z+tJf6bFzx+2N
ZAjSSzwHlTaNXKTNGK7VXM2HYXlE2HrEFHaTBpjzJiQIFzzcm+3hAJqfLFTbClIVqkFFNejxvG89
hJxIgmoAeHs3xW/vDMzhEw9UhSm/SlO/zg11arYe+B70RYFwBy6FDlO75uwnM78mtTey9um39uR8
6jVEn7ArL71LkHGdvwi9eo81HHdDD0XYQuUftn28MG1+romLB9lueTGhc0x0wg0uBug1+QLO7FMz
GGjnTAS6g3GupBxQdkZyTSc6tC5vrTNuSAMp13iTkDFCch0ERIDOrlggt8xpe9Jx8GtA6ilkVG9Y
sKKmJuWBM0Z5lyJ5tutSbmRLRBSjx5VUKJXbit/N84vpRis23TyBH3fMkmQPmhltZHTP4aJvyxKV
VqnpwaEy+TwHpk9rdBcFGd/BAMfRhCoUp5sp7PwDPlPtbJo4s0Vf7ErHl6cwmOSpSx6T0nT3XPT6
QRUWAAjDok51Ui5PNTDTyGOGL1mUsnWxTXNnG2Z49iMu+1SUb4kB5qEvGIW29mJ+jPocUkBBHT5V
2u+sQHJViln7Bah1ttpR5vWY5BL/UtJOXqLOfSoaNADB6CC7ntUUeuqwcsuaiy8QCsSIYla5JfJD
HIq7ZfTRxYzkr26U3s7LKMxClV8U6YpMIKOFPZrntI3KTaI5wFnsKN8YBqKIGCjCDhvt7M5G4u0D
h3UCMilyFBfs205jpsN5ZjW5ZjXprDyr+4mNH9lNzjCJKBCT4MzvTnaIXVoBbl80jrf2EBkYOVkn
JMc73YM5jN0hB2AAgQC7QUsHYcSMVMgcuDUeo4ohco6mOZutUGItHGl+9K1tnYCOPGt95u3zOEPq
FYLWkpGod2gvVTnsSIGfLwWKCtWNaut5lEIIZ0LCkfOPwakJB0KxByOBgY+cgvia12zfgtgyjrjR
Pbt12D0KoPJS/mpaK97FmVYuvEBdE4t+DEUGDZoz3bHC14ccFTDmyqF7T4q1i+4oC7rxWgYOcu7E
xiiYqeQQ92p8SNtqeNS9cKUQTjwByWjrJDtxOjxDWGyuTTXdJphEPBHVTismemFMJrPrnHfQC+Qp
7sp36goworGdLV09fKpV8jEVBRxH68Oa12PMa3E1ROUyTxw+sD4BkhDXJBJ1RsaQiDHwbyhkmQ6n
sqRmSUlaG9h4rtzGAwJYFa+qMppHGG2HsebyzZ0oWSYDk1sScvJFO+TpLi7Y3aJcBKSt2UyjCo4V
HSLJZhrJL+wcHGko8KNXDNcr1wZJrg+Wv21KZuddCfApd5LX3JHWSqtcrmhYEnGCXgPQZ7TKTebd
Wo8qMq88ea/mLMt51Prvz9/5jP8TnnQ+fS1BO+QjdiPY/s/FT6+8kTTsLkHEDcakIQEUgHXW4wmp
jS22pUcnpgT6/TP/15+w7c3f/ps//yjKkT1jpP7pj3/bfBfnT/nd/Pf8r/7v3/rbn//IP/r7N11+
qs8//WGVq1iNj+13Pd6gMmXq948Lv4v5b/7/fvG/vn9/l/tYfv/1jx9Fm6v5u4Vxkf/x9y/tfv71
DwZM//Cezt//71+cX8Bf/yCZ5bP9/td/8f3ZqL/+YTp/QQhEUQtQUNiubvG9+u/fX9H/4gvPdejy
bJLICKz+47/yolbRX/+wnb8I4XhzSSR0Z44La4r29xesv3g+wVq6TraR51j0WP/ndV//51P9n/eZ
9+Hvf/5Hej5Izfnj/YePH0E2AGobAZktPI/0y38qAT3DUKYirHpppg6mwZckaj6RzaQowcWT6er4
CBhgUIiS5/Q5Bt4GSTg6z4E5rRVTbjR2vZcCgnd4F4gFY4sjRJuORBes4a6CBnO+PVRFykrWdVmu
4nK4Fpbc98p9wcTLmENi5cM+Ubs/phzLaeGefTATwOAlRVPXVicxR58k7mNnAXADlWCQEZdV4mZP
1zY/kH19o7w75hbL4d7bsgxBPSrKfVcy7Xe7PfiE5EG5Ac/p9zHvNyb3JFJ3660a1LOZPGqaIAYz
+Kz65lzXDaRP8vMC2FuI7IqR/F0XGI/lXToU1hUe7hR+g/J/uhdauXVIGljBy9eDaxLdkE7cVEkC
26jvUiYdLlhpuquzz+NNIWLCXvGCiAKzUZDNJElk2NAyK/IhwxpYzJgv+y5eFV2w1IS3DZph5WDW
0oH9hJm8VuYcW7xHt/WYq/QyRwg2ubMmwf7L6vR71GA89tMdulFZ4aNqgRjMOR8qaNdFaR29rlrB
1XgcfUxRcSmvdTJihSYVnUfsOco2MgS/InF8CfA9WUTSbwqG3QzWXL7vZqTWBY3BxF5EZvGu7AwL
wBopodm0zAUe8UDc3ew95aopW9y6MXgIcKITymK2CliqqXPWOqZNIn3QNaM2Al+ZdlwB6FpZRFYn
O+u9NWmHD1bv/ixsd0V27bPFq5jgwqCKWYzaU5u8BmI6Ol6yqzrvqcGcGVcQ/+oWlp23wmiLQqf5
wpbJ6NbNUUUUy4b+ApSOvww8zCJJse+i6lpH2c5iSTUSae1Or7EdnKE/4kVgMe9f3LpcwcN57EKB
+RnjZ2nvIaYvcFssJYTSxPqsbWK/OG/T9hPc4EcyoNA1O4lLVttqs1WD9mlRMe0zw3rDWnwfJTcb
qwzzbybL2kEn7cw1dCQP4YOAE7HsxHrq7JVsFGQ8l2GUn6iTUvZTwsynMIN7Bx+Dsxk7AAeQpH9I
q40YYlqIES7IMQr6tQclDOudwZyBvFBAjj5nl1N8tYOOGXOi+2Q3pWnJJbKe/cZ7FtiwKnfWAkDX
i8z2GWzctY8PVbitiQ5/KKSz8+N81bTFmXSaQ1t5tCf1Z2RXDKibqxsV62b8oWfOT+pg8JpIusgh
PFdN8CadDrOP73v3hEy5vqp3UYwbSpmITcdZZGGF9fPA03DRBtbOb1e6Nz4T5k3ETXe0GnQCDZ+s
zuEuxmZvKPfS2MNjkOarlJwkEwjxbM94K2S19fpwp7nh1jQcrD/xh1m+NB6hKRgnpFQvFc79RekD
HwFVoukvzqQdlH9BE4wOjuRc7TuS43Eu4wrUhmwzVhraij7Zell08yHQzwFfZJqHXzrpnor5VeSE
35HDQoZls6QszRY1y2ImlM/KgXHtVXtDQGzsct+Ar09xO7Y/Y8gUVR1uKz/4kWN3Z2dEmKPQC4Qt
4d1HgIYnIEbu7JxFUf6okl3pOlBB2ZsYhliR870ds1nJ3drvU9vAvmkIIkR53lk4PZOx3ZoyuhcS
aWyRHfw+z+AnhewicjiqP62ABXfawHlGxcjgpwZpm6aPftXcXNQfy9ztbqKrF3ZarAUuvAn1blLo
a9LEWKeWWE2z25hPbLWzTdcjoqijW2oN3LhyOyd86crf1taKivtTaMU6cQ0cRBZ4gvjRatlVdCM4
5nHe5R+tIgMDVc6KssUAlHTAJLmMX5i75EuHNcrSqK2fucdtkE6VvoRggQqa4gcuZsBC9zM3FA/g
Yt9WXzlIjA4CULGLcNDZ4x0Tn8IAGkDF1XCPtTDuTMs8VAbxFwBHHJ5K9DCP0EmQ6GKPYHp6SKeQ
DjevcSLRQpj2uM/qN92zF3ny0fFks0fG6mYJYg29MLATWbWblp1nzVy+n5r9ACsU1tVRDfq7mYxs
B0v7zXW1Y6UCSkk0hcp8qol4xT3P7TH5X6Uz/kpt69wUMxxOzwGO9eaGvL1xKbiU3QglexA5i3Ig
b9KdE5DakymDfR4Vr1IH7EC8Rc+TzTdJruuX8FYW1Wgw1ad36M3+wRU3K0LgJONzmPGIBt5oBdgW
GKC8Ey70Syuz79CVb0mffwd0KX1qZ+D6KlRQzQRCN/sw6pK5MO+jdQsQduHSSVcCfQRaDkADkfos
wuprnvEuXZxVInaxlPEeE+a6m8iGRwP2bmEvM4v8gIVkqRKk65Jf2I+eaag3g8kM2LZuLA5OQdn8
avHZeLp8bII702pgcZHEDReUA/u54RdOhhMJ9zs46T/aBitNVoN9G5mMv5e45Ee7W4vQXLP8QyAD
bGggq7ipknvq+ChZ8xdir8hEXHRotnkM7YvkMrkjK21UFHqjfeIg8lWzjbJpR9+76fP0KTTcFOjC
j5yAcgSZ1Ro3w7ErQn4OWm3RL9w4CpdFiZ7bDadFWG9RhDI56qJPqYNlqcZbNZaYY9U6dsxPV8H+
Ft3rZKZnwov5RLD7a5lx0L3kMNriKKTE8cKirsjXPEzttWtZ7kIaXxaRfYx07ANMWOQrdBhkP4TI
dl137vQwHINit2b/tCPMh9HP4G/YTzE6Qi8HOm4Xd7/LAKhYZF7IS+DWPZJ/94ixkWUaTupJU2Ax
vVdPtWLlPcLen74htezz7jFNdgy0N85onrKqPjiy5vpl8gVVdVgw64EKpmf3+UEOZ9NsBW4e21yW
eMqMJPr2wmaXRzRmvbsT/a0IghfyREAldmeD9lJVXMYIZLBNFubJ0EDpSf+YmPJda8vnKrDuVtp+
ACYS5GhP8Wp+TEZa/OywvRm5pLnqqWepI8AWmiR7GHRn/jPLXkK1msWQxQvd3/ny2/FKsJ4x08Jv
WCQrIeCvf7qwWkawKw0WH9Sq40bq06XJjIso4alGwdbXRl5NnrwMdriOPPvKJHCnhWi1n6sxfbYH
PHkRwkADU1OHVaVAH8TFJKt0qXgzpvReOSYqiOQZqd7DZJtApNRjyUHSEEAWZCyuZLqP4Xc8aWrT
YnARjn+rhHnUsmbZhmO4LwgSjIsrfdW7IBx25QchHI926dbywtzsvYEtLrzoJ31Xs/OTkk0sXB3h
4Q/s1z7Z0zxoCsZe4CIqpl0ObhqHY9iWzboPmg065FVhIxZGJ1+nz65lf8lmQI7v9UsNhbwmprtR
TtUqcCrEcLL9/Wtximb6CoXs3ouHZ7+snqFUDLcO6VAE8kNYtOMBze8Khwp4BGrXCdTFSoTxQ9WC
qO2IhZD0y25ZbXXoOBMqWPw7GEGcs+QD35F3CDp82mAyyx5yYsZZHMfatrGCV4EaThjtciwMzHFe
eM+Q0taee9QR8UEN5yIoyALIolNuYUtHWcOwfqFg+WqUuI3plCsHE01tNvGqhYddDQlex+CLKJJ9
aqAYiRuNKIBuOgyMSxOv+5mkCy+CFxa41VOb2bOJkqktk090IMYmt83dYBgLq4z9ZauRYmq6mGfY
ZKxCDt8FmPGrsY1c77nAWbOUykVlBsHHBX6Gq2YYT4wouO1R9Zn+oQ/Cx9FGZd3N2Za/Ko6bADdu
0furZkLJX1buzuaZ8+D05g97ZBNkeHW+KMxqxUB0Y0QIH4bmzY/Sg3pz2/w2gm9APH+LqXnNOrqj
Sj4yVJiVt+uJzScgQTd4Jql5T+ZMgPJXI+0NfygHGpRbwY53CIEA697wxq5tPXkpdDoLZJujNvg1
NmOQoWl31pXVveGQJDs2TbQD/pg9FR1M9Pig2Z1aViVFKRB/XVVbJXNrUXdqr5WKWOpJfYpEUJSP
DK6aTejSWNgYVAcWvmR5mZG2CZhMq8Ffm/4bJrR15yNuio7psJoqh/PIUy9pTMU0MNiNnmJByABT
Ls3lMItSbcnS6znCtj4RlzkGN31EHQagP3s0nalY070d0Wq8tVHxlBc41r30PX0MI4yYiNjBmmD/
xQR+F/5EamfBdoK38O6CVopC4azR7BOtiwiw3Vd1ToECEmRvG19Tbm8jfPEb8LO7ZHwh+WaXJDgZ
0NncKvb6HR+4Q5OLdvOX0ImW9ohTyvBpuftmG7sT5iX1nIUmVNJoJ9In5eGHpsS7tzDA6qHZ9Djc
wCZcPChGeA42GcCCjBQILlcwQuvIJwFvKolzd8LHTE67xjBPDoFROp4f7kG0JpxlyuFHUg1PrnEW
9QvkPsP/Hm1uAHKQfvUdYs0qPQRccJMZLa1QsvI/Vt2pINTM5ElIHuSD20Qr3X6tYR+5lLMtHnhf
RksGy59z1YE6G3dQv7ZHxm7dvXIXrvOVufrenQXgLUaUzkTGlS9EO24ZhS39rFu7nb0kDWHUgCFG
0VNhY/2EatKl4zm01C3w6qeAV8DknS4VlCO0NS6qidLCVi800Q8Z5ug0/mkR/wZv81gN9iOuuKNj
d0BIMdYug9A+UBhky6qiADNiHsfdsqb9zLV2w1fTn7E7qG2ShqDwvvr0ycrxialOewxnu7I57Upb
T6n1g2Wbd+VDn/90bcwyfn+QlXMZgIYQ4HXpB0kAcH6XdnmoJ3Ix7KJ6Nxr3yEgZCgVQi3m/ORIN
wSC35xgcK663dFjkMa7uaOqOs2oDBcKGkd3VTME8s/++6B7LQGSeyB9/ltl4dCr3zpwIF4Uef8RN
smvi/tQCBWpM1LiDyA6yU1+hh4fUlhn7hSjkMGBWzGtZ6khanBbtryJ4jf88o05DRSJ+JEg9GILv
MlHfawdzqT3pVPxyJcfqtSv1dycmSVSJpYER1E/SAyYKFsEg8LpqTdDNxnCmbZGJJ8cYdupKYgFC
q0CBIbYORkZROwwL1ak3ybTDHrhe+5IfivPRrK33xsq35oQpuiJpQZbVDc0FpUR9yiIeQuTXPBY5
vt6hUIfAj8nzImIXXpUfjFelyCXpeu3qUhBgfAfOa4fpWx+ZdxzGlDyaIzcC1uMcwWCzwoUVH++Z
D+DPaYJnvxObcui34bwMo/JaRFC+BjZpDubVQy0L7KKefu0IftzGpRMeW0D7MzC1bNMLnG85ZJsm
wXRZRxUz52yPRcigRDs0RfJl9u7TSK1hpukKZdl2MmZSPtJ/0dragxuHK8IOrzoxXgG19GSd3and
dnE00zm+UyNdiykr16nE90OYAsQqJ8vOs7/fa8ptFBFV5JUfxMdhNrFfrKTZOD0nVgQUsABJmYzY
OXQgBd6m0I+1+tQaxNuOdvNrhWjVeUkmj+uYaVgEW6oVQi1yywB3qe1Y8IeLcMTS0znLOmJ2N9g/
mkEh4KU/ezBle/ebmlaU/COLJ4QujFOK68mgZ6IYUbB660cTWIuNiECJ0xzzbUQvZQ3YIeFhJN5U
UyrYbOj+4+BYASeV0aboj7Ac1pT/KyfiRWZvZfBR6q9F2gGCjfMnPAfInItl4Q8YoGS2iAQEDUM3
sONQPK1B2BO4DgQnTJhKSszZon2uuxz1XdfccBEScWnjO7OrEyqZo91Uj90A9CtBaoNpj1h22gm0
dDvkaW+IYS918KpR4dCMa89phLyXmIn/zd2ZbLmqZVn2i/AEDhygKwnVMpOsNuswrKSuy8PXx8Qz
fUSGZ3Sim503nl8fdp9JQrDP2mvNdc6C4G861CgWWh9wh9PJO5cpWzcz+oai9+tWObNPAoEBJgv0
eO5bFaxmDSjPucQcoipo6HM0/6VNiNAnzn115b6879Q1d7G01tRAgcMsW47TqKuzS60PQYTGqa89
+ciVqT7Rb32Dl0eDECu1wHlOVPiVle2aPJTI4Wq6Ic6OrcDZ1NEk3Q/RJbXdJyvJ7kgjL4SJnyTm
8Osy1dCghCMrcdnt4nKfwCZuggRvFkUO+4qDTVNGmOg4K3UiY65V903zykd80VAfsoFlm0txdVqe
mOnccvTrRLCQN7dBCaleMvWD9+ul8m264EJICVpxnecLlA7GiBozLbNl/J0ubThRcx8vhRUe4VdO
mKDzKE3C2viIWoO7j/uGFer+MFYEj6dtXT1MmO66ABvkzKOQrhMom4gUscQuVWGFIRun5/dUeB/N
zPo1i+noTcy+MsXEDEf5EqApm4pewRaxt2Lvi9VlgNpKrmwSv7W7AvRH0vbNTYPdnFCJS2m3w38y
JeYxUqDKyeOx6w4jVkfPdRhcQJKF3T69i2euBz+Sl5pzGOiOK57atVZxusyTQ9mKvc6sSNqzohtd
q85D/0xD7WoAYNwnHuOKP+Bna0HrNQfP2eISHuY9M9iaqD4jf+UX6T4mvjnNwaZjMUoxyroi2DiS
5uv7dm0go2k4XNtoiZvXgDejPREifJOtP1radgqhWVDqEYILt9WmXSYRhCtRPQK42Q2WXy9NFDpd
b8DkxpcaRYIn2k4AgppYb6upJr+m+Xr0nJU7Lsi9HWinUJdwMNWq1dttk487pV9pnOz5z+bBW9pR
oYKYy9i+0ShL5a9c295XkJhkcKGqjsQph1PgXrOs3aq4ZcT46uL8sNRNkbjNL/TVMeqazxHhvbao
L0znc1X41aB2OlushHgw74CvU+NTpOkuI/hpSr5G3kSQO7g3xF9btCCin9oEn09BskbEm4Kkexg9
64bziCGtIsrNlvZhFO1WOnKLIn/MI2+fpWSJDpNTceQDeISOHZ+T8sua77Tuue7TC1LXPs5wSJIk
IllMvcpTp3erjmcUGWcBy8W2uDOne3PAc6Nn74VbHs3pA9aZ3BlhCoAf3bvIxBqr64Vd4i6ai6ep
sR+AMl1HLb0LUnEORuyhjTb5wki9NYQu80hVzJ1hCrku6/bdkPGdVet4PXtuR5VKvy2HR35I5Qcb
Xi72Inxiw4cJViFX49ZW4R2m2wALAwaRViFQUM2+qizirlHwooL+c4jGjST7vAoa4mN5AxdhWA57
Qf490jjFO8zwnWGED0K1B5bAeOUpeeaY3llZQE0Wtil32jWsPWa2RrMyNkmlrwp7fijKAP44QYPp
Oydj5k2DPycfZTLv8iDfVtw+wq4DAt1u2Spr3cUdm21FybkNbiJlVSKcvehey0hu5+ro5XvNQ+mh
ICpGKXBBSABirLiRX2T34H7E9htjxCHiJDS007aMqSt0mgRNgQWXFu7mucRI/8ULuOkhpEyj3kjv
1aCoOa0MP6zIsrMlGwxnq4/qEBOy1bmvFCDLQzM7u4U/sp8ChAMikd1uEiSb2VyURIzF2GtAkzca
SMa47c4EzaKjrYkXV7YPwzhyyGiMp5nobIt2eJxh1p8Y2Ud/CNlfGWnGHMklbhgtYl4zQ8nwIAxz
Zds70gLuSTTZizNJVrZoJDjWWAI0A9EG5ivSEkAbNkFt0MrWjSRBYB3BSKggvSTGvHeTq02c056n
8qvse1LMDb68xEb605C68LsSkEjVU/nc207hD1OsbnlqPo1m8QUBKtyodnL2WMEl/dF89HE9XlW8
jM4pN6wcv6mrhezIpjG7RWI/maV1hgr6paghfKKlqr0G4tENtIOdO/ZvJeILzY7NuzNmL5Flf7vW
hgCecZdUIuQdA9jQK5zS/ZxcG7JZa8PkLfHs+nOK0navud2Z9j98d3B06SDm/paZOI+ajslCC25E
27gtgsX240j/yNuSaPVIPtBFyj9GQJhgWV+8jGrouCPFNmDWoyeBgXh+UA0ovd7gOC7i4cvWhwOT
9AJzpS2pk3Tx9CGrZVHtMBm+BxQtoEZgnovM176dQf/P7YZgG7vQCqpQnmF8JfQQi4ZDLk6rVd31
3rpuxycchcE6PXitU+AGYPkSmXsHS6xXJPqxNoxVQxsXGYrpVRnx0ZjDcRXFnnEGqJVe0poMfJ1q
LYbzb6IpNAy0uMHn7idwi1NLxeDCKcYqT/9OQAhom9KCLHV74xRopFBdspUheVabIwS4Ro+2I50J
QCIeI6oyLkKiWOMl9IkhxMckCAGfej+6qBjEKrqe07SJN5hZHnI4r8iUsOPlXH2Av6IVoeZhO7XD
00y+ekusiCe2HLG3OTjVA4catCauuQyTJ61j9hJgjgHGrgZpGadGLy+8PwQSrNCg4mBirO1KwzeB
y2xGgzIar4uDY8LH3eWHdo4hkJIGRBwkHDaFqElEUH+oeJg2NTRkP2kSQvDSIIu6RXW0N7kIfoMl
0mS0lEMK+0IpwKqtQOi2fdDsqGd6jtl7che7zVxrG8Ktp2Cc042jCrVlK+WtwaenPBX5uQrhcgup
FkKG0pHlWXYE4e+QYB4ve8MEA/eu5mj6i+ZzTEmSqcr8lMuJOFrDjQQCpt8ZebvKx2bcyix8MCM1
HKpiV+ktYCzUMqZuTjHKa5CxRlLyxU+8DEuN1m9armN/ZmzW9CanNSk54TByfauDEN5bjCrcejkJ
foa5Pq7JzjLuWJjZ9NQ7AxIDocYbCfvLCZgPvrWZA3I+w00SOBIdTNZ2Ca0i6pnMAXQh+rioKAy3
WEAO6OJfXk1FgwzOtHOdqDwngFybD02/aKbDdC4jOqfIVU4QcWgBISoGnS7wmOPNNR0xULO8LNvB
4XppRDMB9dInIE72OrLHG/Qr4wLIGRBa3PPNH6h9idN5prIZgiuU41pCfMQa9DTjSzhLiG4zMa2V
Q2EFCar20RHkmoKRBwLcEdqsqm4rwGvuKjbW9NQaaFvnGIVxDV+e/qYpuosHT1wVSDgfWRJ+CP8K
3M7x9nE4pj7Qg3oTYKk/1ZVaZ+NorczW2hKIoE0UOoufCs4i5ahxKLcRskIKu1rEMfxpPD37GX+A
mCkkiAFRk3gceYo9OrwOqse1PwwjbIVfqSSOXgbP4YZVtwc9N/S1YxjperkJeFlZHvTgO5N8znPf
U/JYTIcYVpvs67thgjwXG9WhoyqEbATADcek8Uj3EkQWYFE5CuFKNLHh103m97HIYZ9BXhy010I/
VLy194a3ZEm657QSP6lL4Mxs9E+SBixg6PbaCus39RBqetLvldW/y6zHJT7rZ+tJ9a59dIF0mpyy
D25gHSKrdXf0q1lQLTTMXq3U9nM63tncvNcJqYOtyDTnFqrZuXXB8EexRrPpPIC1Zm1y4DCqE/4t
81IV+1Q4WA9a7HFO0lq7dsnpzINStKbydVU6hY9WkOAvyGHlvemGOV/6vjbvprzqfbRTOqQo2t2N
ojyT5Hiif7HapJW9p0sq5fm4pJqScdrKEQQ5MJRgT0pp2/T9dK6Wf0iZTudBDH+VbJ+DiTLzQcfe
n3umsVWTvdG5Lh7SSN25hSI+buTJvqCeA9t7TGvaEjlujDW0sHmdVc64zkt0vExP2xO2ZA+hHmR2
6mHISzFCVgaeB49AColJIYhqTgjLQ23vNKohOdhVkN/c58VRiIKge3wzHd4QxowePuTG61GToxia
AubNO2WwvwwobZssG3fDMP26k3MfEUtOppJFVkNGSWtoIQ7qvDy7U4R/BZjApo3d8jTmtDnRcJwm
TuKHE8sfkYD4z2rjtzQp4tVZlWIjOZVa/jnFB7ebJUBzGCjWcAvC4ViRHT/MeljtohDp0R094FDF
uSbHupzgdkWnDirrdMbsmHlaudtwchqfEk2Ixbpst1mlfc6lKO4S41OWjTinqb3lYjl5ten60lJ3
cukzTjJjDRS8OJRxjidFciyyOpqG7CpIdwHJVIShe0UjFglaJCyallCIepCwUQ+0o6sdv0YNwnfJ
/Fv0PHS86CmNCNQGBZvqCBv0hjQcMxA11n46azSQ1K2xE5F48NhvXQwKFWotJgjt8awS5XITpMpN
5SjfbsSPjOzHcjsT5ylB4nITbi4UV4enNMESo3cDIu70qlfQQPQEtIG0/aESnGggETgIZXoyc59X
0B1d089siHtxF3YHHF8jyaPEuViVtx27MN8r83GYpuiawmbgpcjm2BUnpQ0cLXI6/xaFYyKIoga3
f8xIXaduzZVedS/G9BE1sX3Tx1cv0tOD20IGkU1/l2f2wfAikghgTjg69w1fb+rZQs0+MWWua6c8
24Tcdrxu7rS9hfTfg1hjx5gAGeAD6IwmP2EIH5ArZwqfBhqrXA3ra99lAA7AVGvtyEK3psu6neGS
Z+05wuC1wpZi7RyXYzlL2GflQjOZ+RZlA9ahIjCfMPObPC6z+WiE3XuTB2IdDswuOb4OdPLqYA0l
WiJdaUMGKxAKoY9zxrsZgQvMUFAzCGGk29Ana33U+L4a6gefx7q/40af8nSbG1YxBqh5/CVDBfla
JuOL06t3Iyg/heG8lnFsAYVS9z2KQ+om8XMXj292HgV4/VlDi4r3OpHoUdMQuCzNQd0UVeoRFphf
q8nGdIu+4Sy+Xzvi8d4WyUJofqAPgpssdDx3FBuMa2yNoLUTLDNiarEga6SLkA/+e2XaEsDfwtns
Q/6RIenSCFuxXq7XbY5dvubQtCmtuDkOCUE0JPuDHQCSCoPvqZAV7zX2v/41i4y/kV5T1TtAVKG+
Kpk/zKD9UVMQlfAoc17gkc9GHaa3PJi9o5+yDP4TD/cLagEB0TdEboxCAyjPgEjnBTgpFz1eX9nA
TgvLeVPP2bbnPIPcZpAfTrEBxPzWFS4x6uN4pkbgpDeKrTQepEKeGPYjalIfZVRVd9Jq1SWqT4qI
7cYNzc6HG23eIsU/uC1w5ks/4V/Up1p3zWcpkjuPxpI90IoAo5MZ3I8GUm5Db/lnKtGUiwieOog5
awulONjzOzq7sgjCtbAFmCtVBdhjcuJzvRkQgGVxRIQ7OoeMwP/73/7zzzggTacJAwpv2Nlhpc0H
2e5JMRs6N0WOY6lTq9Nk8KzQbXuNGMeFH5oA18So4AdNxsHAiUPy51Dqg36RrUWzZ4wTl4099ZCW
31tGc/Zs9Vk0mKLL2E4OOGR0tgiXTk+SB51FdFsUb9q85MPmSTFI29OhJeSThnAYcIdVG8wKglH2
2ZsEHwXzdd6eraEfDyZEH3s2rVWVwmMLBiIWRmk8z4mqUa6dj+WMv6NKSOP4GIhd2AIz4ZsMmX24
5C4lSFM/qEsdhJTWi/lYEXk4dk5xsaJuOhJUPHuRe2vE5N31sEPBQHNwsIBMHw1J3Z2Z9LdKDuc2
Lth76my1xyh2d51JGC4I5ulMjOg+ZNWkucYF+ox2GTo6X21GCzZiu6awmlsz1JCf2I5jxdbglrhy
F94T70DGmjHEWZYbbqt8OMxERqUJNp9yUTxzOFdWISWL7OYwb2O3ZtkhbLWeVT8cE6s5yozwrGvz
YkMnGGgSQlXX4sD1NVNREkrR6FZLNY6GtmPt47nY1272kVK1vY/A6O9NYirNeJ7jwKI8FmJE3znn
Cvr/VAbJLtMOwq6ZxVv90+x/TC/T0G0Bw2lzzagdBTf4PvaW0R4Q+BiFuyIabdbi1Yum6yFGSSy5
pRsYu5QhYjUMdQ3HfclTdS8BodJDEzUvk3D4kaFi4dTCyynsngwg00AY3RU6TJW6dV5yekcuYGWR
YXrE6QKIezHdaIug2zgJtbOpebg7S9ycyn6wPJubQv+ZK4srGdkrR1FDzM7SbaiIQObJfIFTvJU5
zsk+kzfbmHug39gQtCEL1nNQvc1j/CsT2BIG52KTKoN9IjhXNuJbONxrSbG8GgKktNC+tFa+jGh+
dROkF5Vq354mrjO1fwRDw4rB3H60mHd0d/RBhEG5D9mmocqsvXo0WGdqf3XXHdliuWAvWmpyum0G
KZ9DMIWaQ4251VQ0kkuJF59b7lrb6HHWEyTFTOsAfom6iKdruPfKKd56/4RuhtQoWfXW8qDoWA30
4Dh10g3zypOXVWedTD85Mdy7fckNs9WYhKsOQzFGlHgeoZ28VXmznrFcDa04MHUnoSAaMhWWby0w
swJHkBVX2ros2k8bnnDQt6RFCwyIBa7MVRKMFE00y3qH00oRVNmGhMG1sZylCp4NfG1RaqHpB1EY
FIAJ55YQ/sKlPa51TN0V1gbV3E94csXywdA7BbmJ+Cw5T3o74BgGxC+4gjL9vkHnbpP+qqwITXcu
6ckx8zfOyN8tjPCNOY2vYTvyfYPQHyWjw+aSo0dU3Btxr9/Lx2lyN4nEVZAI7NmycAGiQTOW5J80
yj6Iq2AWM2iNoa8OuAMToQltPZKGvtdqQmsBoNmA/t4FWmdQ5wd6IpLyxQ2IFll9vnEjhcIy0HFj
jdwVUZYoeaGOkyf3PT0s7qPXqWNKC8iOcqvPIjHunYzWIZXr+mFk7Tdw/JFFap3J212t0GOvZSRH
R6aHIm3e+ZiI2pGRAmoifRXbxN7scQ9O65GacRjzsdf62MDx1jRwopsGbFUV4aiYli1bQdRNixeV
DLGKsD8xpTpy16VHljCK9k3RORsvopsk6cydOZr2qjLBPRJKZecLuMNeQmB1w15DCyNcYPD0IGir
dc/hG2zNtYghkleu8dJyBZq9vbSExDytyoIyYXzEfZr9NmlNqLK15x0obop79enYJF+6Ar1BRdLH
wO/PciLxcSeUa0+L70M8lqX25Hobl0wurrXs4LqZsXNNcykuTr881VT7KijR/dzqspD08KibMKIo
RaFcPGbzDzkfC3TOLxR08r4YeT10hKuVWXAIwtxDjovWul01hg+edaewpj44S5ieM9KZFzeuDLKx
vlMN5QVC7Es6otgyDAPChl2C7MKFQNHlHdYoDHXJeUh05zrOrHVaioL9siO56dZLBSopKICKnBKd
GhxJN/jmnMpHvhQwUzVvRYaMS7DAm6d5+hlhJU41b6dx16by0N1ZvcDsyYu5bzUM2Oo1nZJqpxW2
fYplHm37Dvm3A16G5Rs4r2UqooRrq8nSc8NGOOVh9WMjNbVErsFupXsWil3h3MeN4NZeA018aJKZ
DOV7RU+UxnotUNpaDO+yeTQSxiPupZodko7zaxKj0kv9UH02wafBb01b09i6G5fzv+b9BRnGqsl3
vOGauDPj7RH00KYzY9YPcBycv6B5cEW1HsvfCcxgmvc7L/gt2epFvBnkBQ+TV+MUb49tmGyj3DrJ
1iG2kB5z+qHBL67rqD3c+pLnf+ZsW174ELBBKXGKbrEXSJzZmXrqSvru5SV3hO/h8B9N897C9xG/
m1bt25wucRn5dAB8OCCo68XlTTvYaFXPbYinI9HuXFu/ysl8CSVrh05A3yjsb0OhJnbplyaaY+gO
bxIXwYwaT27vp0j6oxtch668D3s2UZN+mDHzQp97pPuMIF/zOzT7vHlJs2+9PMdsQjzrpYHkVTms
KsRL5ch6NbJdz4rwaqSCNCZ78ArGIe4TCnmyBNvzgiRgSea+ln24T8EV44E40Eh61uEULe1SUw3+
FJuNoHNRW7VDDz7nzcEI01K+gJ69aYS29dxfgOPXkEQz32Aw4sZexO0RHeBI5ubSRaw8tV0+lpcl
RGGxy4gne/m+UELsEW3AdSSBrsnwDmBTNiW3on0rnK8Z8hEgGCxuCP4zHLNVhGRoyOARdDEFGTp2
Njc8oEZe26w6Upa5jR6ziaG/tpeltY1iOKQYueN9D+Z5Nmw0v0R+dG534t5jHsdcuysi8iGAuHmg
a3AbBa0KHm4rUvssS41bYLK/qHW6qCLp/ojM5I2zNhz4IOSfCfvBkvfVHGxnIe470/iSNbcM5QlQ
Gyxa4EpWjb6iYvQzwPitdW82IxQ1ca4ZXaRVXqYKZka87EzybYbvYulwaOTW7vmf0vqYCozOZjtA
Ae7WinXypteLt1DLPsdCXcUIfW8ZSzgqm232pfXJ0VXZOWm9fW7wxRrwvMbyBh/9FjZqb7bRtPZi
DEixtR81x2VRyh2HXeAJ+1DPsD6PK0xDxD6wBGwCm0dE6N26Gkp5NuPC7gDvN/Z4aAOe0m54pENp
16nyHpV2m+ECs3N1bYPoQ/fUs+sAcmYRRdjXXIN8v0RWzYXGuGeig8XYSBq20+YUHiqAX5WlvUJw
/DNyDKP04YkU9ROz5OJuaeq9B8hc4sAy4/aU9IkvbQ3fKjuO1Nq3ZI/xAFBTgYG1bLRDMRSbLuB8
SzRBK59zeUS/PXUEIPM+PBR2zDDMyrZPu2vMBJwPzosomHPhh24a2z53cLFT9Z0UwabOsoNtsl6k
RiEwnoJmPOlkTwulvadTjijoUGMET8mK34QdUcgSRMaODvIzdsd1nlG2R1HWpGknwMhb6WbU6was
peGDJ+BPBFPkABBO5+m4dot9UlFAM7E16Cq1PMmpBmvjt/8rx/ff5OOMhfzwX9NxFu4pg4YfVwji
I/9GhqB30KTNgToUtlLTPkuew4jETR1g1iq1hzSN3zuLDx/p1wtcUmv9RUBdAp3NFa+rePPPX+f/
39gkvIn/9a944v8bm/ztuuyz+PmvSUt+5P/kJt1/mJbpsEySjmtJCTXiP2OTEieNZzvcgzjyEWn8
V2zS/QdHeqF7xCk9XRceWct/BSftf/B3uLbD+cuSJmnM/1lw0vo3dgbBSZMVqy1crg4Odca/USt0
AjnKkB7paIvqpaX4jNrlxWlMfaUmkPT0ZYWr6RHda9Vx9m5KZJulrD5zd8tCOegOTU9svXoAF8Ze
3fbtIgXu3bo8XOmtcanxWCVt4XIQQFPy2BCGcy8xMWgLIKemnt2DXKBHTzlhvizLjJdc8qANObQa
6dvcFibqqwi3aY/uEPdnBXXJzlja93p7Ur14zWI8ClkYEUcO4Sf1q1phm8wK8NSAHRRFUyccPBdo
Co/U2r9mJnavYYEkwJQ2Lkofz0MKK8MiEEeRGTdbvNdhCdSoRklb1JRGvDlyQbUrPPpSx23VuGv8
fZu8hDkfl59z/jkn4ie0ui1l4WvBmG0Jlmza8CwbVLtRQViIhL3G+rDVw+wWW+JOstCoguw3N96n
jAxRBVwfu48NB3Hg/c+CT5hhJ1l9RQQte9Joo5ndqHNeiWg+UGayaatXx4m2pk6/R2huUsfd1pbY
FQ3tS4bayY7l46xdSgC9YeziTszFuTUm+opDm5UkX3fQSEYe7Dz5TGx74XpAW2tgzuet3CU2Pqxg
+GpDzpfQrmQDQL/GID10UMrzl7roXpIztqvf2Cmvy5vcRPACPfXVefami9SxD6otJbanoTAp1Zjh
8GHIEPILRXNfO9k+GfGJWBdrgWA7KC3oVa+Z5h1soe86blMDaJrOMg+NI24D5n8tmsXGtejkyJ2d
xlVn0VpDvnRJ2gg5m0fStVT0dCmlh4z9xnCulUSNnO2H9NUrnmt6whfESJRcMwg8oZufwtjeDIQ+
sA7iEEwLshakdoppV1pvYUL40hiX5bmiZ5YkDcy9z8xZVuH2tEmU9ySzxjxVzEK56bgs2hF2ywZP
rGU9D0MMfmKV4uxKTfZE3Tf+1o1D/bRqPtkIcqgafhoMkOGJLfFTRTa0rIGmKfJQWsXwNQhsR3JO
7uGo/wUa8TqUyVUJGgVWygQKihhGk8Vo9u4t6PCK4ySL1xFq3qaIOPezi3mjW56buGF9tLbBXAQI
je+efgavG+0Ia+prGoV5ZLlOtSWyc2orWDDjDqfZGt4o4cyjzug4Ln3mdrvqh09hf/B8HIKvuB13
ZZ4lhyFy4jsiaedcN8Rh9MqB5+2gbgXJtAPlrxVr/xpVkvXowSjyrc5ygSCwzhuOsa3lZHTnZPGz
buXWUx521iMJzc7puxO4z1unBSsdFAp8M6rh15Xx4EHzp02n5udTWITnVpZIrOlpIt9AOcJTzxgT
DdE3/W8RdC2cYoXK8WVR6mHJPbEa3UWwYYOZGtMz0M/lh0CwccDu/og0rHQKqWWCDb9HxRyebY8S
hgSwh5GdW2gRLHjvOj57ieV2pq3XfBsNz1fm0YCZHRLAcfTHYaBWA1u5bX8GwDRoQqTl7ruA4eNC
Kq3YYtEu5yMC4IgkxAqVJskxIUqm/vYiqxFzImgt4EUpC4WJbWWfPxo1LSZFi0mh2dCoiSv6NhVv
kkG+yT5EuTeRD52ZNe7w1M0nIhtrYHh+ogNt0q9zcWtJpNU7CqOO7NBXFnhPm6A89p7mTmCwwaZH
9EjbOZG+yw0NsEWzLsW9R88Sh5SVaN+jyeC7pm58TGxqSJ3w+8U42XeFwAGMMbW6Rbp7LWGlUBoT
kQ+055wG1jBvuRUUr0U9PZVSXyMrbydA+U0nWLhggDI0xNOY0lyVsCa1XvDdbAkSHqeE4EzCxBhw
wFIvOZT0etrM8o8ezqO2bGNa0idJdZiIaSzYirZ4K5vUV8Dt5MXFgJXwf0zbQlvy+hT7xhnovtif
3Hg3cggPx/iaTlSZtn4vjnH6Xbt+x6lvTuxdjqKdk5gvZoLUMFpb+PHLhobn4jpm0YK65LMkYxNO
gqE8ZB26TupXpBbr/HV048eOhamkC3A2w/ccYZFzV5SbB0nv5sql4lsfqo1Ao/He6rDcDTGW69zx
deMjjP6AgyHW/lFo8U0UZSma2o3xLTacp4aEQAenBd4j6jCYG1qIBhNvG48z4q4r7ictDnwAULhe
k42V/8HS5QnAlrVQ9dpg9WW27SVKcEbp5M7b8pYgdU3RwkrjstrZTPXkJLy/xM7e//ln3rzW60Bt
+6S+ygGS0l0zk1RJdI0ssQqIa9ItvcotQso4X81tWmZrk3aSRmPdP5Oh8Zq9QkBYN6mLF5jEbpg+
2lmw0/L0biSkMcmPwHgPDJrbOc0UX10HgJ9n8MymivUbtJmvNn4pOiDAFOCA3aG+l4Z70oxmv1BZ
CNyhhq5GAp3J41D0Gy+1Ucwecg7cefYikze+Qb5EwEy7+aLTszUdjCA6QI5a9Ub5lYLIsSl9zL0e
Ec/FsPoCyeFcxpM/xniRR9iWbnAe7HcH3lGu89bGzUrvacHxi8HjC1Tck9Tjoo9WwYRXP5c857IU
6CcR+kkcK7aWNO8i1e5n6j36jvIRSfZB0UqtJt+Vp1b78bi7RkRHO/sXgD6wTmRqFhuEyhkl1FuO
Bauhi8cq0LT4ThssJCsKd/IJ9zDOcL3e83in6azcqQngfovTs0wZ2ey1W1aH3BwuRsDHpjd0vnNG
rYd3u1vqX3DRlGDIw8F7KCfjXNNUh8K7Bo6AM2PAEmqvutz7Cy21D4LHpEDftnVOZ+YDByCS+5Ul
H9vA+8RU/CSL5GvsucAj0oQO65pImN4lTz18/pQDWsVj5nKh5mWIflXkxONy/YM5hkEyoDiX5Bah
cTH0VxHFsOFLbtEjFn4HGs26DMOjU3OoL37mZPrJ4FBs7cF+BhF2DbwaehYYUtqnc9B0eOPsY4ZJ
B3YYcFdjeAjjeW20uwjXpxWG58xpKIGv3DetQiaHJbJv3BmuaLiJRyx5RvzYuyStwkj9ZAORAa9f
prklmuI9m0l9z/SI3VY9gMg/W5n3uITnBtxLjTdu0zg5oUvW83BX66dOmH+hcH/AW5KfBkXW4FMd
tZ8GmX8mIFjVLfePmttBfyqryaWG7M0aKdtmrnGP3Xxn08IgI6q+hqAkkfFtJ5xIi2xL+x65ufpV
pj/9IPailtAxprXZ0l6E/9oa+At6+o0R24jQW4RAdTzUA9tVOOzciu4n9UU950pFN7aCO/q1Tr21
9P9M256OG89iUGtzHuWBWKFUDAaRC4wY74H3Bxp4QVHuRzrSO/3O1rtDrijboGq0xFcVFoDM5xfM
8qeRP5rxSndVtecmzbeA5SnbY28RmgNxGZEVcl6Ai9kM5FyduDBDH01P7EttenGYDwMn2MYwB/Ql
uIbXZEwuEdbg/mWRnQfvJ8arnSyxGcCaJOyPIOLoDvYtj+5A7cl00/1UZ5R3qG3ZqX3Gx5i7OTUk
A0/i7Ely31Bcc7H9WRbWY1QeZou7q8G6ntl7VWTZJp0ncJCP1AY6LpbWgne3wYOC8D3QzKksn4wO
xITyKbaSIz9IPy9obr7+UNma7Ug4u+qtdaWTH7Sqt3GhuYbffE3hJWsYA5J1P7IXYIyPRHfzeuYH
HEaFUdmHOgfCpsMfScz0N2VnnrjTA4s8fOVLq3Zetbgf4byqaSMSDU1VQ5zvWye99YgPhLXB1ZYz
t8vEtix2ftrbUFnv7tLmwAP+WivxmLArJ+zXwzmbuBSzZ6p0kdYZRb7xOmOwvg9x0VfkzUZJKB03
nefB/EXkj4MXgSxYMluX0Y8EV15yimPI8bDRuz2IDt47bp0g9m425QEhtrhI+ynS587pVgai20yj
DBbhA41XFhdvytPLtC28IuFn15GLoGiI1RsxvL2JB2k6doMAq0E0tnL81FIXouYJArtZnLzSBXJ+
rTF4aIRfbZt+qbl8oAFgRacWnSOMLulhGj1S3v2Fq90vC74pDtlb4ARlQigYSGAwn0xYXpYgbTsF
z/U0bGca0HAJsehQbHRAZczFvdPSVUcry/wf3J3JcttMm6WvCBUYEkhgKxKcKVHzsEHIlg0gMc/D
1deT7orqil50RG978Sv82b9tmSQy3+Gc56T9tbhiYeOy5GLRdLD0YHrxeYbr6Oni9zBhC82W/K6L
BuIoQBW61sWt/8YKCWV0Gqk2Ki61nsNiLP/m3yvPZso/cFUvcxQfGCvtE4UAEwxGW/r3XR1d42Cb
GbSc9njILZC4Po8T1B7QqRvLw11FkVKsJzk559x+wzByyOS7RbOUR79AvWz6bDxYlftqmnxUIaLa
1V/FhjOt8vtE443KJ8v/7lqGlMyxa+d3W8IDDIBUnDUsidltTt2/W3eZ8+Kb7k0VCObU0QSrV7a3
YXyrqcEYo2Vs8VJItZH7McZJuCJQRxaBbJdXNSLiiSVd4AN28xDMYPXtX0bKZlOxdeGo6Ixnd2HT
hLAmr7GyLhkyPl5dBs9m/s6mmksZXTob/Xj+NFD4RuPDwvujJFRSU+4FGswe7V/VTXRL8a5NRrSm
xb71r4UZ/CJhkOQqZDPwPzIGb5RX9nLVyR6e9eLCZhTOdSh/eRm4UAvrpbczMPo4HWtwlLNpegS7
hOmYzIAgvrYAnX302BnRK9Nwzr3QrYbT6iJxI8hlWfs9DwZspG+pBYfIubqZIDsKLFkWhwTpaOrX
m76n6+m6ixdQGHLsoPIpn1yc4hkGLa9mzR/c2pbJvu3cW3A/XCMHORh8DiYKhSjjSvbvcsqOhUEm
e4Z7e4Hex3s4VMNRSymd/M0Wf9t8vS6FuAO0jkqU7S6bU4aqmHTIp5wGiG59pY520D6oKil3bYMZ
YTR+uSp9BJG3nyNOyYnEtMgVPYMIIwrTwn9GprXV5ua5Gd+ly1nQ8ArmkiNDrRiJ6umxlfgmbBXY
26k3HhAgQChvfhfyNS0JoCGeI6ys4hGyNL7LhvrQfI3yZeu57t6ie5mH4hQ5f/HGMQZfdp0cHol6
vbUUnIHyd6vKWG0th2nO101XPczepUfgv/r9TrO6hY8VO6W/mwKuFuPQkLLC2OBx4fZpJ7Hv9Y50
KR8Byt0tv7v+uDJ3YWsN6kKDZ+4MwelcWb/hBnJL5SdnoTgs62PMK4S345NdEEQkf1vRIwTu2Vrx
Ja2/nZxYArc4CSgXkfM989lAkQ7y8dzT1pPgtyVy5q51nHvTKN45E+7aBa2Kz+oKQzSjchdmGNk9
O6uGwYcAvu6QEMUtD8qg3VYQhhX7/fUEO+I+Wj68UQvLV3eLUMbsc3oeLPYdORGCpBbphrGzvKwA
IhMHuKt2ursvuT/sZUCg5/QZiD9L/rOYSst8Dp3rPnbEgc0mmlM4CSR7jzFAHlCPUK1ugL253TNk
NP41NYZvGXgQRFhpAWMMJwRe8gF9oj2FVeBv0ul7onttrSffks2JFJYDW1nwZSbBM1OQb+pqRIBS
hpExEast423eN962ND0wztZAPIplnq+sy9TfEf48q/8Xr3lV8od4q7CaKDtbcFR3hge4vqJxTQjz
OyYBJtUY6G7lZJfEb/4g7HWURQJzdpG02nOPUQYNYqpR5gN9v7cCp8rkDdX3pqFGL9T0xUbtzUX+
UZH1mvF4z9wOrak1a3tkRayHTzOyh6yp0dUCD7unwgjNmW1mseyNwSTnjhmlN/6FpEu9LY6DjVQD
GrVDDcYwdCpuaSOeG3JWbfG8ltXB8gA0uMSqHdzA2xtINBnMhCjrPUFCeqa4dR/zLn3yeA5mwSVf
ozyLWdIuHqLrEtczbZTrmS+RXe/ymJI2D/wvXNjsLiDw2xshq1Ov1h/adex15dacghd8GQ2xyNLe
esPFaN5rrv3I+EtoLSyBD5vkHVrsfzel2ah3o1N7FOV8MvKDWzrcwFQQ7i8b/Tqg6J2c/qSzomKU
VInAwtJu3Q3i7zxe4d2DqJssYgnRlo7D/dzqgSwtmlx1EsZmpMzHw7Itu+pIO4Q/9MnOF7YQ4cgf
xKfh1pM2S5UxfxOE8Eq21MzBxd/lG/K1zVptEP5us+lP0/aIwOnM1pxt59kBReQWX8DDJhIyYxKm
UMEVot6ZlgCedGh4ViJ0gil83WyF4ucuZxL47mwKD8awiMva97IOrmKpwa0CGlfZ20TLaNoHew7w
FlwW1V/kwoi6v86Fu18sm4KWjQqxx/OaPoroGb3Ame3QlsyOLCQ9lnK6kfCQivzaTm+wd0T307Td
/di+FBF3Jz1tISiX5QpvXTwX09Wm2XKS6GynzXiXlU0Nmxm1TeS2m6BODnY8gsexstfOBGhXuLcE
Vaqd8Y7nmHVLF2lDcDbyYBs01cs45z81Ex/DBhNBgIPAqN1dG/V7mOK9xfQM5cbOqhgjMQEowVDh
Sh2Jni4QptaAQezlLFyfIq+l3IbaYVPAeg69bL1R6lFkb2hS7nI4y3bzViXyEJFDOmOdNXHDuV8d
8ug6/+TlOPcwN8o3V7xmLk8q4IxcfhdVgzOUa0shGU20eswM0c1cYzga5E4c6ZKjaXiGFr3NKwH9
yN/kGeHjiPh2ag3u/Uhycn4p77FYtVnlN+piguvJxxj6vbSaP26BsCkHhzgftC7F63CCtP7FBbdj
8RbZwVPXAsc1pldn3IO+35p5vO0pTjJELNAF0HoxQUJDqr7i7G2l50jcL2Rjd6NeFhvjplN/yHai
ulh3uVvuWF8fIz95DmrzB6/00euJrhpg64SlhSMLtSZBIQRdg1btLFR3Q/aW5PNpqe0rNfqts9vs
Lo9R1UviCxDdehASuXsnezV2eW60XC68VBasn12Z+cRJQVEGZHhVvnHfxP5LsrKFoBHn6SvEQ5tT
qxnltRq13r2DNTMYcX1U2hGoeoh4AMVhXH4UEnrZsGonWHnTLMsF/tIil2/Ui3drW564NJfHbuaA
Rxn8LntwbqtUlKOBcywILOY2m/cO8u1NATsk7PkLfC2LqJ2GsRDepcq6GRUnMr6bdDlOSQeiDH9h
m+7LlIU/AxGzJSiGZE7MTuOevdU+hquCWYUdOUl2TJyQSG87SXAF5S3T1q5dcT7DCpoHoGrM9KT6
WGzjKHqb3NgyZ1zRokxG6DkDVTz/+8I0NUIIgUQmCh5TYDgQqC9u22aH2BkRJaTYEhBeSxa30Xq1
o+GQQW1rnN8TNz5rGmgibb0fEoXZwyS30KtfCP5FkFzLhryS0v/ltUiEakx49CEbbKl/FW5/nFZ1
UX60qfE7Ayddx9Q+THBtRqIxYRZsXQtubzW/IjKDjj4A/B4pARdoNnENhyhg6ATfC0vKDi4GyUJz
eXSbgYqUi9VJtuQXtAPXXEuatMcRhCG5i6YLL/xlwfaTph8lG7dAISyumo2ToN4byrBh+GzzaWnM
YZ9xDhHHsG2H3ZwjO3ANlKN2jhslXXggGPFcW5mqo+EPLn6WrQCITHxPFh+WOTm7XhnvbXd8tBrj
JzJUr3kSamMkUXSRURU2sPUukSAyY5DTQ2+06yGy4Hlb2bVYLOtl0U8xLh9oEWQ51rgyhN++oJZi
lAStzdT86h6puWvEK2I3PAvVHDDi8iKejHzyDkbhPKmYVCW78A7VwsBwlXwD+COTXXyZXR2gnA3z
Hnojsdve0xoPuyaTvx2L5djMhuk+O/ZNJFDglJcFi5aVLJc5B5TXRA+gmz/hKsBOJSPbgQIzTK04
//tiVjzuRkPTZ+b9k4mB5eytxavIXuNa5s+mPDbVCiI/dh+dBFWuhRjNs67ONI6HxB//9rbnI+0Z
jgU41203SPfqN0iXp4HAEIP3pwmYGHluzkUZjO1p7QJ716esKhYWG2OTnaZxicIO265lQlPNqnqE
j1P0m7h3kAv2w3b0J057WytuI24BEiPnjRC8hBmf9lnWry7CvSOJbpcMcMcF1iBPLx4cY8akw7f2
NvSDHZrKDWvHd+6UtC6BAeCDDzSPdU5XO3jo9ynAQWj7YZy1zbZdkMcRU8qCpQHIj45bwZgdjqQM
5bvA+etXsx0OFSnqEciHDfFH35LtpipKNCzrJHe+Mz24Re+fotxIj32kfoPVRi/Y8UJUGHYZ3zjJ
2a/FRxGQExLoIVROwYeGjfIKPyFDzCvwbC5Pqk3EluttrQwYiwzPI0xDoZzMt7xygm1rAcycJavp
UvC5HjGqVjLhnUMlHtRs9dA81UdPP6UtkHAxnGpVwll0JLifLAj2/ZBeDfgeqlzX881Zo+Rewf9S
et2VxukvjzCFXdQ4P6P9zVsRvGX+rJfS8NTjsryI+CeP0SSTbTj1hRYCkSMf5R+jY1+lyw2Q1W/+
iHckSNRnOmLu6wav29qCb4jok56Xk2+0SR0ooJyz8KiyQ0ZELtOMMt1n14TWU+fVBEq+pQUwV3B5
o2TP5TnWuA+6/G2o+H0gECaYZElKwlerEbPrQUQWueXJT9UVz1T6ZI7H1GBIx29xkHwbFivJAFwq
BRmDuYZPYSMiQhKd5CEvWZyhzrkFxTptXALhYN0kr6NDPqI3uFc2LdGtD+AvtwpTsDNQACQrCzeQ
GjgMZXmL4o40gaD5TjGUfHWkhNUwRRAPxvWht40PR/YGE2lKSs/OMCIN76XMdvYwUrp3CU/d6j1n
mnqX1ETrlYDnY3s4KpLqYHGwfG+xtWA184rQHSRzMNLc2fssfyOLOD0++UdweVtz4WRJBuevYEVO
JTrdYgcwaN3BamigJ7DF4E3TX5xEmrzgDTNccZusWQBnpdsc0vK3EXd/57spcUgtZzWVJtGpbUkd
t8kropJzkpnWPSKPEGv1UvbkFI79yumlbWuV8zgZzKoimL786f0VfM0wKOJlfHiZXUHgAyz8Taqw
LeGFLiz4LRyHtLHDsimMnhyzKjaORtaijRUSEl4J6GICtsW/BwloenZIcKswlRwMr/qD1QLSYYP3
zx9Q46sGD78G2METNHamB/Ejyfo3p0UMJsvs1Jo5z9nQnA12rZkvacqw1m4he8xTPWzXxRzAKuPG
I3k83iO+p1AZ0LKX5KUZntpXJLhX7vjgVFHAfdJgfzLM8wiHhzDNHWdbHE7zEjLxKk7j0BxUW31G
JsbWyI9/sVmi5lj5MGBziBchsZ/E37CWgBP6zQ1ZVgHlL2GhtrY1yQgV5RKNtO0wQ88zkEIeOyon
wEmFDTzYcYf0+6jrWrKBMXMWJAYMtV+FbYfXMsuBVjpx+mH09bbIjPbYtv77zKiJMA6/OgzcZKQf
AuZApWIzhkCgK5/jCUaPKBjN1dMxLorNSpoC/UOGJGPyvB0ufpNNiN3ucoxTR9KS8LmzSj9Ie8fr
nN77WX80k6U5A1tw8R35+tl1rBfPwQ0cTfZRxHjfDbAthlH+McaMiA0JAUUSyR0iLiAfdJEB8XhG
+WynkfXk0sBssKCz4LIH79BU9j7QEuC6CY68ggZEPLxC3DP3id+9Gsrv4R4VCxJB1znkgV0cZk5b
5DqFewJ7aIQdeMxNUcrgUaHCxqODZQUN5UuLKoo+MHtobFOQAbS6H6W7U1U0f9pB56L2Q6kz1tVv
AAfx56qKL6P6kThDrsvaLC95kxMWM/AOZqn71o+tfHEWzuxoTBDW6P+sFxx1yCexTYn0OcX5HnGv
UxqlHTm5lotlf2Y9V3fJB09Tu2+XGjOX6ZUvaYNsP7dYoVldfQKewz89g9BjmU1zq+e62mRu4O5i
x2puVMjbFGf/ubJFekU1p65uEcETMhLshAve6bJkoBEYiXX690XqHyGoNo5+cu8Svn4ykcbDWwIj
uETgyK3C/FXYVeLAXGPn0rECWPzhXqwEJGQiOnGppOB1bAATVnyKC06Cls1WmDYACFUSj5gstwCI
JvxIqx/DfdJfim4ZibIz00OEYY1WajHuvS7tXya8e4kIlpdJIK9xyRQxVPISCZSbXWTgGKydKizA
BmNeyRjPe5V1QpGg7sTizntMqCs6xuY2Woa8d1mbzD2oOds+1S1jgaWldUzXPHsEk7Vv+vLHIIH9
mmXqVMe0mtIGJeohak973DFqyQ/tQPKsoLvbO032uTJeixa7uBVWh1zLTCApQcot6qTexjmJslFa
lm9rXFXbLJ4kj4UrjnHiD2Fh75wR5xpHOcijem5f4D58YoamcSvd8thzjby5eHLwOPbW0UvYWJMX
9kRgqDoHPdMh3yufYDaVTyxl8b1DGG0hVhyUO0v8AjbT08Edw1LCRaCOzrHietu6tVGUKrhoKLaQ
v6J9P3hMYSHT1x25ip51apz8L479BMkq0VOifEDFj+dtXK/pvCy420Vzolx7LKbJ3s0dt09tQjCJ
qpFwQf3FG52vdQaJnLCW6lojeljrxniw9JdsrtxNZolXrObxZqaEunWJOd9sRQrayiZJOMF0+/fz
vlxoXkd33ZXLYIR1BySrdSUzLzODiJNmgU+L7xJ/I/oz78X86Hnj/Oj68XS2DUGyuApCx+QSyeqg
v4pyHq61ZaOJKop0rzxAQ/BlgThJpiF1FVzMbIDmQu0SgooBtAAljzw2Cm2MNq5zH3gLuUkL9mBS
w9nb94sNHiEKtJXpUBJldHMW449kYcqtldsP7hx4yPQU47yx+loYQTdDS2+olksyB/3Fakr6Aaae
LNkKorKzNQ89sxvuLTAK4ZjH72wYcLKQJ4u4NWNQ0N3XglJ2mjpUbG3H5h59AB6/IaylUZzmTsUv
Q+siIgKJ5FK9Xk14GHcoDxiqkT65NRxUOX5nH0HKRidvqCPEd85HjyL6ofKZc8UF5k8cCdOldNlp
AHoBJIkAUhLd2qz3jTMcYNIBiu0ULowadwu6t/TBGSKc+4BDk7VYvxOyUjm4o/cV1N0e9ZiACRf8
AqFLmTZVD1nkTW+YqA8eNxA+MwhwHMbytgS9vIEP9EFvgEJtFEpugVLvJXZm9xkDWZXhX40gup9d
jbMvlThkJBKRlnd1u56qDIEYpjqs1fGQU0xU5Fr45ow73/AB5ntU8LtEwaHCTdXclnFqjkaEVa1O
LJZDDIBOztTWH61uygLW3TNCyrVIl5vMmGLwR077Gf//tUhnIsChvKRma+Gfar+SCGi9wYYOJn7L
gDtQxWuUyvaRkvwlTo363KNb29VRk20gnOf7GQ3ZXTQwtl6i6CGFvkJ+GbPrpkxDjLLFYSrn58yO
HkFGqr1LqtZdKjLxkab2XpXM4BfI8XeiBqBr2lHLQnT8kU0uP2DeXrvIe/A9vArJyI6DHPvs0M/A
0+PMTTEDKRrH0LPX5eqPYpvNJgaE3v/T5uKpcHu1wxMMI8sbt4X2QlezeyNH/r3QLmlP+6WJW/W3
joEevp3Z2/QoKLA4V5zSBBsDF0pf+Y13LVjNWruxBbZsG3t2GZEAPyxvvEDpRsUROe6lc1l8hCEx
aMQQ6zwGyDp49QpyaoNJfC2jpa8cLs25ZFoek/736JkSmLEht0NFQpeAb2za0DVsf71QjyS70U9Z
bY/jp10N66mNoHG3ufuSSGC/BhGerMq8K0kOVAYrNpKkBNtkxCxerYufEak7N3jeow73e5AxvCg4
DcwBn2k/0X5oBfqmb010bbZZnF0XSkqplV9ZktAraKd95+C5F9p9X1PPClZoUYwv38KgT+/egiPG
4TZnNfknpndcium+80dIu5mfHbPoPQh6QKnxN1Lat07CvKgH/7KY1fgcDNBzE27ONganY5kOBeq5
Vao7KU0WGDRjYLafq7gqDnjvdqns5RUJEjyCtYJM4INprsGLhLOzyYC5QHxh4MnopW0ZlccBU8Ks
v/gkTmKifZe0pxtT4r9ZbDs+d+zjNdyWs3McnUtW0zyOfjlRobXOxo6Y+bpNc3aghW0J1mC3Hx1B
U9tXRMNPiSYzKM1oGDStQWluQ6wJDoFmOShNdfCTF3gtGEuQC7A/KtzQNicUZclgonlBw1n/I0Ro
VgSopYdiidXD4N/3OB32gtEwdmeSOyajDu5IhC6JxrLIqGVc4wKkqFffh5Mkz+wpdq5mVqTW96IZ
Fhkwi8GEatFrvoUxQbpwNPMiT9Jf8z8KBjgM0qf3teZj9OVFal5GrMkZi2ZoVJqmgeX65IxAK6Fs
ZIbwthae8bn+Xj1UoP78VWnZTAagw9akDmNihglvU4W95nhU84OpkWJGxBbBd/ICkthYXSThFEz4
ekgg+dzCSCQXewweisr805vwqqOFRX7PwHJegvtcoOVzEy5G5HHuFnhTyARb7D1NIukFTBLyAV+V
ppRE4EoqzS3JyL9l/UueqK+pJpXmmzB6gpcB8cTV7BPwcFpzAA+F+VmPDphp7qRpKTj5Gk1PEZqj
IldYPEU5qAMuWVz1/nrfdWvDtscj+Tewditt9IHcUs0F6l7befnbDMBbAoJhLjBO+RHO5Lr2okMT
4+PJKO93NeTMMBEORiniZtM8bbYFgBiQXXAxIcYIzY6ZNEWm1zyZVZNluuxDAJpJNXFmBj3DzgAG
jabRtJpL42lCTaVZNUpTayqGdJpiE4OzieKoO8xi0PFhXbutxfJXaATO6jb+o6ERptYEaH40oJZ0
aXycyBy4Y8cFnSQ3/T2DjGORTdZRgtmZNW/HeYk1fcfFm1SJ4dMeGTyVvnWn6j8c5OWu8TuUPO78
rTTLB5oarsTXJCDJgt3m+rCSfd5/EDILjijzi23aUZBoPlCuSUGeZgYNmh7k6NTnjPYYVlgJNSxg
Is4VDjbjnuMcLB0UooUdeuZRn6zRb19zimqARZ4FuWgtYBiZmmY0gDWaNN/IEe8muCNbc488AEh2
j90AHlKfQkZSsIwKDwXEqqlJreYnGYw5Wk1UKjVbSWnKEjNI5huavFSs7g6ysrhLFUegQdjtJLoG
HZEFMBwgH/NNGhwrbxjsdnkaNnYlkAqoe86uaZsWrLsj4xLgGz1ZhfcMKRS2AFZxdnhA5jQ9ynPg
SDUApVh/RmRXKdA+Me2fpk714KdqzaHCD+LtCPBePOpII0nMjQWp4db/HsSOeTqRCshdGNoSPiTJ
pDFWILJe9eYzUtpPNgpN6Gfso9Bl2L2+pCncyxUlZRVhCexzd76UdvE69uLJVmn/IKbx7MzxlbP/
y+7WX6m5pseIum7O1aXT7gSrY5ib6R13VhkWD8yGV3WnYj/difKHY9YImxi3RT56NWCm4FIxVDiN
FCzInlm62c7KOAmCbdwi38Zix5WttTjqjFgb2gzzpa61UB+Y2UhkC+GeQMla5H0rkDIyiUlE1twy
a5wkgff7ofbGowvaLJ9gnHWadlZ1kPkDKsWIVufO0ky0BDhavF4gGM5/5fhZanbaoClqAaA9TVWT
mq9WAFoLiNbYTZq9RjohFCfqT91kLrxlmtHGCmEJoLZ1/mOiKW4eOLdWc91aTXjTv40j0tTkt0Az
4HJgcKkNQQnTLLe7hTJH7eoJbpy5QpDrQclNmilXa7qc1Jw55L3GviuOKQA6X5PoRs2kgyOstmUP
p26S7BoT9k6bBboRRV9DxndqnxV51WsvwkgT74R6aTQBL9AsPEdT8TrNx5s1KW/RzLypG18sTdGL
NU/PBazXasIeShSwU+Sg+ZovPNVkimVyIAp8BTqH0yFnIHISQPtsTe8Dd9Veu/Z58vnAM9SGkjO4
D6Zm/k2a/udpDmDiob/w+9coQpVK8QU+d6z2WVNqzA7Xhv8zOpKkG5EQfT3+rjVvUGnyIJsOem9N
IzQ1l3AGUIio9L3RxEJ9CPiaYegxt2w11TBRYQ28ZmeSd4GmJl2Xl7QifoLahKGmAxmxsBE9Zeji
O6CJDUfx3aw5igXhqI61vkcjqWIBUwL6t08jgb3Yx386zWI0DMimruYzCkCNNsDGXpMb2fKYh+XJ
1kTHQbMdk55xr5+zXXRpwEFbMbOGBDlM+CVzTYfk4f0ybXiRviZHRoQ49Y1LIRYPDCJ4uwPNmfSV
Jk6Cnpw0g9IHRmkCNgNui+Xf1qRKJOIvQrMrGRvwAo3wLCViPfCW6BDeUs27rABfCk3AlKAwA+c5
0GTM+R8j03R/TRxUlxjXgKZoSs3TzAFrAoYf2EFO2XMCdHPQ9E2pOZyzJnIyFYtx6ZS/cmCdwwy1
s9f8zvLV1zRP7x/XUxM+WwVfVjM/S+CfjFMg2oIDleo2azoocI3xrtMbdAA2SB9pBYkudlkMa7Jo
oxmjgaaNOh7cUW/2rIMNijTTTFJL00nFP06pJpaaml36/7UjMggs4fnB/80Vea66aqz+pyfyv3/T
f/kirf+QAR/nwPYsIYVn8sf9tzHSFBbuRyR2/C3C/d/GSOH8B8sw8ulxzjt0PgExj/9ljBT/68/j
10xfCpMo0P8XY6QlBeGU/9Mza1tEWtqOFbjcXabwnf/DGImZy8fuIsAbFv4fR485CuQaw2LWr4ON
IW1tflaGOOjCr9BN2pPjBwv9ZmbuJ1KCqe+8Q8dlO4Mz2pnGKLdm011bHw6KmkmXTHVaCOvrX4Xw
8jeJotXMiu0Q5WDYsfrR35YVWYKZ98V8+DpayGxtkuR2sZcMdztPzNCukcyyWgMwYb4zlMwvagqI
3VqXD16ggSkpWAKz4f9uT8Bg8jY5lJ3LRejb1An6S9ZOEIatbN8lxrKbHQOEcM/qsgsNvIuXJbhh
6kZcrlGHFrYT6jILOQmjPDuxuAVpMPYCUI2nDmu+LmfDip4FiooHyw/A+QzVQ08XsVUVVVz2WnnD
wLYIstgamPwmopMaQjAWWi261zHZz220L3rmc2xtznZFxW5bEI6wZu9qU660RKxugzEILXdGijcp
jPhrJK90RSuJCf2I1CLuI2AsE2lWbB1ZK63iz8xoDvMr0I/RBB3oYz5dneyjq1ov1JtJwg9tHE/o
GTRBPH2bjArw2BSx/cgb7BPEUKQeCxMWJ3jFhrMx5KC06zdK1yu7MaSrcoReDsitbYL71abjZFd0
JOD5bqYjcTCYHBYrYIgUuzNRmA6CUNkzJMmRgTKTJH6trAcIzCaK9DYnu9wYoFRUVJkOS2wm2+0+
KhSOV3bPgr7xzhQVuYkcmfVUPTvdsy0nAAzZWGwtq/8SSC6gTehBiEMeQf64VNGjM4iPMgN4o3oJ
vpb9cl48RcN0ijq0CYYUr2Iin6kSDYQPxIqRRpxZCZsW7IGfTkzH7dQIkqKswRREfLqcHvv0qTFo
uWKipgjD4yO6rcn7NTEI5wXxGE5De0+e3WhcOpHD9wqOKbvCJmu+ypj5TFqcVFoeu6q6GTlI2fqh
bdqHwK3PCSMSI9XSfnNf4fGsZH4i0fjeh2OyDuXJMhxyn8RDUlvbPH9BV7ov6DjKE1a2Q8POxoyJ
+zCWbb52e9lXuzG/JCb6eyL+yu4FW2u7NFxbPaCaOBy8j8RszkiL7pzKPywQex25HsxYXRyC8tpe
F/3g31qiUZMS4XfzYK5qz6R8zwb+3Z3L0CWvGZP9D039LkoVaoPgxEoOkxNU3aoHf6A0LXIfozDL
VvscR0WowLGP+XTEhHTMU5/snfnVJJfCrYL7OLPPc4li1sUk3M2HtSU3zoGwBZRNjOrS82/y2J1W
Jn9fw8I8+cJCFTJt2pW8DV5ggqv37/xiOaCcOwcQCdL0MA1Q7/ipIq53w2DeRtxtVhNQVdcHm1er
HRwQiW9IzHY+6W38pQxQlk3qJPeNNV0YSTzqny9s98Ey0sdFBMeataBvfyIQQ21sQO5wQpIiEVg6
RICiSKyrk+rSve3xpyfpt4V1r+4jyCYFBoJlK+TWlvVmHAOUwjbaaXPblBBx03afpAIP5B0QmBDB
gME07K7BqhC5wZFIFNS9y9HBi6Hf6WqOd1NSHXb65VARJVEuD2BgQzB6N+9U5/UB0BRxHrwZS3Lf
R9+U6iclx1D/ZVV8zU1vI4iLHIieUdmXW6e8sxaRiu6H/i49f3xewV4kQuz8pTmIlYhIMw1LMr2b
4I+LhGhN0n0wF1cH88bq3AVNcMLPfHR+jUTVqzU7oft+zwL5TDAxgAg2ZQwcEGKz4BZgcce3lJa/
NdaDI+ftCFWwwFxNIzLAga5wes2FCCX5O6LwLgZsefQzRMC0BOhAfkxXZIbdlikZdwtxC7xMEOmw
mFxLDww983p/DI4xSunVTFgyeZdmPeb8Uu+kj17af+qPsn7NmRRTeN+keGIygng6CfNyp+i5zQ4w
4rMVBXvHJ0BPOQ+ZVT+UQh7azr/Hp3BNxuiwMq5kg7UayWN8WoLkvEB7WztxWcfitqTZoyvtB8NJ
QJBUxNNIqMa/qlLHTzqbwUAeH9/HILVMbDtiNEJsVljRmS0TQDkCsCEkUf+0bIowIm/KUbCAmjhk
OLsfbOPK/zYVppzTigyKb/XacFjwLHfaYFnboeeve1DwKK/W92VG08tBrP97gOflclsbBH/yQThW
cQ4kkjE6gWFllV+5UBnjXYKVmFDcaJIEFP3LVgYMAL+uW5lXOzP2pJ7eWMk+xzMvDND0kXiE0rt0
uYc2AYptUOBsl+iz0XVRYebLCcUBvcj828cDZXXpvTvZD4kVo2otroxP4eck7RMWtJkOL4HF1eFY
0B+qBJ3FQHKoTrrNq+AUZd4FyvoRUu/W9VKyNmaN3d2gvYYIxjmd+ScduwM295fF1h3bZXA1TO/i
eJybvNh5/d60YGUWIwzi4hbRQHaY0s1quXoFaW5s5GkC+K59sEUN8Xl9/WnI+bbe+4P9PlUCyp8K
s+gJ9NgnopDHKslufVF/xqLcTxN1R54+QTPHqQBamrPuhM6WNtTIVlaYOJPn8c2sfDzby3aqWKnG
fGSsdrvEuI6WJ8ZeYI6u/EgGmh5shP5qhABLwiH5MXoOWSQg+OeCoqZx/8lhTTagm9DExCx+zCXs
9CajowYakjBaDeg0OzxnYTXyluTmwRxbdpPpfozKY2zUp0nZD+06Hcm6mDLF66g4qMFZQGZl1o68
GMNglqzcPFPYs9/LtwYPda2c6I5Qnm2RervMQietYXAbEB7HdvEPQW9dZcNBpHO5XbVv6SQ7y9ml
CL9JZI4xdXIyo1/faKnnwD+p8uFx22S/AfnkFbCZSpVFuRkkaAQMlNP46CAGb1WDOIFMWJ8xbvyf
lJ3XbuxalmV/JVHPxQS9Abr6IbxXGIVC0gshS7/puUl+fQ+evNVlGl2oAhKZ96R04zDIzW3WmnNM
MFLIOvRKLMM4gOiHYKds/vz/ISDFrgm2GWnWynA0jLWLZWcaBVr905L2VGeEKmHumEaOe/C97wLz
2vQUHEubXs25VYvdYHs/08WkbrGPA2fhvg3tk2reZAgpsh+OtUJv0G+vwHKyReIlr9VnSOZ3YsSX
oSTuqvTqZyvlM4nWkXlza7LmjovkYorw4HRflk3QNJNBqHnrKKVVifqvR5sT/EzjOxPJOeuKp7EN
H751VkiNI/xlSY/x4rTRNfHqa+xan2G1tjsiRoqBwrK3L/BmRHG207zg0NmUG5wt8b3rIulXpebP
J1hiFam7Oi13We5sgOY92QbSD4p1ivWTxdnCwm5psMZTD7bVYIJlo4YgMYyhlwekF2rxQQwvI+Ba
jX53hLRa04dtzaYENe2yDTqEXazBdnBoNFol0P2qaBU/YTPIrIcWddcyJuJRfiuhhbeah6/uC/Yi
GrlOQWwdwrw5tDX7GnR58/TEKkvc+a7WjScDwNXAJQ/UCcoReh3mZ+LkhEjPsWgOvI1k7vY7+IkL
So2IzZggRs7EMuu3SmMezBiWB0nUVUt6Bi/QCHjPK9ABYVjXoC3PYsoWoyt3atlvuwFIXpm+KjZ9
eNhI9jCF2gVXPwewqxFL766NxD0kOp0ikwKPbeDzDNeD4l0FmUGyexKG82NX/ctgik/k1M/4CrtU
QbIaa9/wDMomP5sOIzEssqOCyj3QzSddiWrmq+CliJx1RCvDj+uvGmcgUNtlJuNLOSYTN3rudeSy
5+HBF2JvCrlVR+9ZibgJ7PCxzoAYCNbNSIETzq6TsTIa1qrt+iOCBUIw2UpT0CslDnuxCg3l2oFC
g6CPBDh4cWogfrIOznoWIAmqv8wKmxjxoLgTddN+s4jccfO7Nng3W6xMUnpah4aIVxFEbrsbEa4G
ptCUH8PRAu0ydKdpIcT5dfcXxIjMLTnu29a/Vw3/Rm+/lbX9ZoTqIzGT1yEIngtZ3xA8nSyoVql+
IZDvlT7ZubPeI7M7RGVwDUf1O5DPoa3vAMXxKvgvlhG86Jn4ND2THAZtGXmQ3ZK2vU0/6GV75/RR
CNpm4S6o+yveq7vwnmLpHvQoPatx9mqEww0n6hEy1YVYgLTOjnHnnrhb9xgni2ZOqpXwKtz+Njj9
k9B/h1y5D8SeVpfyYRjJu4Sw2Ba8bKiO+yo7diqvTBI8TyvXdJ3Tt/BUul8KqZNclsyHHZnkHScL
pSFsMZYXdrxXK+EoZWb4fNq7UNv79K8lg39vEJdaSn0ckGK3UkXUY76lXnIOGESU1N5Ca3wYsrmy
Y37FtXxzY38vJGV3LLN5Kbc+aOyqbu4kJd4jtCetiX6/iBjmysWWza1L0nNOfpw6NDfPP+thvxda
iGFy7eTtcx+ND90tT32RnsfUfauTQ2vFEMvlI8Mvr7ONqPyGnfRXwwkwmVQM7Dhx0KKSeE3tdqlk
5K/27s2xul3kpJ+eWZ+9lAK2cikr642j803Uyn2iVBvteRoUlNLpRLlv02NUSKwb+/4CIJRTzHkw
o7MFHx96zWW6BMtR7rDsjwW4GdPfEIJw61r7xNt81932SgzVJerFLgTZMf3MS8HmUNyq0+4KNfjs
VMHVGBhYhf4UpPJaVhT/6i88JEfZiK1pyRvk0rdMqd7H0EdUB1TDt9NXpMhEK2MuNPqHYsp7X2t7
nuzVga3ol8fQr09Rq7ARdMG11ye91R6KEx4D5ajoFuhkfTFdeJvRTyv9oxYFL9OXSsNyV2nvYREc
pHvNhvhcZcFLjChQRu0NZxM1WdT13u3P51feiZ6mo+v3mgc5PeQRL3DlyrPGyO4RgkjnS4mN4/RX
+aN1KgLtPEbBo+iVuymQkHiPsOO9l83JUVlY1OBa1dk5b4JrJq1jRbMLTdefYVO6/q2x65PZKxe3
kleFb4DsJD6lp0AgXef7qkirBaQ1jlVv068G4XhWYNmpUDRseNJNHV6LLDxTauUdk6j1V2hl5ikG
UkTd1a6PCHPSxNEWd68+c3Rw3eY4eOREcKXgcYLztDU1hif1KymqO4uETFdBke5kSDHDf0qa11xH
WzK3qJRT6blND6APg3sKgs9prhqE4gQTUxpwvNO4xs45tZpycaAb6G29CkOuy7BPDvNWHw6PhDdS
ie1DmLLVFsECncrZsFsUvUs/UR8ZL6hUGQ3MoJV56uljJA1KDDHeJTuDUqtvLh4Uxua2IWx8GnzT
iFLL4FSRfhrL8Dq9Ua3pnz2CCNB74ucbtV0xIC73b57KC5OmZ72Tj+nqhyFe0buhpKM9TT8PR/cW
ZNqjN/OTJYi85jkVwVKltUvh9yHc8eHp+JyC9JSE3t3Q1PPQNDfXREeKOCIz+ptpVM9YF86VMjxc
o1l6vbUsI+6Clijvw9TGpxXnmJiMy2w+vaWjPjwGtbsSJDRxLfaK2VwbfLfeZSzCVxyMGlJnUy6K
sFkYefLpRfW7bNT1tDoY/aem+UfBR6B3qzVQvTEiAtjhxyB1sfkq+5G0TqVs7tM1hY7zZiYcRanM
uE55t3X/Nn3HaWS3cHwMbyDJNyYJKwAyqu9Eja0hlPd6YMlEDZfnyk249kno3gHZcJmW+5qhHTPE
ISCfcSmfy4Y0z8pYNBSltGgaA9pjuruhI8+kkbwWeXsn0uQdVgVFo+TPnynaINrWQR9U5SOqKsIo
RwKBX0cKOyx6tDts/6iCQ1a+6xh4KnvzCG954gRIXPMzNnTWy6H4qtj+QCjfO40Hvjkvniicbgqa
ACjKtbBa+lOkFBvUntTWBvnNNKMCtZ//eQOSiWpFyZMgxnwID6r+Ag50nbIfnAbNGITrjDNvQksS
feeziWGrwtdm+Q8s1nrTntCTv2fYPKEmraf/bV2y95AIJZkC7YWouJDp2wElYWZLIXbSt2c4omau
4Wz7PMecm29hGG+UMV1MU2eOAV6JzwVYFS/eY/Ros4zgF8gm4zBrFOvQkDeKwoeW68QrFfhkWbds
jjhZ5O1KjctuMe6zBUZBcAIoBOYNCm7RUhMBmpqEy0GYK6MgISgVm6gjwUXkey9m2+tSMeq2Le4k
QfVs+jhev0UTmAtTRietzRE1WOuCZl8fqmepil1UvBJ7vqjgAPYVsVDF2qTsZBdvofncqxzrw/l0
n8vyYgbhPsOypRH1aUjKWYw6i3LjdLcalcdCfEXjiU3mVAdf81asUqiaR5ltfYmFFjiVG2RMdM2h
JPLTdbzn6d9kngrKfsPfX9Tc0pAqKGYqm55NM3A64zg1GGRhq+CbcGgUATzA1FzmhtwAN2LjeZru
Ca3NtSrzjQ1VxbawxDgCWrayTDvYLIm/60GDYBVQUyZThfxX5Ref4jnI0580Io470bK1Akhzrtbd
A6+pdsiz6D117P4YOgCVIeg3BBgnLcS9Nis/dZT1s9jE/Q9BLlJdwgKoxEc96BW9OEYeVC7GIoX8
ZJ8VhYrRISA1x3PAUZUa57ukWMZm/mz53o82hiVx87W9oOIHM9u6WEWM3D32bm0RQNlZ+V5C2662
CDZQ6jV5wO3SRxYbq0IuShCN89KwnlFePdVJ+9tGPmGQS7IK0RRnUicci2PukOOdbFN1PhbyO9ch
dYyq/hlBG9Tz6H3w7FtQxxvavFhZjmlOiUhrkPJNSYGGBrDUORH9ADw8RbktFHdDbBVydAFBVbaQ
1E3jO63j34AjQtBvTYIv95hS4ymsG0417OBiaQ5QH/xMfThj+wrR54E/vl5azRuwxewoPZ/NhXUj
rneivWXKqoLoFzhKsslcl7qqQTojebsmDtYniVVeJKR7pIX0Z0bGHA2V2YSEvSo94ORDY+9zDFXz
QKGQoCvuItS4G42hulO7Gm5KOi9p800ePSaEPHm1RnEDbAefXJ8o4wYVjbD/MkWBwZpoDRxvCep4
rH1dIBGzxSlm9rgqOQdip6uowGfKAEg6gICWud22bOHxEIf2K2WwqTwd2wAFhTEsxjn+nJaWRbas
7OZDmu0dSjj0CjgXNsfQmXbH7Q2Xz/+z8PbzBLohlAHn2SsgXSm6h1az8haggbDa86gJHbvpNlk7
eVmetHr4hqBHHnlZrGuLKAg0D+gczPSbUYkoYID3zPql27DR7XT8rbThjlLWnZVvQktKAnprY2a4
yq7tWlwkWUO6C+W/WiIT7ZJjZOFScn3st//zFuhznvGf/zWBZL/ygrA1RK1/uKv/9qdj9FXRWvxt
/svfWv/kp4/sp/7Pv/QfPrn+339+HPzkE9P1P/yBym3UDJf2pxquP3Wb/uMq/vrN/+4P//bz51Oe
h+LnX/7pK29FM31aEOXi37dFdfqO/3+4LHIREf2Iv7Xi+2+bn2pEDyKhTP7nD/hHS1Xz/m7znC2c
P3QsLdf7v6xZzfq7Y9Ax9SxTdTSYrzRb/2LNmtbfwd14mqNahq7rtkWf819bqvrfLdu1Dbi1zl8Y
2n+l4P4FHeYW8qy4L3/9+W+iZRsciab+l3/Stf+3pUqpyPUcQ6NnZqPx0mm5fn1cIxHw+9o/U79O
e92GdWpIRbmo2S+5B8UlCso7HTsxmcZf8VaOaN1af1ukOLallNeuqoyjSk8iwgwx59Ts7TFCVehF
cKMESTHJpm3InuoXlI2YSp5BssxA2CcBEpvSs+Jr5RnljEB39hhZoD5xi39GwkHCQbWusjdB1hhG
Tzm1egrJ8gsw/byQmfBVeeh5bNWfd/mT1gzWLa2qz7Lo6IgMibHlcBjVSXer80Bb+RyUcMhWK8IN
uhezCYuZlfcZbh5KJTo19R4T6H5EfDyD5eQfilgDGQ62oI/Vjjwg3MYAV+JlPxBB6brtFnaps6uG
ivZA0W6tyEPHnwgyd7ThKfOinz6JBkp4OSUfjdVQwenN32jVpGND4LNIvdia0IO8PvywCuOHU/eD
ab97oBXncEy7I0p+q644optHOmmiQ3MJsiPmtNyRvPaRuZk+GwfmiDzeqArNDyUFa5hkVYaO8hyB
/Ev6QL1n6hZDbrNN80moCDFSdVGiUaDCAeYhIuoiYhgxnqJoS4aVnlYkiMGYEzrEHBpDd5O/eqa4
3jMxitTVXRgptnaxJwAczJ5tPLjlxtHGZmtSdZwIppCLku888mELOEl6oNlIY22QSyeFTyTdTY2C
hOp31C8UnbRo4aT+IgqGC87wkDQDUFO+kDbVkArwWIHlGgUtK74kLzlzSQzQJ/+DYf+MOej5rP7y
pUGIvCCaiIYr4pGSSOoRJ8AC5EeC1lKrUMZDhOS41m0KwkVmTlEm91i7aohKDlpRLR0DhHbW2QQe
SvVZ6e1wHwSFt0TEj6/bDHuMGLTJKIUhCIbE0nPmNo2+XTRoVHoSZMABIugrCprcugNuMxeNvzKM
NOb0AHBJKSIqxxFJWMgglyxs+RyeHGLuztHWXozcvfOmZjsehKfQLNN53fyKHpOwUECCw54BntH2
GofNQhziJhCHvLHTlehyleyKxD1rWKd5sdudTX129KFLVg5gMCcXHwYiBOR0/kDPVskXdVuccX/K
06rxPRPbTTbMyY8pl2nbsqLgNp8rVdauuEf13s3qozPJg0tjo/rRysVIDUyQcrqb6G901TVWYDRx
OEqFNxhrpaD+VpKjwx+Sp8wBowfTcFsY1UhHWz6nDU2SRuqPsHDVLfkBwEbAN9BemvTavXV3M3j8
aY0WUoIrnY2eRy4c8iuPIAqzQ6tFQ6Kb5Z39TrOE2aY+DYGzHcoEkAyOvixMbQxZ9OfK8tPyK4Bf
8iwadTxj1q96CpKFhf3cKVpnFlcmIj4lvtTBEH9oUtAVs/uVkZXF1lLdF6TkW0ykxYvZ0o+PCWyf
K6mFj5Ay4xD0KmicWePiEMMqpi+azKG8kIq3yui2wvHHbysbr6Ynsk9NpEQPiY3RReVVw4qyLG0A
G6EAMxcA8aICwV4MbK+n6sE8Etm7a0RfJnQ7d7zhfoW01hZHq/Hn9AoBFld1QgsAxsTYiXrlwogH
Jig4wHkCcTVcKtIK8Von6jL1DWBa2BERS6Q5aM1mJxq57PvImdl+QIvTqC92HSZLtBE/tWG8tFY2
rCJgpTs7b3Yj58Jt+mqQJb2zfY0kH42jNc07MWt/+xZpTaUqDGVvmhNigqjHGA6C34zfsjyJRC74
tKUdFkD/x+QlcZwcx00PZNvFkoEYX6V3l2ce4gu3O8YT7XFQOFlnVX4Py+hSBaa39Pz4yRXYcprh
d/AHSnHk/vqYa5K0I2cDG3Xlfpt9FEFval5hm0JcsW+xp10LqkpSU5F5ikVotyC2yFmchcC3uyqi
vHYtC2lu0MBCxhKT1jiHn2KF1TOJ7hwle1c74PmOZo0a6QtNSrJBIfs0GOWjGt1eTucoLxZt5b2q
At0F7hE/0sWCTJWW40Oe8spmM2ghb/5Ars6gk146buxxYOiRdr7wNO3DpZCObYqp3VcJiaXtLtCu
zd3MPsU1VNasNWhLUd8aYUWoJZE0qkxWW15QGvdjRH9S1bhdKQfeCmUK7gElYPiW66BnMtYeJiYS
6B3NOFE5PtDnfkSGvRcm8CHKFVC9DXKVqjJisQtI/sjCYAUEJZ6pRQj9Mq99eguUr3Az02ej0VTJ
eALRlOeOQtwsraB+9PIzlD3W8V7DbmK254KNxR5d1lmaHUhLcJdKHY3bIB5/QhIx0O1+G5wcFnHK
7ns0ImIie8Fht38UirGqy/EWW8oEr89+y8b7JgTrU0/1doFgiWhiUWPb9T9oqh8t1yfJoUdbbcNe
N0MwAraSZESpVhQ2OfGrVrNL3/DLfNtNWhxH+xjl3CLM2DZ5hvVbDAkLFZiFdrhnxYvK4tKppU43
kQHelSpBT2a17Sc7D20vFogQtFlhO/AWPPyLSUsQT17vFLthh9Sh02F4IWRcQ15d0v1OtQzdpE5k
hD186Vb12hLmhQ67Hbalr/yoZnimUXWIyzK51YQNLPBs5kqabTXe1oWmNvUBM0mF6AJJVocgVLmP
RUKyuuW9IGBdVRByFkVG7gbpER6sRUrYQ4Qne6w75l30z3owhgs19w/IAVT2ClxTXoqFVZUv3Imn
1uOkCcT1S7QcQDVYdEK6xQaZHPTejBOYN+QJgZrGT++hjhlxauNwGTa9Kj801d10HtHCVdP8pmVH
i06zbpVakmUli6Vm+PRDObuRpfMqfXE21OLkl5NYyg5fXDcnRo4I31sJxdys2tesboiR0VoQQz6O
Ho0xTZaTCLCuN8Gi76gy9E1y92FFLpQirNeuQ4uzrn6bwpgCzOJuzR4LzBykSNIMBrtO1l2Fe88A
n+42A+wvi7P+pHUzU6Rtscuk1GSWvZW9vo5waFeW8WjittnJ1sDensfUaDrg4rqxZVu1rlNy1Lwg
rCg95O+ETy2JfcFKplU/YRzKla3+SIMytzoM46pKDH2Xqbg7e5JZ5RjQka7GauWL5j2dftsb2y+P
mK5VPc7NMXvz2ZD1SGVKXy05Ocb1TO81a6YJkoUEkE+nQkXsC9y/feFgR066T8tMPp0w1E9lVr4b
I2VKrz92vvxOOmIGRaL6HPxhf8j+ueK1swrls7QsMEoUE2JhP7shmp1Ww+8SWhHgLJXc9i7/RvSO
oVNjAqzq8k75tNoNI0TszFgRGW41r4lJUksex6R09Q/LiG/+oVZFt6md+kkZ9V/SBN21QpB0mDNw
DR89kroYCzg/puqf7AqlRDfpgRxM7n5wDDn2exVYfZvgL7UnxcXUraOQnXlsATR0eBli2HgCmLtr
h0c54vkPh+zTCxzcsWOP8yT+5RQc1K03U6iejna5qdggpZqLoVKbTv+Qt6rCezLYcIfSHdakvnxQ
b2xhSIwXkdhnxSM8MBmXPbNohGlxjosYxXGsvVPpMiMJUbwp52UYXAK6PxZcF81sLlYdLQrD+wJC
vEzL8VM2WOlVBeSmfYoEIXdy0tsRLALJzPimBhmxU/I+x7ABT2vtgorYMCvA7G8n4UtSj5epQxxa
Tjh3Cc1dmfpe1Qlbx9serYaweQrYVuZTYYeDFfzAmZ2JZQb9YjXE471AgkqLgO+P75A4JiMvcli0
QULOJC+UExd7l7wKLi+ErhGztzfHTpthcZKok2BOR8/UbFD+e/429qDAkgh+wWr23vkcm0rx0UJN
6svo2TGrtZUh82QvFDG1o7LIAUUzS6JiLLHlKBlBEFAQGt+2tmrjvrdOHe1U/13ERr9PQUGAMAIt
plXepzUYMeUMUoLY/lgDe5q+9PJ5ZxZHuFrZTER4+wuW0s5E5scv/zZjf0glGQhDMkkLcPcVzAQc
zK4q6/wy9rUdZGKOlgQ4KKmNtlEHe+2aEM5Bm/PFwb9pw0eq9XIhspEkx2RP0wAvKGm8Wqvr4NBR
z2qkGhUVnywJjpvHAwtoYDj7MMcrXdI9yRJ2XqImzwkbIVYTe+k/V0NzKiK6aSYRUkDXnoKeVTR2
3Gvf1evM0DHiFyfhMEfV6iKX2c1g3XSHzAeqxTBgnjjJAS1ElYtqiYqUs4RtnXxfgCYMLXfWGkxt
Rhena3KwXpKkPodD82n0xEeNnfOcU6HcB7p3r4Y6mTdBixvJz1FTKXzxhiOx6mXr2scyY/ZtvwLK
lMflSTHRkWkSzWrNdHhCPos/Uj6oB443NL+zMam849CfBjOI8MNCYiS4l147IpaSavemNqx1PrKD
MWoJds50UelkItxIrOMwjqZoCi9okJV4P0IPzBepeWKXjTErz7EalX5dVYWEgduHWMenzWsVhjQY
2KDSo460kOjfvNpg8VgjJbXWqsN73rjavgG/szB6WYGItX5zwMdtc2r6JF5Jg3ogy8yiIOh7pTHv
c2WL2PGPLuUztM6wgXuqxHTJt4OKHLVQJxsupy3XgEVV3UEps8lLXNixgcOGpVcOvo5cQI/BpAlL
mZN3zO67rK5Wy36UxDUiWTa+Ebz5Dk0ILXI2/dg0UH+973BKD2xUJNYKS6uoEIRbCI0JeVHmqtZ/
a1FIIgGnE6jT6EIcNBm808RPhuOnUbEAteyPiawz33WS6lchZRvO0OJcWQQhZhWMMNcrXhWIOm3J
cSsFn1PQpYSajgWFrf+qGjoGevYwIuYPqwLay5TvJdWG+JFF0wCOMzXxS44ua7XpQm0f2KoBoU5w
WSZhB69GGX5zVNKljblssogHCYISo8CfhUL93YmBXoPk+NAID3L6HDnrUGxVi8Q+ijPdIg8I8y4x
kxVlay6UEXOQpYcAj3AqoqYm2wjamfOOUBFcGNk8z9IG1IIwHsN0RkelT/No6bgA4VS1/g5C5LYo
ytkHcxTiqqGxYjajOjz9E1oHfD/DvuW8whJLAka/98YU7KoyhRI43q1j4tKThoINZGt/rI4Oa8+s
zPxftTIuGPGUWdnnr5wPN07ZAnvMPbiuaUAad/osEnSzVKQFJ+ySVEAqFU1GgagBTTwbTf/Uj8V3
a4v12CHGaDD/Ap2rD9wFXHbKoQV/RaMoYp11nm2JQa/3cZt36pdP6A+53wzJEhQ8zaYv4urQYOoW
O2TMtT3iKOhSjzSj0hElw9HRmGRrL90VVv/SZf7RS2MEZjr60V4xHm116RKdLZM2QJ0TPSPcZYQR
sTFj+n7lmgGJRyTHxWKgCdn4BwCN4NVJmUCjjlUggZehDCXcLyDNY/+J7VMei2l/KspuX4XVphM4
zekNzKM+EYuajPDMlXhnw8Rd0jUKnrruy7apQwgMalNgAUx8kDkNbIAZUXSO3zdUMyQRngVGTPSk
s6b/NW2rgKrDjs5QQ9hcynOQOuQlzOxEH7ej0iCyTA1YeqT7OZa1a4oRmowGPTErLyT6qXvfcihr
AZHXAxHNfUmDv/UTc5daUJIM7R0IRD/vuMksazxGTWorz5fEnBRjsA0wtsz7yePGjr1YHIIe82kX
5GJOJ4FN6QhYgRV1bY8hAFgClWYxhvcY19wq78WvO36Bc6VJldbJNUAUjeeqVEq5bmIOAbaaTaGS
Eco6MjiTzn92jUrn8B8hJAqvGSSqlV3Y0RZw91yn7YFJjVzZpiz8ueGsaKuyN+Y+zMgiX4oalKp/
oJDkUWqJyL+hUIoEoFnIjM1joBMP2XvRstLTj9YDxOYX1VYlyW/mUpVetCEO3zz1PgaNsaSnL9pg
WVQXITVKrjJGXcERjM13tm1SWtx6S06JQqlKD9VqgWW6wAieHhILip0PEUrtlBdNj0dI9eZa1Cmu
0uEgvfC71OzuJNqfVtZsquz4ZjR+hpkPdhKv+jJCeQowlMfRMF12UXCL7ac0SXAnmDgY2I1YsDox
w2aY4+RHAEijbDhDGJF7b2u+MQHBnOjN9FWVUyBmVnzUlY75pLu5XW2tkXhbmdHNVebleUYAIM5v
MPcddto2vY6eCx6zUCjPef4pQx++QuiCMHs8u+BqV50t3qLA+Y5A1UPQUTiBYMSIIAqgUEL622WY
T9P6icovpydZq+ThFPthUKjeNvAphd3ThWwxwPKAhkz4VEvkr80a4nGIsoOp3Q9rFbLJ0uzwEDru
VDLkL6PnUmycTKwURsjCNXoiejKQ34KFlwUYq3YVPKdD8OoyehZ1Nrw3pfFg3HJDMkgFxZghIe8p
vg3ajnh54KJe/dqyqXOoLkGFQfjJjg7yHGb5gllA1d/UIJTMbTA1HHZzhv+SkPFbjcHD5GSnI/iw
4YiQ8UjCqLFwxGS6Yl89g6z05Huc38E2hYvBgzXSkCUJwHzuDuTuShuEthAhbb24/ai7NccHYi10
WKDhWHZLrUK/HxA/5KOKL9hQuqjviT8z3nSFzQfbaVqb3fBWlcoJr/RTTmtZzdoD0METRxz4KdM4
9ZoY2IZLvLXKNqyod3Xu/RoKx3G3IU7WgWkoTfil1KxXseIMiyE0gkUMd5PWrb+UuvUlY2y2Ckpk
a5I0Wy4cE121vqLkWdVJ7dI8Ngy9CVwUyBRZrYq+DNmHBIHc/fmv2M7Bj/P6LxKTOnQU/aRTBabU
k2+/Ij21Mh9KwQfHHVu4nupPAOBuZsrQJNCcAaMzP/besu3QZmaFIReKAwS7tFEehiMHYI82K4aS
3ExYkEu59yJHQwlJ/msm9FeHtIgGb2rAwodunfcvbz3iht0HHnR83jYWU2kgm/ScvZUb0E115EgY
J5kci33Jeg5mu3mOHHmDTgNdzcziRRfsVLPjDKca2bKExea71a8aw5VpC75Dx942b0rWLfYSCAy/
+sqhBE2OcxCTUx+74rNU+Xp+ayWA6Z/I/SkXRhUjF6i9c9jFt0gR+LzBGs6t5GwkwcXDhU1fiQSS
HAGJjahnhrXPrxFV5wQHEdJRkLfqixjydEfQ7ISfAmYR0csgPImOdKBTM24w7bgCP1yKxxmIhwJh
tp2X0R+yiePOwAw4ZHB3asAmxtnAwL3oOUpmBjjvj6a8wLDkfWc2Gx0eFklvYq6p0WHA61tMyWTO
yBY+Gzugw/ULcTdXFOnfUexhUOvZidT0rQrXANJSRKhNw9tYaDvyhm+xw32TFjBis1g7nfnT5ph6
E95sett8YtYxXw8n+LvWzKy6b8OD8VmzJx306iM0HkqP35+D5wcxVftRzx9aTfIMxZ4PmUCBARy9
7Vx2rnKT9C1Vp0r/KZDF6gXkx5izDvFE0QWF0jILPPwmCTSkpOnnMhpXqPDx7UnxFheTGCBUf6fS
gUnBdBZfAovSpkkbAcoQ51EfWUrlfagZ3IOuSa4+sV/IG95q9k54rimZGFnL+OUsR9NsaRpMOaJx
v0nDKs6D5PEGgEL9EaUFRzZm9B64fk/lsmg+/JQGn8ldR+ADm8ZsV3bNTavxF4PKN09a2SDGuKrs
YmCLMlIbKiP0uuHURd1v5k5zQQgshpjVg02OFpphFkLLCJeEzkMwHaJnqYXwV6P3MiMqoy1Y9gy4
lUOZMU/7b4MHZcwp3XQBoJ2AvafUa6keh8yqbCgXXQQQtEjdTxfxFDJi5lrWDajjKD8UUhZng7kZ
LdIJkIEkqzGgE6SSnbIaRsKeeNDsla926p/ZjBsE5KSHsXo3tNREQp/sbYmWG68+BB7YyAunr/Za
AdBlNL5VOspUAfF/x72/k67WrCwFsjeJwbhFnYtqssoBR8HgCFgbStjIxgJcizvmN0WNyakMnvDP
kuA2sE5qMd7VygmOEZnlprjnLQ+4trJf8n2ZNQCRcdThGK6mRyvgYYDRYs7u5GZQup/Gm14KyYKq
xsrRaeKPxj7zaAEXN1q6VCqEJKMRkhGUPmiFn//x/hhgtjh7QAalZ1CKb0gI4AdqGc1rx7j3PWtU
50PyBagST3lKfc22qE4IlPitgugnGVDV+KBKjTL6HIpkp7TOrQ3SN3C17pL9FoZJAdEbrN5UkHAd
Gsm1kvu8af0ClhaTRchd9kgqLRH6B7ryQX7AU8vwwcmGgMyfcjtiRFesXBAwav0EE+Spjh0iZri1
QwqdjlHIBDY9LDqhM9rab2qhvA4aoJ9u0rDrsGccAP9stHNEYSqRaEq109J8H5YTZ6GYxjXhLRzm
laN0S8AF3huGfEYfvQbQD9Gud4yTTK11l6YIIHkcS7fJFyFgWbo7/4e9M9luHMm27L/UHLlg6G1Q
E/Y91VCSSxMsSe6OHjD0zde/DUZkZkSuVe9VzWvCICnKQyQBg917z9knhOfJxV+qETCtTu/Jfp5K
cjg0hH1kbBDKMegffVGTPiiAR1jz0SCwBTAsAIhsvZc9Y6zK68CMUcD1ikCoifcWavEcoJM9ZTbi
mFCw2XRvftiQesmZVDTQN1D7fOpQthY6fgHggnzOPasVnZnnsCY3LWbFUiUXo5wg+HbOCEp5hmM4
ncwvimaK+YRMbmcEid3gbprvRI79bfiS6W7NCi9GPpwcmVXa3zr0qPfTlam1sehcQuNc4LaSEaoD
D7Zw7Mcm7Cpy9JJwgyJrx4BeI14G8y9mTaRAcFImSXIHKZbrnjivApXUBrXpRuvh0RCES1QY+JNJ
gP2xJW4+LOZiM+t6/LBI9vLdRvYyeyrfsACuC6qzZdV3w9qX6SO4qu3YPhQ5q3zgBy8kAzxaofNT
T/znCOiaZxTQq0LGGwV/fFRr0zoPg3VU8P4td87X1YJPx0RzVkTiWxSRtpwC7TPGienqhMzUXUPQ
gg/3wUKGFHjWq6MP7YKoVzIKdDVw9Wxj+jrddwvURWfusIFr/zagtATBTBgEHkyF9aWJTaK3IoJH
5dFy+41REY+aozEDr3hzASZHQq2NXPumU4ESMb72FC1NlFSrySxPyl9lI/Htkj02vKbNwO52ZUdX
o6Mln1nhcerkOaokjqAZfugd84rLYTJc6pC4gch4V15OK0XD7JIbR65h6yqzfqUopBZKb/qleE89
jT4uWbrsUd9b8nuWoXz1SnZ1E70fvZ5VUSNncUjRSPSRl1ba1k6cnahQWlHk8R1TM+eGomAkXniL
g47eO6LNMNvIrAONVJu45+VXxVxqZdnx89SlOIFqWhLt5H6IDge9ugqjmqgXmIdqDYuRCNvyYAhs
0Q5gACtu3jv9FcEbwga8z1PFyWhNADpVt8thK/KBolbvDQeRPu0OyyXHHU7iIjZabyUQ0glhPIjs
Cy0GGzkOU84DdvvudNBkBy0s1HDPcsr0TT1i06Tsweq5dEr20yQ2PjO3/lEFc2gPkpIdrNAndATw
RopTnWUslPVIglKdLUNkxfc1V3cIGZsi56bQLhQh6SiNPXQrkHk/IA+VtA6oHevya5BsVib6ICtX
+mu4BAQMgdACAZxTYZg+g0pnXBbGi+5Z5loWOgU5oJRVIxCmkbcS2bvUZMUrQxMKaUVkXTfpV3uG
rHfzeDMcwLyrg5pompWjtcwJfstbciO6nOAAlPYWGVsF5lrts55aVtYe3AqthUWXBAOeymFfS+st
jungQzygoA94mgh0jpWXiPRE9Cq4XnXqB0uS64idHu2+5SpUjuzVDR+om0P6C7U4gSRik2Rgol2z
xjveXkZpcjrmHmeAVm4tooMo8dNqnXW/o37e7vpMrkorb7iGy2MeV/kmo++ySNRE1AKLoUkStdNr
NZ1dvNEwEGk+VSh4htdojMQq1DEDhE22/P/iu/8b8Z1wAYj8n9V3l6LqfwW//qbXu//KH3o7U/xD
d9jYeAzTXcsUjvVPhIn1j5lEyxRAmiBEDF2gdPtTb+eKfyCVEbr0dANzmC75pT/1drb7D+lKcCOW
C03D9Azv/wVh4hISz7BipGO0//m//5cjXcd2dTHDUhD4eZbO/+ivarsESEZTwBbbJHJE1uKmiX6N
B4bP8eDom5rW0+HfN35joKzyP5Xo/ZPdWe5N1FCSK2z5q0zELng4wqVEC4PAzRtayLn+MnRmd9A1
rQZOZqJPqD1SY2LIOZqB/ptFerxAc4l3ucu8w1HjeOl9QEojrMKjE0qkZwKdOpkldq3qR9WP2MZE
vdJQKZCKZbGXVMZAEZdpPdkeibs3qCmJe95ZelBcuwRV96hqJuJ5qr4b1trNXVulR62BT27FXHum
8HpyKSJlrYYMLlIKEkw3tZqEQPY1vp86K7d34Slk7gk/AXqMwhMWQWWwQDAQfRsjfsCx9qJlRTgQ
utia5Nq/HFIPf3whf9VFCr7Wv39Rtu5wQOg2DBmOGJKz/v5Fua1JHcoed5XJ7sOZ0MitjK1h6fOm
rrtWuVU9Dqyw1ykgCTNBIoK7MNvA6a9PYenl+8GZrkCmzRdnpMHvEc58FJ1j/PFwSod6nasxO9w/
4LokfjkZ2QwDP2LDaw0P0skhMk+Ml30HrVzokK5WFD+oOqzDlOHMjyJxCuFXsxg3dK9qRDR9Xrb7
+297OsmDOcDoVwQpy85C75L4KMqsKKqPCfCbvUf25DbKqhsNUEl3BuL1Hx91hqCK2OO4fvQYrMVR
MfI1m8MmsvTwWUfajRk1ZvJghs8R5mgK+cRfCYtU0jCesu9Ka7d+p9q31PxUE+5Cr8KJW+jDLBf6
ikhSv+QxDRoDcTkp0xl5WXJ6Gmj/zFFLpx6cybOVaWAWJtCyU3C+32htcIAswJEwbqzcYRoHKLkR
HmdQmgP8Z/oGGBTO43mybesIxwIOuXq3Qsw0jZdfKqqhdRASeopsAKs/3wNXbsz5Iu+WjRyuVdFX
F+nL9qgX0++cvjNG/cJnCsr3HLfG0uwIsqalGj4HJbSRNHKXqmvzcy6KaZu2TwZLyG5SMVHhbABX
TUzHDWUvoVyIHjZxXxqndnCNfRt44b6YEwD+hwNWAGD628pizyJiXQcZZ5kGwmL97wcsGCA5dGyv
gJXm9rktQ4aOTVgf48wp3lIP9AUdA+FZCi/ZfE6FTqpvfGMaznbkkRsDgPp4v5lqkmJFYhjrCmkD
s53qta04HUmwik+Wk1svSAXG5hfxRDHbgJqLOJIX7HUMts6+h4x1rrwAeaE6PspOo0s2pOxi4cH6
RwEkYluXVX2F7JbW4tSR67OHqfAoCJogZakv2aUFoNmrrtzfHxZpM8AXp0QNAppCRVb5+wnrio8a
MJaH+wHi6yMrh5OV79iINdJwS1R70qt2yq/MFq0wAU9TABG66MRKmOQpUSHaq9btPRqSnKURfXlP
FWuPiz4heQmT2Pt3X8jG2NktTYs/8PCGMuONy1/0MNbhqm0s/VTPN9qEwIpgVn07CHahyHBfh0pz
t0mi3G0RVeFr4YgLqc6btKFjxME1C2u9Q1eYJ0FDUyxUm1tLa6zppoF30sgEuoT8VYE5C8LCILnh
DiP+FZChssbhob5/iQrBzFFUo3/z4YyUWfzE+bYoIxWtQ/B6l7Yq5M6MsnU3DvaeoJ/n/+GwQ6P+
t6OOIAaIX7phIZrSJSLJvx91iIToQUe8pWk+4Wx3Fgiiubt0Cu3DiMTxtempTXzLza6TPvRrOoQI
xId6PFWZToczi2iSN7S8LN0od4RO2vu2LsWZmXG39szdf//32v95/ZWmScaBtITjsT8w7Pks+ova
PSk12/YtcvYotsr1kIfDubGxHtb6PnBDdfW4Qm7q3FTX3lbjKo6rlz7Wfa64GVyeopcctQmJXbiW
4HDDBKYgQQkYoJ3ncOzwn8nqUdkoDhOTwEfZeWo9by2Qazv9jwglD/OIaR1n5H7W6KxOwo3gasw3
QrHqBF3bcYCq8pgxJr2vVNPAODMX1jOKluFH4TsHKFoSOor2r1O5EeZ+dNJuGeimv9IsfQ2V+Fng
pVzagDQeywh0xX//Sc6f1ryk/HUzI4GwObrn2YYxGwi8//jyjWx0+oRcNeDL82am8/QEDk7ANNZn
doaFg4Vhit6gXBADnpkXAz0NKoWBwyOVL7G59Owmes6SkvQsBDAHRIqsS72jIW4kzjWW6bD8Y9lg
MXgXXrDr5l/G/fKl7JyIO4ts83qq1W1om27rF0myr+34l0486i5pi2jTt8V3zmFwRUn1bRb4xFlb
OMrC+NGuussU6eGXS3W77NvkYCTtza1gjAqED8/NqrZNjz5eF9ItbuewMkMhkmBskzp4Y+1qXum0
mEtwr2UhHojAPRZ2Clg6kw8Ws/MZrVpdiu4zwefxohikP3Sufmvd4FF0hXpRFoO0OMyRLBKrDWZd
Lfoos//YXMxSxyUC+HxtGt0L8BDzhZ4R+OBKt3cIfbJ2aJ660rWuWR9tWvC4yH4Sdeppkj5ZkPaT
MVPPsPweghI2WhYVGR0B/pWi96I1065lWvliXZlNfgOxqB1LxYTLLyGJtYWfHdmJjh9I0ZGKu6TE
Osw0NoKQ70NuwLPOZYuOe0yRqreFvOpD0S6tjDFqAkD2eSBvY613CDNpkgkuvIZ68KpAoEsJS9rQ
KUVeR9BlKwP7Zpi0PqJIFh++gyHUcOrfZnGd6p0YK/cLfWBDMayBXkZLzdTBqHdIopKFzF2GBaPh
PUgiZY5Dmj/AdzLfCLYhEKtiQ9ZDGF4UpFb4JB549o5YsV1E7sS6JJSM3ZSrXwcPmq9g61Gi4nhT
UTac7MmhjW19lxMHPoPG8BNxPjpCvoVTwTm2m5r2oMVoQAsWBAf/nZg9mKmp14f7Bu/+kA+ZtBxI
3vct4P2pvvFXNDGig3TL8hnQ4A244PThDiF9vTr3j27tlstYoEDCViF2wnAZBw1V81TF9PTD1Psl
URwQ5f7Pm8yTn07THXujq1lWdPMlSTmBCrc7o/1Nzm7U8K5dPgWJe2sG0LAbVZbASxW6ZDxm/uXf
N4kW3sYirgnxYfuUqXmGmHq2d5K05cvKo2ZnID3tB1ZyFj2k3wx0+3FtUZyvpdU2xzyp+ORxIz65
hFzGSa/eIs0x1mzbvGsIhkoLA/MSJ2528wS0cb8D6R7UkY3trZyHZUhxcte8WqjXVrL3AgTwVYd7
WMUEbdvaFwEJdLnu173YqF4nqojH+4ZGegPCPz/3TwkS6SXn0IMNL/DK5I1Oc2Y+yMbHsI213ypl
+BxqeA5N1NzknUfPfmOZb2jDNLr75z+uqo5eBdf7JmWqICNmLhIXQWLxaaCjsYmEnT1YOa5MJH+u
Rerh8Fijv0L8ha+mnqxnzXP7V6dsr/ctcZkRNJuME+iVed/gWb4DaoSmcDOV+aMZI5vxW1W8Zjoz
djI03+OypVFbavVDQRdrGYYRWHaXCSoJm7B5IxXGpxgOQer65iWavJ9E0prPfrc2zQC/xKSP+8mz
22/b1H5iEHJ/MHbDG6lc7WgMAKbjIoaMNYtPqWuSp0SVAQjj5gbM78/Dy9BC7Ziiw2F+Ck836trk
UbzXFIkLs8lofIUaw8YKAC0MPnltpkle7/eSydzbgGgYzlTjxjU4LLKOAcYGyVRzlEHfXQzSwZDs
sM3z/PGjMmOxNi0STNoAD7iNW+QVy9m6r115yGFSLlJRosqvTP2E7YGJWhCgZqW/uEc1cBznQmUk
644MeIKiHFBHx8bL3os4aQ9lm4DRNeG39EbzbVYS0WbkBxuakAUmEjbDaXmmBIHuwKxTssk6airm
GqzqTU5gyE2zOCY1ru0L09WB/VZJ8BOXRblrmDutR8C6lyntEVfEAVniFjolnc3zxq1E9cghQHKG
rhMxNm8JEk4dq6cBa1bZBypGf6lPbXzGa9peh2Yk88zNyG6q3Zuuot/DiDBADq1aa5MZAIyDqtY5
TEgbn7E/4UwzbhKzgs/WKgFw7i3qeNME2otoU87Oytb0b+C85ZGEWhZXZVPGDoZHcEmAy0AEO61H
/1a6doUNhK2qF5u/LLh8AJpZuIJCx+o7bzKdoQx2kZHkD+xtiEbn/+B4nr+A9haeU7xOB21yLoZp
x48Z5bga3fpolc1Y0wMcvwPixt4JLBkeer6iY+djsq5kE1zAA0Yr6Xt7pzacn97QvRGSwJlTBA9T
3sWPUesdWRJm7TkH4kFLe7DGffZ2/0tK1IMLpLykBczfY1ocGFSeid1b0MvOvpGsM2QkTdew5DN4
KfOFaLhTRghYXk/9uZu85lIRLtuZ6en+v49IY9FK5sp/HNmm6V3ui08CLuA8WIAA55qpD8Xv3Kd1
uYDiilti/tpVSgCJmw2vvt5aN+ZWKGgUZQPCKS1iMAYlYFx6CuoBzrci2WRaja4zU3mIaNW69j34
6zZhRIbSOfSIBkiLW+403tFjcpBNCrMMyQH9EH1nDGk3tTFdRNJiyRz0lavCbi+McCFihvBW0xUr
5W29HEJTF8ChlTqRHHb9u02Y6zOUeu+ZdSQyJvzEoWneIpBf2Mn0awI1U07WtgKSQEOctu9YJTOP
s12HOkkfaUKukjXkp1Km3rIWrlijXsX20YPLwv2Pts4HdOYFIsHVIsLVoHFtCTqU4AGTxQgwSz1u
VdtjWEQz44Qzx9Trg2CLUIipQFAc47q6NBHiXNvS9r7jLk3Lf506HINFxz+h/awSgyFKJ8PNEIGL
DpPPNCuueZ/9gskKbvwzcIKHnBQZ0Q6g3PDIKOuqT08osT7J/Drrqv+lcJ/HQfIg3OA4J9hW2b6l
mYMS7Ng64Q3uhL3up+ZrSgIaERMbLaNJbxkkSj8X6XLssSPk5XDG0gn+0Jxnd+MhJWRsLJ8cRurk
hGdpcMJo+pUzblrodoh3igEX3GzyZlwuB/1lEBMygIq8PWaKzMpJZEU60kg/XJPoupzTISHkFIA1
UQ87Ojneo0t5lGP5s2qbqN0qYEbsoxa35pB3Czh9luvPYYZryAJI1Ih4a5nFz4E4pI6RCN+s3T2l
6fQoMM8oJzwRd/Wu5eWespG4KIx8DcOCkINmSnAM2U37ENLAQXbwOuCvZX5/qqycDFK5ShtYn8i9
T2psTwgSb2aT7ANdENXmvo8migA2Hyfft5cVBmFUFZy9XSx/WfhYWKuQ0rZcm2KT0r7K+aea9MPS
tfnbZD7H/HmFHBgMwWRgGl5WYa8vytLadX3+Bg0DkxiDJ32GO8snmaEBt3uKHNWFr6Uoyo1FtuaE
4mxpjqAZx9zla9EY0qct8DBXnbVifHQ84y02m0tJMMHNDrPPasaIjI2VbiVzuEVYZ59h2T2aFRjD
0UcAaOzqptjrRb7qYXyA5nQWlcmAarYhm4ynFoogb5URZa8eTEs9uz7DvpbLyRRCMimYV+4H7HAI
8C7xFBEH1+DrMFNIe5wpxyAc8m1jWOG+xxDJ3BRvGD2Exuqx+xNwvFAUPEt6lCy3vfwNJ4pxe8vR
14vHLjd+0qh6S9uDtJ+MKILQZ7ONVi4k+6QroauZBHVhJV26hGjWNQ5Ude477MOdSeK10EsA1LpK
1iKq1K4OmlOoaSOoQf2ju/eJ5YTc32MskpMTp0jJSjiV1Ct90Mc2j78NYRvLThD6EY/HBHASOYuK
+jiEclmyZxna7kXVATofw/mKY32lfP3oCK9cxI55YF7aZ4x3Jv9ixnCb3EzNYmN1da2W738kS1w1
xkPtN4gqjXeaHwk+Q/vsCxRSo0bnsSZN0W8vdTpALsECtdETd1bfZcveH46+a1QHSw76RobRuBY9
SAy961/E1OvLtol+MacElQIsW/l7Bk178Mv5kj407CfepAN3EnEESuwgcUhMFs7aFatBIXAkPour
a0n6SR2fQqr0uyU9w+IVXjA+5maCUgazCFiKL7eM3zqVbYTXQPTtiMxIi/ghScdw1xJPbSawlNXw
LHi767ElppfJ8AYHNLoe3eQNh3RvbW1XlfFvO5Q/ggGfrlUtkUlXK0n7H8UkYaJOB54AEX1uyd+N
jV41qGBdJKIkfDZWz/x32iYTAr006W9TbaKLjbb6xNo7hX13snT9lNlApyD1oYHxVik7FnYR8HH9
DAGugfpqTJ/o3RUHrxBIwkwGio0nCchOn+G6wH+rwkPDa3U7HVnQkd/E2XjqQu6MDLk5J0syF721
MrtgFZpEf5aheinmRLUs75cAZcmrRRlgJcbajugUZlmsHcR3WamSaaYb731hk+1MGb8wffibVknj
yCQUDlYr23EKqF2BMyDXDjo9zW3lRtkW0TIVQc/AMo/MM57DN2eM+y07UGJynIiUkBJrp6+n4YE8
axuld2nkL4423uKQlQUZXrQc2BCZjd2Rz1zvbZGAOOzHczr2v6TDSdq0DUHWzPOXHXEe1ux5VSJ3
1r3trMZRkglNTiU2InKOGTO0BEHaW59SBZ8ITXUmBdHSdQxvxaeOatFAL88g5qhHuc81Z05nl8nI
/1/Fq4E3k1ks/o2r5QtnTkUsSkitcQgDqPwtfGg/Y5baFDX1yuOrWno6RLvC7yywpilWr7jYDZHm
LjrSwmQcD3PVTlMJwyHyA0ahbDVdvPTWLhB0bjMVFfRe9a0TJumRrGREOkRPZE6a4XkASgA25uzH
xlmb9C88fceMHJ4lraLfcEi+J6mRRNLe+pLAIC07ujEt5iZ8GVMX2OXwlNXGzWLuvG2scOtFIF9C
I3ty0PbscSifXeZWe6qzEeV1anwCIj1iOtBeeodFuEjwVxIFfkCoEi0JR9yEUw5xcWyydYisZWMg
KqwHK3hD9EkvBJ+AdGJk1kX5kfHHbHzb/MpMuvT8+auJJiB9XTxqBiP3ODx57fgVNs2sa3hufcvf
YHqFBoCfQmbDD8rG4lTmIZ+8vEna3Rd2Fbits/y9x6jC/EJoQBSidmWC1aE1+6Ofcu+p67oYUJ4V
0xJBa3yH/Bu8JRBgql9NOmcFq6M8S+JKDl0ZIsXgEcp85nYRwKswdnc6h21A+Q3Hlt2Ikwtj5/fd
GT+AS3+mypbUO+uGg3uvIW46EtQ9ZmF+9Nz6nPuOue5Z6vOERmWvUCgPSnx1c9O/ddOt6G3E2O2Y
IU5wPho7/Wpkf0R4kq3T0N0MqDLK4nuKAVVKQSCrRab1Mtaaj0kaUGgSIk+CftdnpAcPVrvD/z6A
gacWEhnRfKVe1+cqrG+2UuOPMYVRlSOlhZDFw2lSa3kH8in7hdJPnK0mpC5DJP2C+ZscGxLekLXx
08qu6QcELZYHx7BfEoYpVHumeQhIBVw6XmV/Ql07BH5XvmqxwK3gBhGeaGGig8C+Mzj2J24tlrUk
i8BG6yG0PZwh1fyD3A5+52k2PllJ6h0iK0/W9+enFuRiMnzUM1bIcQ2sIOHwCylec+z9Oa47AMNk
p7RtU8cgsJOZCRdExNGrWRyMHItNXuWol7yd6genrF+zwOzemkjl+0RmPYwU1b1ZXoWlnKsLjGt+
mtXlc9Vr7kNTNtaN8LPl/Zcm1+lOhss16/5LWWSSJQHAHt9CBbkCwfxjN2XVBV3UqkO79uh7PHV/
foo/NWOiBfqvZyKzvHpNmxBU5gOpUh4ZlLWC40JMrlgglJ4e7zdOk/7uCMI+ONROfzxlGOXVncLp
9McL5ucj2uPelEK5nH/x/lINNEHUFEetQIKkjPa9gL+OKJ5lyJjSZu/obsWfj65kHMOM6p5oO1fP
vwwH0aCT1tG587z8CkI0WhYsXl+5G5wgvLWvetO425Rwqm3e+9OrIIby/gJtaDHAwZo2zEQ7g5TQ
d74Rmbuu0/HMdcg2NSNwPwppbwfXbbcjDkaqACrVtp/s81RP+hsKjpRd4Bvz7u7CoJWxBXbpN7ce
2i1NHrkOEGatbCWi3WD7hPZMjdpQxTTUj2l+sPMMuH+FqlrWjvkQ6Om29fX+zBEOINoExiGljnkK
yrmqK+fAeEzcDGmc788jImMxiIcUGKrIbrIhXdbpa4p0yHkoojPAKNFEJnN1g20T0YSW6CZN9GMY
wznJg+QzGDuL/EyvuSFISUDfVeaFkCKYCQnKbskuvw9txuUafZuYNZI2BnlXmQbTS3PJN/AIzdog
+O8fSDtO1mnlVfuEhusJ3BbHdUa4Sh2jNjJM7bfRuJdSN8ZToxPM6vd0WprUr+jd9Fj7BPxFu3La
lShx1SrLEltXltUmqjTaknoLr2DwYHkXtntKw2HYFMKLHm2N0L/WqYzrEMr2wuSrXNgo6H4MKc7f
ohuxHTaq+NGK8tk26o+qbXfKbcVt0knsS8sxOVj1/Jk2hGa4lZtt7j+NMnRdooWrOSbiMZQdYIEu
lM9c4gfkdpF6tfXGgh+jql09TnLpe56HKp2ueVuqzdgX/hvVXek2Xxik3XkJNY8Re0kU7Dj17z9w
TZPZorBfqNfsVR5MD4Y0rW0nOu+lS6oHfi6+Eq3vFloZVY8VTeoDDZ1hTcZz85Gja7u/gmaYCwdR
mGeC2C1w4ROK5Vc8b9njiMH90YzSQ2LR6JoVzxkBvQtyMoPHIiq1B4151Tmbxi1TVe2hBplA2Hbx
ag2OeW0wDOMcpKaMSWCzqpvRZ3K8tHaQbtSE2JA4SW2b2SxVQRudzKxDWInmmHfCQ18nz/KxJ5fg
pI1RvM2T6cf9B+Ca9+No2juJfPKkzTdWY2vH+03DQYeO3/PmvWXWrbSxgTnP2t3P7koinP+80djU
nDTE9AyQRJIczAL7wvyS8e+vuz/XNtlR6/LstRqtNUJglNguwRFA32PKHFC1EHcXMtKXdV4wG5J6
uWcybPxszPypy/XyC3n0T82zK1yvcblKCA2vLNJ/HIc2B0dtd+q3FHwkGc/3o8LpuI7NdyHLBaC3
4cagCSAf/v6kiXfnyHiO4EVcfUGvO5i5FeCb+90qCc1TaH3YpXIPYdszt3DLBzftkYw21rDPjep3
OT81ER+HFSYxn0iODY/3V9xfm0Russ2pLZZR4BGRWQCEQUoQXroY7jwHkkE+OCFBrbDI/uaKehlA
l62UqMKPjm/aYLPyyyycN7qm/SttFWYfGbjeVA+TM0YPjSJKRj80OV3vL3U01BkqbX5MOEtXTmRX
5wKEy8o0B6pJm25hJqX8gecJzKDrfA8aSJ5aSPlEvTHskoaBdz2Q2Ay7F6z1/JI+0k+pGzGXQSGx
Zi7oH6Ks06+jqurl/A+5VuC/gpU46jV5N+BtgF9HXb7BcJt/qpNnm81namPU8kmb2Nc93dw578WZ
nx/y3FwCQkjPI76pB7umMx1r87xi4FMB+YKhzGqw51VDuR7rgg94vsEahWNPgmpXuvkUlbD7g09f
j7qTP3LQgHcubvSmixsUHUOT9vP9wVCj0hrD6sNTpKGOKTqmKYmjY90VONLud+83xHJGR0ViDxGM
zGYCkZ7vN+Q3/nnv/tCq5RZmYnJIlYMts8xGrmsmc4x4tjv3Vt69UERIglCIedbyBAClLEz2GIAW
ArbQ75w22P1Hz7xqc60Ta9YjU4VhQdtuBOpUWgddIKsP+iZ9cMs1hSonSMM4dUFBV+8DrAMP95s+
9m0KXPwYsSSemQDLKDzlJX2zrgHbbsvPKbNJMp9vmJzS8ZlvTHuYkKDOTzauN2zsJnj+90vu9+6v
u/8G2VD/fPH98X/8+P7wftPSR1wrAyRiV07FA+VzeSaNewOXpnjw+wEzWkpuwZJg1WCbzU/ef1IS
lEcecXu6P7o/f//9VozjwjGicHd/GLdKPTgtTStC4l/uT/37F9IYwELZxMn+/pwGczhTsltxFeQD
16uHqaDxnIXmWs/sfl/N5Dot6F6yiOZ/N3Q/28Qtf1hQR6WmNh0hay+qCY61YuejGcl4CUrdXLUo
7laBY/6sulmt7I3IYZN8Z5PMuoxK66ufcMtiHDSOaZL6z6iwzU3RE+LMvBeosNVxSa/tRUspAyWo
ei5Lo3ym+sAKXQ6MPOaH0eQ/SZRbG5gWtHr9HJZd3c35TTZVYCowrGlbo2pZYpX/sw+MI1nW8bdk
CIpDXqOonURBTprb7/wwqnZWreInZDEMU6ifX1AOvkeAn3Gr+D8s10CJ7fvtlnDF7B1NEB7wJP1s
7EZf6zFTFjQx1G2Ym18wfl10ptKfrlFboFFDir2qIjMih4XZ+tMnGSfiOamNJ6CN7FeRZ6+a5EPE
pfMR+aLYJI5it1qoZqHhS7nZA8pv3SSusYyn7jaVtn+o6vkt97q+qlIunh38lyc9nX5mylLH+6NE
r6KrTdvdcez66f5U0NXTpi7KK3A40iDroXjsRyd/DJ1CbDywBsvQFC28swzSB23oyEz0I6bHeRg4
36XPBj8CbeQRUO3PdsyD79ZVPypm3LeUmmk3ImDdijhKX2Q2vdxf4OmklEV9UTyPnCd7mZrBdlSa
ePUyeR4GI/iOK6fGIpN6j5hXgkNXjfkmCBEBtnht7v+Gk8BEJfuJGJVyWaW2gyjJMCnRkT8Qx1Q8
hp0CLJfGyYtbWusoVu3xfhMa5rgRTfqeDwPmTFxGzbGix5dvRIo1MbQFILxyFpQSBLWro/GF61oC
j77+DFJ4vQIT+ak1boSi9fP5mXP6j2gPCcpZJAmXpXooCR0Ie44GwNk/WyJTR2OqtrAEiV4VxjZT
XfbSFwBZJC2yxJSCfhR1I3AVY8J8SI+djqzlHKNp8NkyZOvWnZr30AmR2xHDsImkWb8nAo+3Y2S3
xlNwxZyJY3d+nor0Wc6m7olApCwP/rwZAkgYEZkPGy1WYP4b0CrI78fr/aYM6MPUMeFDXGP3teXJ
p9ju5VNZPNTsA46On36QMy0fexfWj565vxOjkY/3Gwbk/QYBIrHp/3rO0dUhicJb6idMgArAJMoZ
cCzNedK2TYFnoFRwk9zdSCb9mgHlO2wkR5TSbjQmtpVuoWY3rXJJVTru7Kr9UZG0ewnTGkFCm7IP
MLPk3DVU/V34zSWjpp061pf7PTHfi/qGoFJvwPc3aE+B2wwXjLPDxWdkcbk/jLqWDN0EhaCFVzrU
sv5qMxO41tBy/4utM1tuG9m27RchAn3zKpIgwZ5qLNkvCMt2oW8TXeLr7wBUZ3vfE+ehUARJSyIB
JDLXmnPMm12NLDCHgfiDZXd9DlXbPwT3FceEkpZVasbNpfz8wAdpXTCHHoXVhA/S8eyAzir+wTFc
wAJuf6kMCp+Z2Xon4eh1EM3pcCT8XSMJnHu+4ozpWcU6vXdnS6NUHZMvWLNOVfQU9jYxp4+6rAjC
MrtfXhYV11ZOf/I0Td4ojrEGKrutFs7Np9aO2Qapcd322rUOrRdm2i4/HUgOtX6LAKImand6XEtS
PhYksRqa5jaf+otO7MkBsWR56evxvzdtAxInpiaoaW0Oi7pxSFRzsShiD51w4FvN5euhnEP3DIAb
0gQv1En9UkyKdeKPP4lC4WgN1vSsZmNxAkXxjzJX2CQzuIGbfmjnfRmbFWU8KFkdBb4O3ehOpwhE
SBQbxajtY9kzUTBptm/XF9bnOhaifMvLy+sbu0iFcrDuh0beABOZxQMRDkCIiHBwXYNJVXBv47wn
yn59zvZc7d9Hy3NjDvJYFLhAZgkp5uuNf99TsZZTW42g3f/8gK+fsuyKkmQbraAZ8/efrq+um0z2
2s4bSGT6X//27w+gcQsYb0pwgS5/1f/1Pn30Nm24xPEsH2h9m2rM+HXwmc1BWcmvz4Ima3wSyxLP
aoTnm6IxL7BPGD2SGN+KMh4L2iVzcVVG4+TgTdlELH0PUMzsXQnocGFadkGrU8ynjQUdbbaz4xQJ
9UFyb0UQEqC8GRkvfEws1IrTX5ys/caiyokr6ptzp7/VzQNc6mfvKe+DmSBlSHMLQkedhj4x1MPV
SdyrqU3JcQ61EMAOXCvaOATDcTGQMqVZEqPOn0FCjFeVMH6sGxM5c9f0zdluLJo7OPD1aHimAVee
Y9371rpq/wzMabwYXnfR0vEXJqQfiupEh9qytXvWNrfatHBPF4Z9cnpzRLDaF76Rnhnrko++r92j
Xpgw82QGuht+XRBjx4P1jZRiso5CVO2O0c7YaLrIb4pJU6wGjlGRUMHvGx5t2zSbqu3BVky9fS3K
/jUkCqPvNfNbPpNEgqRJe3fSt9Ryryqf26uy7lgb2RywsN/rQlZ0WdMrWnu57eaInMjUxWeNfArJ
JhHKguvX1HuKIs2mMOTwbEucek1OnSTTXeXVEZGHJNsUpKLW0RuOXKLQyGxlrcyrNZy3a9mUH8my
12Zt+MjJRV1f6xMXed5kLXWECQSVMOY/ukFk4deuvj6ZMfIe181/7eP1YLBfXhkS/GR/d20nxUi8
vhKaU7E1+t7DBtzFz9Vsxc+1yQeqEnEnWz5+zvEFnFnefr22vivGnedawzVE7/a1iULIiGEfD9u/
z62P5jkdz2VL8PZ/3uv10rlCH2SjAH+SlU5q6X9eTaaoYGYGES/V6RSGddQ8ogHlSTISA4FxpDqV
70YugFUtp9/QAOgcx/yWFdMNjVL4MxZkUJhQXzLK57PhWFtrorldVUa1owZCC9MA+RwZ9XNCVTSQ
U/rHcPoHTQX7EQL6eKTQiv0arC1AFuMpElI+aO2R2Ov1hFQtIuxilPsVgatkXJN41wghNwb3XsjE
vdR17Jt9W5yaqrzNSVid16hpLZ0w0Bl6tXWqqiO1esmfVqX678t2Tqw94LjYCkAQ7tZX/27WH4Ni
Ps3KhLA9kEX1LL+73PFIqeox0dfx/B3BAetRh1qGTbII7gIXnQfPpylNXyUsxM0wF1u+Sa52aqLR
irQ33JUUBBWbe1jVbbolliNq6P7qIx5ctc5HQEw0JryymY8OTb5N1d97faEOkn+7B2eN5ZNi3NPc
jQZNqFK+DykZGobzTXcq5wqZGsDL8i7LQoyA5njC9c9uEuHr1vDlnDiKnxpRYPBvFPFNmSg+dq7P
Im+6iM/JUKcP8s+jkzUSB1E4mv3R2Ua0QVylnD1DJYyWIPMSgcqBikm9R5zrHUIvBQeBfDuml+WK
w1g5KEwyAvewGBvMsDQaEMumIBNSZEZ0Clvl36fcUdPObXn2rKImtWwO42szjy8dqo+gbyWih9zz
Snr/RjptctbWCDR4z99N3mTtLks5c2qrAQIXqioo0HWrToXG+L48vS44141FoAOBiBqNdCNqfQtW
HiEVhCUCz8EbmBQ5lpu0fafDtT4dRswgu7y4wErPb4mt2H5fLGLVZReJZnYjzDG/WXRLaUOI+/96
vixM4Gr//XZAIU+US9tjmebzCV3ujNuQRx6sP1ZAOVonWZzC+n+eHxd8HgYqMkE+KUc+zRyPP2Y5
f8YRJ1dTZN/I1AO1Dntil6ZpyI0jPRAklb7DrvxICeZ4cuu5uzAOdpdI8MWvj1S7gt/gTJQUhr46
FVOXkF1BjJIwlGOnJ1Bt+iW2ISb+IRoZ+E3mR9T45ABTw6UTGy0Q1biK0S1z5NJYzU9aoUJKXR/O
KTBEVsoMFwfJ1IPSZoX9bPZg8WmM5JA9T6rNIMZQHwgFg7Nr2/lNb0cuIlY7IwSjMMEjlHvidRo1
CLiuSXefsvixsAufCZ0WJHE0nQfc0ef10bqZlt2v56qR+JlwNrco8SkKVfhxSDb5n40BFPScG+jP
vDQnQ7PB25KXZ3yswg4d4jEa9+4kTRhUzfRPuuytz5cFCa2aEp7ClFsrEdmPwjMuqjNDcekzbOpN
FR6Y+WKHLegMqFk7HrOJqQP8ekMv5zuJ0v/EjWadgF5iJGtnL0hS+QoBjPiLtP3OVNDUDAAv/c9O
OlmQWvrHCO72bFmdQs1Xcjp5A2mR1ItURQ3aPNlneHY1SujHCsvDsTbDd3VZ9IyuQbqccOk9jyBl
WJ3RgAfXAIlGAUUXg3OhEViCyNm2bYnOIwHSqEQkncfO71SLXuJWnYJCodKX6vLg6JADE7FNYw1U
Tq9/jkP6MqZuTuQvHjihBIYgHcOsVZIR40Nb6dfC5d5WXHFELpIeTsVBbZHkOK7mz7a7S2Dm3Wdj
vjWaooHKm65KsaQ+hh4IflvXkOx9VswDId48ujIfThgXqxR34diN4Yb7AzxfJgilG8isFdsJilyt
TBB/RcVMJ/qTtVUXpAtayBI9MIgIMoROAlmfAjVN3fKn1zZbiQpfcj2Rmlk8xbH9qkaTQzjkuO89
nWWBPmbobTwAmty1lTKP4YmAMsioPY80UYhn/AYTUxAYTjhbjHxETbAqG0kKo4nZEeHipSTcVD3P
KUg/z025JYbeSTaSEp82mgxrfAGVOm+XKGSRGnjvq2/kM+PeH6JdUVJ8TYsE93GtfXQZ4Ca3TfHO
2yTLaPlzhU55y4bPaBnHaRqUfSQjGP6DZ30rszdXXWrgqLgvhEv3jynqL95g7jKj0Zi3usO10j5c
0ZXvNV1HZmpFRmuf3U4azx3a+Ev820tcPUCb9NTHZoCx4WXyxNM4jruk8fr3VJD9QNsTkg2iyMJR
J/rFRJJ4JeDmjtkOZil7pmAwAYLEuhB1S8IwTArB1HVhEaU0071ZkMyrujqNBRSuOaUZCa+Vvrbe
YXPA5QlQY5OPcE/0Eqmro7nPedKf1ZTq/9AW265hWe8q46PvxJsRVXBbiUPbgu7DExlbaFlpReA8
I3gTdkCRCHLLY/O3Q1wPKi9rAT/DzESrvBcxUUT9H0rgwQTZBeT7pawWUKAFOZP2/76zJ1AbVHVC
7kkZSY27RELJavNM2yCWnlT8dhADaTaRQkzNYkT1XYPpOqimfO0moz1RvnoybVhHTGaf+GrKbVoj
8fKq8Vsbe8p2CkkrjA3lCgP3YFqkbW9weeCWEgKvhcsNOVEEKtRBIQpHjR6tC8nWQD4IJ4w7Um8M
B6ODlZC7rtgha6ie+TsIDKuIEtrUzSAh2rAeclw0Yak4wItub9JuIAenFAcjN9CA1BywxLxQJqP3
a/pVjBRmMKuTVOhCgmIGrmh2P3rmd8aUXu3Ztk6Kx0iFaO9clrCC8hFdChiWLLTwEiuUzkKhAMAy
6leWv9fQkmkgx74/92ojjyFeVbBGrMBTCClYV0A6pF7gTv1PcuryuztJ3zIROaYJK/1csISowr70
c9UZ9papfZY0Vy7eyAeagQj6mQm4kZltoiLj8nxBo+cpboRycmbtOjMY3xLagEDXvJ5qaqfk1SPH
83+jCwiFzwIFg6kGajZuyXZWLiFdtrKGIh1N/RJXxwyv7SD2RGP6k3Zhd7EasgVNhcyLLJZvnU1V
x4CUtJ1eDE6LRbApz0lRzSROxy1JFP/ZXx8Nc6ZsM8quXy+MCvrlzoDcwKxC27aJGsTaLALNSPai
bUmRLzUbIgjoToS35OkiN3Q9EGCUukDk2FikPHOvUcIJCsQC6G7htUMQ6xXaoXqkvUp0ynXvwiON
Xoq8AUY2QHYrcicgJ5D2PPf6neRm9KR5zadT0FidjNyvEm9p0NiIlTAuCMd3h9E7mnbtr44CIDW/
GoEL0E7ceEFIbmzkjducIHrGgJDAtEoiwhiX+ljW0LVqkxR3arVry7S8lG7b3j09h/dDkhM8+9bZ
VAkpn4ickFMIcQVHfWuT1nqKJhJCSkUxz7qrDshtKfO2cSASxkDV9pLvDO97Y26x8Whc6kbzMahc
H/SpEKb3dMrQce/NuDt4mqwv+eDcEiVbQHLIskTBldws1tTQ0dobmbYXYIncABdtR5GTDTG7w7Zm
3J+pgyNNX4AyeLM0kXsMkRGDL8rI3HTPKlY+3+6tD4F2EG1NX2EEROZDxFv9VauZ5gH0V8MaoVG7
5mxhKjjravgL0xQ6CQN6rozN19jKlyAODQUod1P6ejaDCWNIhnxbYR40IwIiblOZNBynjJ8DevRC
KX9pBiwBY7arnYzQgVInR+jbX7LIkMfK+1HTavSpUPCV5VgfG5ZLxx6gWRiCGI0ar6O75XnX2Sr/
9Np4kRT2H1TrEXEibgIsaGhbGDj5j66znt1GpvhjXQ6N0RrPDGotYGctP8DPsh5GySHy7Hti1SBz
Wg1joK6AHkDGU2s59XY1sY5SmNd1z27H5tYtSRW1zlXQRhkSG0WgCwcqVmYNOC8wDT/KLmI5lMf7
Rpe3vsqNy7pp28G4KG1db3rNK3ZYh/59wabVRk9geaM0az90mOWub/77b9dHRkMhNTXm+//5T+O8
pSYyltW27y3jgp8JdezfX+wM+rWxuyFY//F//Uqudv2YuPZWNNGfpCyXbHqxI19h/tkSOfakI9D4
6LyKmhtmVKoVgPsmfTSfMTgmOy02i7s+6J3fzyr1lYiwZHzeiyxLvCGJn06q+qTkPIvP531MHJfx
rqCmIwnBKOn14ZO4ogdi8kFS4w3Q16nDyH9szMLj6OfF96KEkmehQTzpTUoBa3BoGPgaDMIXqYJZ
pSBnHZtaPeGC8271qOqvNGnB2hStAr2A3dr2vC0OyHi/7ja2UhwQGyRbtAPTQV0EnxHm0bPdFn/o
z4+vVOH1Z6vYV/GzzNz8dVw2tZ394wplIGmVPWGoHdF/au47VvRoOudS2IJQ6m74x4jToCfTapM3
8OTq7jc8Ulpq9eIrAGazY36obpW+u4tmdI645TdG1WoPJcXRVPXY0UpuYHYjint6SWdQb66XLBmY
mfuII9PxmxJ43lBikYpbcSDF8TMasSFkaT3sq4HJ2dDux4h2f6P/GLWWLJSey2bszCuRn37uDPFR
rencRCShF4OvQaJ0hf3TxS74ZDvRN4doPhLobsgZoWWbaCWbuthz6VnfSVXZxC1cfz3ub3nUjW9W
hGDZoYmJvj/e52RnzWT/7LRqBGtGfuCmHZn6h0x63xtPvZuKVVw0HRl6dQHY+Uyn6Fb07X6aG9bN
wyEFEJ7iUKoy4iC1+N0W4Q9NYwakVUpQVQDJxXjNlB1sETTMMoPLiTekMCofV+89bZOAfu+jMe03
mO33NnqeKZ4KC/PnnANBAy1P3JW4uVH+gBzcczkL6fwjjSrg8H32TJCLFkRy5TGWCJuVoTgACvLz
0cDccMe268NXO+btHMTzs0Y6Jt0oguEJyZx8tZhwn0ma4xmRuXM8PFCOMB+gVN9xEGf9rDyjeEWx
h/ckKwDbCmifhmRpoF6SIq6fKnDcqW7/bBZu5qC+VCNRLLSVEOMO9r5JS99wteskhntDRdLL5x8R
nOT5VzHWrBas75bxbE/lwU50RO6VzSUHkJP/zAkdkdPBGrPBBAzeL3Umd9cKmhzcR9K/90kKAtxU
/KpAPNfn3yPLvGvDdKS9/c1kwFwWJ4h8zkmy9O0av+zKXYOvzlXEva2ebCGeau957KB9ludacR5A
S+6OrgTUUgB8Y8IU1k0dvGCoZUUdeaILZ3c3fB7uVD9KMmC8cXpJTEoUqsSbFzKVb/xcKveRod9U
99Sl8UY6M84FEoqT+m1kzoXdc3cqc/MPAJcjF/lxUACnev1NTelSxUDtcD7RqE6Kj4qJM+KqlwEA
5xNuEcYdjVvNqAZuRilAKNaPxqS1QF5Lh1ZsO4EmmJd25SJ9jimXOY36zSG1abdkXIXL90UViIRj
LqunSjV/Y3hu1P5nWZToXkpEbzajD43lnVKyQJg6FPlMc8dOjBCtxE9JSlmhJZBdWQEkuPcXkepm
slFrMbNJGRMzWxxrrLYF6/Yo1/YMpbvU0++jDg/WkQFQnBJ2M+6TKDy6P8bJDmgCKPb8PHvFpzCn
b1NkBajgNllY+JM0LxgWdzUt8Kin9WXNy8Hcela/R77rJ9KmM2HS9wG/O8pDIXEwj+qlSqeH6lBd
H2NKJgY27v6Vm8jErOfijj/o0M4bobJqTXS4ktl8cIf0EwvgLiNI2RG86kC2KyFZWFieGM5JZojt
XdvnNy7zX8VCecxppyUxrbr0kqvJw+F0cWxvO/XurY28j2Gqn4CJ3Z2yuh+Af1oG+TfGcO4bM9A0
5UB8ztlxL6yeAmvsqo2ToQWS3c/SLoyTpv+ulR8WSsFDrTE2ttA1gJ6oO+1Xp2ufjZuxdsJbOec+
CtFnyxLNkyMxXQ7DybPz73QrEFkaYGcJ+phs9ZV5tm9ryr4RKflDGor/RJm+zz3eLh2tEUXjD1RF
ZF0O5Sdy9KC2uWibFu2lQ2/cQBAd+nIRGmICfXKsb46OUiOKS86CmUjb6hNlmIZHZWZGUGTdd2nJ
I1jMU+VVJ+sXNiIyuserxo0J51dB7AHBxt15UjqUR+eqnGgpKFuzIwhPz8YP2cxoQqu9UXpXfDR3
4mF9ztZFcpLu9Sk5IWfx3WI+kgVYjPPVDiEJyzHjQMTEcllntcGN4ETcJMAeQCumkfFqefw/ols5
ur/iOX43ovQ6e1Rep39KZkoLCb9r35FV9Kcyiv7oYehnUzY+2Vq095rpag1+T/xVOdloIzjfOkob
Q9NjEGguJstXV9Ew8he7+VoPqMJtVBLIg89lzqViUaCwsg4LdeSetGH8yZIFoYkGLG4meamL0zsE
t+No9MHkVoflbgMF8UNTuq0LbPvJUb9JE8eRQ+XOziG8cW/Zg72+RnqGDU5pPwaQd9J5Ra71UCeC
iBvjlg3Wp9Fx5g3AEjrOWJKo8H2036s8fKQ2UwhEHDuDyJknD9H/rKNjMgvxIwFSVaOIw9ef73Q8
0iQd3kBkPFE4CEpzW87GTzO0fttji51SOM/g9jfahPJO7ZIPPZ8k6FQAgWVH4cq07pM5fkcMQLWQ
0lmsi2dpah9WeWYR7BJvwr3GCAF4z5xNA0UR0I9HKC5XCPZ3hBE7+JAnhGvY1ztgKFR69YrCIFmU
n+ketsK+ZWbLvKr+QZDex8P0cBxZisayC/mhM5DRLExuXK6b/8zwd1Iru2JP/daW5T9zmNzdBAgI
iwxmAob9ZrbYnMse0osAi+vAcyiTa6LSNRxYJ7aVt2unSTtUHkxgONJ7C+gOyxQSyDr9qpdmMIVW
Rq0x+1PG4k11fOgcMZUaJlQ4aa5qYiQ4Kea9bUMBJai9zPUdasNNgl3GYjIe0a0Isydb0bfkJCjd
dytdIJy4m0cKKRnSaAgLcmh2mpb7AzFKGBKMiPy8rPYVCcB/ivciEX6f0mzFGEXk+C5NMh/psJn7
GT825QfNgFKMNt7GIt/1OoSsNg0yC06lSUlcbgTB7WRvbXVv3Ana7plFUnwEVkUUqMCJAclLMqM2
2Vxuya2nBFFvUf/t4lHbYuHdG6bwm7w79I6xE0PBkTqms75H6+prVbiPnc+StVOCBtpGFj1VY6CX
6rkzZj9O3vjd50zwR6eDrypyJ6fowch4lBWfu8opDtj7UDP2HUUXh4KWGKU/uYhtE4d4ysqPWPvW
3d7UuZ0Jd2tUcpdVU6DnDiEdxXagjFGk2qPnt2uG6cfoA3CybfPFvd4qB2Eh3xGvJbVc0luwTnp0
iscgygba/BR3OvUEQ8KvDGdHiNvenJIDvYSdWpkIRpNdVF8HuiDhmAad6vnTrAXhUmjAOxDh3mCZ
5wOMQkYBzd1U0YBzAGk3RvwEF+ZskQSlPfqJngS1a51Gu0YiRhqX023NVPpKYm9KWCJxSZgnJ7ik
ENVSNXCam8d1MJElS6Vwh73Jl2gvLNbKkhKwEA5FYcdva3s3tdMBfIbf6ggqKndf6eZBCV2wOZva
mgNPw6Jp20AQXgwnvSaF2M2AUirdRmXsHJR+3jmpzv8xJtsgO5FIUZ7G0DzvTJLArDzbR1HCXD3Z
DWJE76G+uC1JK7xeOcr2WYHnqJYbrDlBrmB4zuW2VvJLFjoBC7h9ZTt4q+fXqN8uVm7NOKmdcVhM
uItqatguf48TpweaigcTuV/cm/usrgITqEnWIcyfrUPkmVsW6MeBjFkJ0ykhy8DQD13a+NVQsWIQ
p8gsztlgnqo6OUQ4V6LS+FWxttI4eWNV7nsL7nM+bZkzynkHQ8B3xAruJVo1vgpqtdAdAiVVD65n
bBslKAaHJPNfWSa3Wd2Ak7aOGUzAKXEDrt/tqB4E9OKk5Erj23EnpnXuU2b8hs62q/PeL5l1VqO9
JYEbnUL1Lipxxt0cNT8mm4wqjpuhajv4W+CZNRxTCvBCi2Pqkf+FYYMa+WwJDnqPz1utED+sG1yU
B6XKaXQN6GZzxQhSyKRBzarr7BJPuKfH9YO+hwlvolZ3kGKcyxfvjR7qpUOS5yJ1eiqqEDFx6lxa
Sz6PYvhO0wiHTdVOl7w0xq8NgXVf8K5OmeNzjlMEdGD9MY6HtqfKn6P275cIh45OzWm20Hn0de7s
RKhlpxhHFf4AkMMQKRTWurJ9mFjUiA9rtWNrlPN1Kk968RPd3r+wsEGG2dHK50/MhfIHxXrl5sZe
tSXoL7qCOsZvQg0gKGAHYyIaPyugGCncU1q219hh0ZsuG6nzqfCaYH1dGFteFTaM9556VgEMnM0h
em/G2nizKGsjVIZCq0cp7ONePa94sm4hBa67JlLGZaL4qxMKCUXSmT5yTb5a5tzStsrV0re7C61Q
0JHrt1DWLYdgIt2OCePvggYH+Sh2xjlEnFFO2Z8Vz1CczSRWj5o5e9wueioyRbxnsjn5CqPUdsXS
GLjhDwxQuxVOWJZldATpwASc1OoNo4/xJDToBWZItIYDp4TSvi3RrIEa2iTmPVw+rOIWGh+IzHMn
J8JiofqIWM3QqobZniX4rVZY3+BG6PeYEU2GCpr4ISX7r5+V66kJyrHZsMTHeNBNIXMHNjiO0WEP
NOMZqnNANiZJQVSr4Q7+z6Yce4mlOJ+y95z0EpqJxWrOzl6iAoaM7A9L8NbJNIZ8udkJmtWeTgki
JAckV2ImK8vnGjvS8kqVu/7XHyQHpuJxdww1+ScuauuaYrwcXKxNS80mDjpTfqHtsgWF9ReF2DUd
FhxbTPAgQLM9jcNcn9S8DXSv7W9fX8zUun8s583tMzOQppIyk2FjPljVDxc9jw7QSMLTuplkE55K
J/k5JbPld9pCP0qWV/WrSjHvatmIT9ZNZzJM0Hs5rnvNImCqS/tq4jk9rLwYZQET1eg696FYeOB6
Y2wfX+SLWGrfG8+puF/DCNRmVaEZlpmsnfhN7fpL//5JX/tur5LSgkDEX19Z/ybCkx4TUZvUM2jz
3AfJrCOqhevHZEpBy0v+DK7THuRoLJ1SFbW8AZT/QtCysrMX1uSKD2ua/Lmd4iFY9+zI/BU35GuM
YTdhGDSabbswsQbTfGv5cg5JIr3zYDe/C12W+3Vv3Vha17Tb9SGWcjJKKvDOrsQakNbGuzSH8xxO
+t4lFuth6o+xnfSrZ9FqBUY0nFHps6DQ6wanZUT2AWX89Xn+9kANsQpOlK01mcob3HMkqP8fmYdz
k1WsjhARdwM2XltvfRl6tonf3URBtGxGM6JH0aUWSi9kMLiGw24bN7oBaRbXwrppRqwKOurSbZES
GKlpBmNA2FALL+Yu3doAXmBetRbTGUjUpJW/ZmX8qnSx7xJbfxiohe+R3+K/rBemzzL4tBniK2eg
DqeqCheqMpmH5Wej0BmC0Bto/HjTgRJD8taSo8DgIe5kIKGmy6yZQIqE8lDPlwM3k6xNE/IX2Xh8
+CRES+9CEF2O9Kwl8hoCZLxi2N7XFST7ckY0UA+RgruhElsj1GCF9fmmX8rA+pSaF7o3xsVUp9+L
A5+62fgadxhRbabqh36EI9AS+Lav6vWsfOMv0n0aRJTw4dlJYYz7WunDLjC4Uyw+KvdYxd/C2HQR
vqfPmj4ce22Wx8QoOO2bskA/D5wyHLJbwoI9sBbDL3Th9Do20ZKx0ehAzeOq2OYa9WFzmdmQBw6r
oML1Pc38EiOLsakvo3dHzfY8FibdfsREwohP+gK2AbiOLCee9ppHgt/owGG3XOf0RcgiGQwGJEG2
PnxL6mrqGL6K3u4w8coJMXEC+20BpvZysA9dUrx7CJTVhYdnAJmFGZvm34zYvVJhgr+eXLBJN5eS
k/wisF0BkUWaIiq1ulBzMbYmBdWnwqvPTQwuz1JKdb/o6M5172dJp1NaQXLqxFyqptF21Ih0wv/w
G3jYK/KCQ47872g3BOaxxm9+iW1voH9wVgYQSE7GxNb8p5HgU6QQ6S3tItBT7ezc8n7ioxd8bXu1
NMtTLWrvrXfrs60Z3qvDEiky1GGvOwaAWwSQ29EDFgWVPtu2A8Fi4WS7e1XTiKMkkOMp7Qb1E+/G
na8rpfaGMljJ7pDpV3qoZ4pHpFr9EcnWgJTIRC+37Jbcoi86JTKHGZC6RJ4sbFn+4rTexaQbIkaD
f6A3UHgLI33hdoPaTnTkaAvWpXt3W+mVE/QZkrZkueMbikHBm7kZimgXr3veRccMKs8I6uLUlvTV
WR4tlS3Oktz96TrVH7ihYr8ejz7Pq8MAL4vSZhoHIBb7Qyo4BDryFhGiTF6PYqy1NGGW4pRMP7Wx
Yx6//LgoBYZo1PFw4Wzsnlqzqo+6itsDwUN+/jpYICvLI0mudTCHI0EB2TEC7RpYQutDAs3UYSeB
QjyRlkchfW6QO2PyPa2PhNfRFqThqOvDCPNfUVRgq0VzrDrjuE5X1k29tOmiInk3++XM9hJvrw/d
S4XEDOd+SQG0ce1HUkAdtoq+O5QIv0L6MjD+Shk4Kl3Edbpi5h5uTFoaOZPBzUrT1AbNpKUq905O
rBel6RhGhp1hmARSWTv2nxSXIpY2cFok0xXLHGG0Q/dojhGYMPkc1tq7nAA/qzW8blcS0BUZnkUN
V0LFjobDCrxyK0f7oVIHvcIjbX6UihP7dUclqW2yY9/rqKucilj2OkHBSIDEJiPX67kzmVfSo0C/
jXVuzg5QrxG/Fvd1gx6yvC+SheUc9fTkFxkBaAmMod9j/ZTXhvzsYB2EvwZUNfMALOXoRdbxdALW
p+gjsrqxlV/n82gt8aAlwRmxPorb1/yraf4oHY4pRajGxVs2CBBLYh+U4T5qiMzWoeGLw1bbCMtQ
mxh3WSR8HFC920avzPv6XFFIPcgIvard5r5iDwTyJVhGyzCo1NZw0eyDKtrsSiaYsURoVYD3c/vZ
Mx0gBYlVHluw6M/EofYXxrh7TIdti6E0P2h5oV8jrFP4aYE+RrKP6W5/NFwcL7D9A7L1Wj/Pkfpb
9Ht2fQqcI6PKuiUqAfSLzL4TDkJEGC23S0Zf+jBtSul9ogmLXtSSEA2bRJ8cOtQe0hhBm0VnwMFW
Yv0CKNA+yRGNyUJpcEZKlIgHEt9KFe+yPucBGbxMaW4cqth6XadvcQuNwwCONgIqOKQMIyDC5XU9
bG2So0W3KQuyrK/aIzmz4dU2DOeKXW/Bncau/lG4qnFYpzARiB41TIvAokR1U5lW+mbaIs42hzHe
WXMpsIDToBhKSuX/PtlS4VkirzMAIOvIZS3PtIrFLQhjx0Nb4OtdSpPSipFm0RJEupJXEfnTy8xb
ImCaQgJYHft1HYLWTZ/Y3mZqaIAlEjD1BmJC0Nm6c2wVLb5loqUYB0J77xQt0hE8m6+t9QtHT0eG
86LOKFPvBtFPvQxZtrES5tgQY7MnYx7NnbUYo4L116yvkHJMyKF67HVJFGcDHY8bbRMetYTW21ST
AOsp6otaD9VJT1Lz7nTanzihhXAYzQVXyRKDVKIzDv3psvLZmNqAY3RDsbc6/XnUpnBvSgT1+TIh
hdPUByw1bHfJVlTpH1ZmQF3osU4+Egsr1WAN8y5uiHTGF/cjI6OZ7tdYPgoKHv4sUVWqc2gxtyNI
bR2+upHIyQhtEJ6/huyqFj7PLBHykHEvt3aWN9uCCRClpyb/1k84h5u6cu66hdZMn7yS++T/4+q8
mttGoq37i1CF1AivzFGkgiVbLyhL4wHQyDn8+m+hOfe6vvvCImmPRyKI7tPn7L125wA7gcfiBRuY
tBHMFvEAqreMFo7YRG8IgeMntTzYZfStLl5EdjE8bjvcUYj6dy35WScFg0+HYrhN2zNT+XdgNpwg
wuouTM2+m+a/RKHt1GI50ZIXac8GrX7g3EyNcwUwBEQgfThnyOly9e+KsudK4zyZQ4qHK67POal8
1vJpA/ddl1TeThwad2cuv0JOmxdH99OdFaHc5csBMWfZ19RD0UaEtDcyPraJ070lsfU8R2W3tyt7
vMP02ZmFcXclTtrH9RlrBNKZA1+xhPYkDMKCeq2rL1EMEM9s0Y7mrh1ee3YRqvL0vehwDA1k/BDK
07/XTiDfDH3gr+uEQC6BP3lSbHCTaM9h9B0tP2rFoOMUkfKIA0J/sgmF3BiREVxRWYKFzOAqPYi3
Bc4qI7wWfSMZdwjvPUyGZxQs80skxWbJX/vNotEV+qs6BBOj4tHlyXQy49AoojaaPh3dSGnMxfm5
6QBUW3ayce0hfQ/tCZ3+O9Wt8cvCQIVJhUmZVh98JxH08r36Mjr1D93yi6cZ8OIBR9iHVS0BwP6m
W4iRGgLMlZSzOJOylu6apZ5UG61XGeyeVvMcL2ubWuBwY9Tblm7C2kBDeg1z3zyMA/k0vWamm4xS
GKRntqs59zYGdwHhB9EGDfmJLU8MGEX6zxkdwsE0DPKwGyBHXVBgPOJV3tXRycJ6m8IgePIkSd+Z
cO+j37pscQEW/iLQv7LIxv0xZIDVW/u1fevTMQQmU+V3t5TrpIVUY74Sd1eA/quKa9+zBKv/sMlc
uK7Lspg5EUAHk0tRRbP+FFTE96Vej0ZvybQJTe2XpvdQS8KfkW5wwQ18ORk4nkOE/P/olIFxjDwn
57eNiAldHggKoHCa0rAELeCi2g+S1ywX4gX1jPPSFBlYpxFsRL7sXyhaT4HnMCPwqu+iiuMfnp94
91LaB0TR8Q9pDEtVR4nGJshsLxLv4DmXYbn4pV6RVWNBA/UaYm/4Q2E48boq6bX5Njnh1E4/wgoH
09+VVscIj1F5PCZz5W38ev7qQHul1p806l6KDtXRWH7bC/+augOGDsOUSz9Dr+HoijUMM/ehnAAb
06ejj0/VHE3YyPQlKGFmHETMyLGKBxNpIVFUom+7XSgi7cXnblX1ThvWnz45Oy8NYIytz4xtq16m
Zt7APWXKB9DJ38d+9pHq3r3KqunKfSHextn/klNSX7ukjLYT5Om9U3tcPJwU5wm18MFuZb4O+tA6
iX56Q1KSMbXmZIT3dcEIxQzAw/TSxGOzdcIcu8zcF/u6/1GPaXkBX3CGJ1Pvk6UdNIlvlgT2nhTH
UxYSABejr+hHrX+qDf8gRGYc2L0Z+gma7yKO3gIpsucktX6KoQxQ8rrhUSdN9IMY1nXlMXUOTOLR
hU38RGC35oUeGbhVrT/Y0jLJjCb1DLUj/5E81Ga7ZSaDTj/aD0OfEr7b/OEH9p4xUGb7KkpIxxVI
XtUCHrqm/sWE1oVL7UCHpiuMFFgH3Z2aWXXkwtBknLLkMmMT2luyRa3clAAWDbPYmfTfDpmpFfSn
mwa1CKpZgMDxicWwAhSRxSdKoZGWwU0Kkr+ljy2VhOCNU8fWB3pj3KhLodh7sXOrG3TAjF3+FERg
pU3b3+ckA2jcMU/hWOWuay2tjuYgmeyk1lMXRWdrpsZW3wvDAUscLK07ILfbehbibNDORugcvYTR
H+lIc1/oQb43+fDw74GngVAdrzNT/NsUU3EmfpMo+EAXZzOf3u3WSp9zMDE7AzoP+B2yPsK+p3aj
6glJVOW21Eg4zVC3WPazVboJeijodrFl/6awqC/5XDcX9UxzZM+gQTcJv+RrI1OMjf5iK0d0ix9a
v/HfzkbY3KIA9G1UzvOT3V5s7QPK3tabS/OqCmHH7bHg0aE1l0ObtRxHPSLpIQHTD9LdfP7RmJRn
j6XDFnyoIfQ5Zifhh0cXYZWHJrO0TP+jGpZOUx06/L30kyvmjSTx3QYqnJYE5DRwuCSN0PYDYV40
MGa5KWNAQKPUCnJQrMY7YeHpUr/6ANpqneBz3a0WuLkCfw8LJDwj/AxV+0hOYY7L00NC9DQAUt/2
RFWSc9+Apim6YWu0UbceONc0u8Ec9J06VViFW+zmTkiUlIM8a10uOW4zWaQzilKYZXdMkn7LPfKn
m/xvRYK3GiBjmU4hObtPth+8F54NF1935b7G0BaD+t7qvkFUyTRGZ4Qm/z3ES4+KLvlXnpO2YEJ7
u+f4VfAi9AnsSOqDOKOHnTMw2ogKla2qjTnE0G8oQeHDoj8kAy5G32hgosmeHa5NX+KI/GYPxL7a
b8esJsQ17m/WaKCRbuxg34UQ3kXdoa2uYRfIDuh2FlDQbQatiFhYC29tkvJ+S0GDMMh4ShPPvyBA
ZZ8zSymbrVegXIg9q6GCYcGum6I/hN14aTVxYYRA2W31L2HlvtWIxuHjeZce/2W04XgskHM6B7v6
TmwXSKZf4All1TSQw4+oVzLOsroj4BD05gjS4zkaRuZ0df9M7fehegYOvtuDPfRkYfvHgat7t8iD
fUlMbT+T4vFOEU+wdDpwZvU7EKTLA0ZZD/Kgg+XWs/Z2Ko03QXfqZC/lW50XB8f2i201Y94wzPjV
pGY/VkuoDjal9nEP8O1hbdcth6Bp/kUrIUrGm8w/j3aBORY/07injh7zEbDvnANURGZjts7wnlfR
vWSwezKLBBYkZd42kDqTjDLGWzgX59RNf/fuArissmWS2QXHWDRAs8z6RbZtfA9rzE/LEbRMafq1
dBhWhD7CpvWwA1eaxhTV4SAeaGF8ot9gPButzntlffUdbMyw5taq0OsLrz06UP7rsSZmcyb/oYqt
1djl086smy8/Jz+AxKdfTa8Pawm4ggFqOVwby6M95NriAK2TcUNWb5mNBJ9ALL8iKh/DYETih8UH
h80/KVvtappn6zTFo/UUSutut3FzSgzpbSubkwGMN8S5S7k7V92FVrH1owo050mmzyiOu1XWpto9
nenX1BpCXKPEyqOSpMxu1J6cJNx4jvjRqmwkgkZfjcxMNpHbxz8Tl0M2wEDv5LU4fScQoJFbFutH
MynK0IILj2aVWWvBISh8iM2pDI++zzw76rvFxYErYx6Mb4ar2ZtBKuG1C4W3JxFpOIockUgyp/Bn
opx0mgKpSIxrujVwTdvsqwGqPc8oPs08i18e/0+EeFu98OGgwvc9R7AmbtTfyY8FlWgW+VVVykaS
gosc82TTp5t4RLyg6Vg51emmyOt2q1m6x/SGXqYba6jxOJZt1Mums29Jl/zjZIA6PVdzru3ctM9I
Kf/1j9VG61tCeGDyv5uKaQ+hCHuD/QFYGhTC8gQUNIET86VNLO1qFBZZ50SDatc2ciDPcWIMv9xl
rKBuhzCrUvgLS2POKnJsFonv/sgz/RM7rPMP+hcoUcJ7c6dG7JBNTk+P06Skn12DwYYp6Q4rAlnT
CLlCZ37MuR6tZ5AVL1k6khtFdSYCUh2Xb6cRJUyZiODeqzU7aZua0nYqHy/hjtKnLMFjFyO/UIlh
h0/nzZLB1u4wqSfe8MG/KU+SfskuYL08RTGhvhpJlIRdGLtoOZvrSeffKPyXwFRR7OFtzs2Tbcec
qUlH8PPoWnMmvVVWTAfNGf+RpSnOSEOj18QvhxNbOc0Z7SXuovobdtiL1g/198STQcb1uokBnOQl
+WbQfRl7Ou3OJ+azz8kxtkRr/WBwi17O0XlPa0fATcPG6DiXIclS7QrRcvKb8d2vvWE2zoZNf0I9
4yMktSUmi5xVgA4IipC/M+MhyUssWBCA9EqMm0lkWP5rcjGiUKH9ovsktIKMDZDydYISK09wyC4t
ONV9kyOqnFVjzyO2l6zHTE5cipc3zkED83qeWj0Hcy9oPk90zgvNfu3A6G5r7KiIXLWKhtfwEi43
SCmqlkFHWh/kVGKxNAjuId7WOtvBmB0m7AKQ1JnNOhzf1a1ZlnW+aFV8fHSiv8CMgkfGFjxcSsjg
huOcG8vEuqYb57/fLjUomRuKuNKLQUUWAYuTnfI1hzW+xgcWb+KyJNojluOfwWHlUadnakVvxdmq
2neJQeomFp9N5L8C1LK+4zcES+IfD7NUTIqBMKWz9xJhvzrwPc5m2cKNXk7EUIiLHSpyH48bZm7s
GkhV1QwOHNPRkOUfrJ/1m64ba2ZJ3rN6xXYzA20Ajqdezg1tPQBW+hYRHKlcFs0fYEQNEbeFOAiH
tnQoZE/2jm04EGE6CyCVQ1jI/+xt6hkzduwAakEcdchfS2dKnZyoKNtLN5SPt9T7CSKqddv15DE4
mnv+++AkJQr5pvqgrI74hXml/rDTf4v5lypc9DwEj+5rEqeQHZzUCRV/dHyuUYKqoypIPDyy1Okb
EwrzJQ+yapf0Sf5aFkSrlnwR7KNlxP1ajbz+PsRJs0kjwP9Cp16DwrvqdDP+WVYgDxodU3rSmvZt
bEyBfyH+xutnHKi1QUVZ1j5ovT7YaRgMOZks1xpocwTbIzK3kaPfEnCOH/rgNUcAihvk2hO6aQ/a
VTvWd2Jd21sf3/++o96eB6xSxcjGSGe/31gxczRi/uBMcrzo2eLsgzN0+s4uffvgo83aJKIFEeEi
CLDw8Wzg/EB5LCREuW4wspvxzCy14Weh3K6XZ7VbZTfnNclt95ojCRyAamxyjMcoXlAe0ySzrxE5
ceDEnfmzcKiPQ9EEJ0sLDOjJdC2VQoK8mYQtIc0q+jduWx0MTt4HP3brZxzS+W7MQrnhq4aIRYbt
fk49+iJdSN0QBWCVlq91XUT2xokca0eXULw2Nt+Zyg6//B/qVrGJIiGXt+WM5wZ99KTlWfHsiXJd
CIjoasdsPSa8hQtejpgRfJmDvGqD3z4bWlG9s9pPcDpJP6cTYAtLvJaCbh6QHiBfji4YxBdjyfiw
9y5mknnAGMnk+fsyLqHHEhdgrGEvEaqjbvGWrJqj6uZX/NYnGFJPoMzqSyPH8oLIfx7kvpBL1Dfx
MDRPBi56FKUG/dSuuamDm0uY4G+30CnlW/9ptDqc4cti0y2LT+eghu2bkvFZ4IBcrRy8qqJwGWEK
+YKHC4JoW6BZ55VTBeA8w7Naqhr1TywPKS1AvGxwJtUfTExOMM/q0Z/RYnmit9Bu2iKX/LPLhphj
imTV5k7vvQDDu8ixj3ntu2d2GbMTbFt1Yb3ABKYRJGf04HWQbMcGSKwzd5dE0PRJXaZzM10rSgsG
lkbPMb9pOvlUMLvE3Yk3GDYQZRegiehmBmQs05iDgo3u828bnNzpX0X7q7L5BOsl6EOfyk9USuM5
laK9Bl1AGy5BSkZzgGytWqeQmNr3MKKVFPZPciyyN93UEULEkMo57cH9F8YtjnX5UqEU8bPpuZNT
eiD8ifF3bKJq49h1LdxGnozQqbZ+2Jg32+w/okHieMn68tplyavjWjMawBe5DHLoI1a3/IY42udX
pgeAwvv80EwtZVIB95rIuV+tiZhLtGQ+RWoVFVb128XxXkemQ3dWN3+MEnm8ZTY4zcvix9JOLNxw
fGM82JO2bXyhEEEvohaqEYnQiGid2Cbu3ehada/UV7AaZ/so++BPMgXx44QZEKYDxA5VfsjmohRf
oUR9DGHHvs5tD/gtYZygTR4mMqahuYN8wWtlvLfnKuRHsV//K7iYm2XNguhY/hrbbbvLa6bnIDhJ
9VMLfm64yfMo5/JoFjRkgrRIj/bCMFA96xKT9TrLk3it3jOXX3maGXsOhvB2qoOvZRjKIm2ihl6M
+z5LbN06+l7W3SOMTh08qfUzbFOlRmA74rgBvf+LEdKUAMcCscMF7V6Z2VdaaBDyO5pdATrRfskF
mucQmmEWt9u/2ZvqWZp2M9OqXN9UTFcuPW2L2GoPreFwFxgiNg490mhCdm/BMp9RPRb+pscUXhJK
BQ00YFZuJk9ZUb6q750JmJ0IzaFbpUv0FwfLA3fCwAmLV0HUEe1RAkFVIpAw8Ip9Es/vulsXT7rV
4O4pyhIxOeHZwHT8PY20jSPBwK4CpWdxsWOqZ6WFXziw/D3JIQ7u0tI+eLlO1diLp6Jy5xc0CdvS
nK6QjeM1nJTyo8bfvwtsAs7BwwFOcPOJQD7kGuohdgwDut1sbf6+F+FEdu1po6YUyVF3WWL1GZ68
EejyDMc42zSzRocjqCVBbLHE/s0fqJd+QJOEmkgp+HzIxawDeDh6ccLRCXtoefAYJT2eqZeOlf0C
oeDv/74fRE6ylrOW7qcWEzuO5WBPdXeiFg9ONkCpM9xnTgGkE1yNPi3Xk0g+9cZrn9SdtbwSBOad
XeJJ1dRpWpRYTumz4msAbLUxSuDCk4CLHSo8QIN8ayeRR5sgQrA8406Je3T5DoOyC2Oa6qyW7YaI
mbUBihAvzLIG9uZAA7cvDyFDVKSX/B/3Azb7nRIeNhV3+h7US7WtcptAY+PUBLG9Vv9UkDB9DpsE
AaIb3tyRiBGuZzyl3TumgPLs5d5BnT5c79WWfUn8nniFOmydhZuGd6ftoguSZ3tVlnYPTSiQ+NcI
LCsthAdN3cGoSZJ/eglCGcCNgAEL43kZg8QhFhXgHcOxo61+Lg38rxFs89UkquEALTOnA8lDXvjG
qaednnnji1pGANG8SDTPMbzOq1cFTP5CK4HcEBfhzlVpnbUXEyFkomYtOb20dNXatzjx44sqWsMJ
jIL0jfUYVOUvzccHU/K9mFCkXkur3xMh7IFxvoZm7b+pXCg70f/tlhu5JSnlGNQ9Ym2S5A/SsZO9
MGPvpXUHO7nONqXsOJbl1bS1EsyF4X6OZfgBF/qmvsRa69+QDCWrcbgGUTL99PLcPMoZE+gQuvov
fqp39Dv/1LGHw/3/kwQ+viXSGfBf2ESrRTSSu3j6OcXpH3Upnaqgr5razUGPA+emCT2F+Vd5J9Df
Yk3jYDozg8GNuAFBUTwTmr5wiAy8lENHFBp1DZEd1ZcZzPnvfnijO2h8YZLn8Jw4CT0iOT+JLAJC
y3HsiWyV4KDuLd3COuA1JGGpl2Kp3CGLPU+BCUSGRJSVbQzRbcxI4Fz1pMicU7bsSqvdfQRLfAUh
ix0zLf9ZnjQgJu6sJvHK7ZLq0IzkBpAtNOPAI3qviONjo4faH+/bsyV6l0H7s7wnUN6sHFvEr2iZ
Dwl7xLMNSJNFv1xiDUhpUPnA6lISo47ewLb/pcLLwbX8CcEErfJ7ENEbX6fxSEkC2mBTONH36Gbi
V5Dn7HEgAiBn9PtHfFgjslvlGLiXWz5pr+yYH3nJLq4SeDAWjiojYs0f+GaCM8YQpQ1XM1gkSOEA
S5BJzQkdXwzUY6Rhk0Uo6bVCnOTgdqfSr3AvAZbxTX7ISshTlFfVe2C2iBTwkjILSa4N991NlEHA
WNz6w7rQHeLCxeK1jAFT03CxhEfcTrY8cpLynjDT6RuhJflLj4uxW/QGanNVfY0SgtHWAD/E5dfq
42wPzxqZP93jNAPRqUql/hmYlnZrNOumGYm/Nb2amRwns7SY+t9lNuUm/ZA2/z1kYsn80UXxwvpg
PqpwF2jExXAEGXLBP2Ep30OcKafIokdICdY+I0PMl5t//k1GUr7KbEZvcRz8Gy1p5MG4zCgctmQl
4+FcoQTSMz64q66NWPAass8m1H60vK2PwvOn7eDAqlNZxdTLeEDYfWxRrEmWcN4Cut73x3HJ7uV0
95gzh0igJnsFn9TZzyGjWS+yrC2ZYCxCRYDgqICx2BrYZcOSEZJmENLczWvpc7SqWMNWg9dPH30b
lntIq3jj29Fcq22IRNX/NqS/m5SLjEyPmqtW0aLVumjYPbKhTS/0z48lHMZQ/BAGwxPGNzeB0U+q
8DqNMVlxIckyql0BQAzRuIWVZGleqKkZYtBPPynF/qEydrLi6GtAgI0ILAsTwGTvxHGEZsH+p5+6
9pSRcLryAeOVjGPIG7FjsQsKihqa1t0d7hBWUwZlT4+vMwiDeD8nKJty6Yn3ekBr5+rRdFCHnoxV
f0V4d4i3BEcnabTvODCSdRQn1nOikZODBJeEIHKxjKXiqFpgbg5q7yXzlhMpFKdNXkljLb2mO3Js
cFa+p0PMzn0sneHz45jAj0S+Hh3/O/qW8B79ViurrJPyREMFASIKk/swR8EmXchmfTa7J+RrLHwa
SgGnx49WK0VXlQF3nnOcc7pPy951RPOCj9S7BSRuWGimeps2H2PQmXTbkhmBB2AEhpK0fpCCcI84
7cKPcBtaN8OCn3KX8M4kouOkLgdGZ3tfEFLykIL3Vb/VdGLs67nRX+Ty6zLXzmr0ycxBE/diVpvK
w3mKPeMs2iq56BCwALYGB2FY3+0cVVjyRrzddAD6ix5xRnvxouRexkZN2ESEKZakHKssvIucuvQa
xK3OGTwpP2MSM1IvJ4s0Gj7Vr7kY+W8k6OyStprWj2vLOMQuZ2TWUU8reGlftRNnb68krSKIvZ9+
a2c/pZ4fXJu8qCro9M3jE3qov20/BT/maRgV7Q6Zn0YvalS6HDOv12qYZC4TJfXs/7z0W35yAks/
AUSC+vGExL9sWvlWzfDSiPwk16Zb9VchrS0ydLImj2E/VNeRYyN5fmYFvMPT+BpwTbU4EjfTIdZ5
KfidhDiy3p+wuuRBuc2AbmzEkmrqLg+l7D6aqsIebhFujV8hPzGkWdNGxCeAj+NRov2fDXksAVVs
u1avd66Rdvs+j8Xx8Yk8domxoZZYPkdqhedO1OkZL/pV08bkLZziF2DX08cwlN8Z02A/6l+Lpelb
DcHiziVsxsaCp+RBYNXdezDjX4ZUQ1rwIhkK7SDESJr+UgKPv+4PptjJviKOLZdd/agW58WhNVgO
wiHrriTFOvIT+D2YcAY/7dblLGy0xi/qACz96uAK2BmwJ24JmPub3Qp/nRNhwBiiejYDKS/k7xGL
HJcFcTQAGxobi4oq+wyLxFqA9wCjzCKymDBjSC69+stMqgIMasdkzvabTTEnM8VY5/L10jyUFfVx
mNNs3wscXK4Hhjg1kRkvAyjTQWDqWFSvsrA0XG9AdEATEw5W2C9QktunqaM30FC75UTEySTDKKwn
QHYXH82jVV+G3lboPfUboX2XSTRkRpS/tTLIXgJbF5dhYZMPzHP/653FNUOgrpxBoFQxEbisXWul
0bazwN2zLlnHceSyzW4uXrF1+JsstYbdWvNGMpxHkX1LsrFr0KVt0ehPFo5ykHIhHTOtrtqN6kvC
LtgG7EoMqxF9r1Rjsp+vHuqA5EqXEdVU5aPTH1KO74vyk0Hcmk75Nu/Zf42qfCkqy7xWTvqLWJvy
F3M0FD0O6r+mQT+apBSvrte+cPzVP/35itZ9kW0BvlX7qCO75oVFLkmH7yLAtxvmXfmRjQ13tZH7
hyQ3gvNj5UKw+DNO5rujUXrR7gArZWrntoMpDfygeGrHbD9SaDona3joCJWNp+8x44yTma37hBV8
11hM2O1CN4lMxTPA4PZfV+uuvminZxJHCfWboh/RMBkn9O3JNdcW34dRg9pcWuxV79icL8Zfdj7i
P/cL2nAZuuXVDNEcfZoAme0kzXbAErV2lptac8ZpP9NdwTTNy6TJLoCRcaGDp7mMGObXNrNKBstM
Ix1Qm3c9gCBAZDf/5nLy6JY99adbz8Siuh6Mm4qgzG6Ov5lRAhD537dANZ0H+Jqo3OqMfJBgoH9V
EZlK7tbxcf6IIAnJnilw6gIzVjMFOaNBYNKW27TWy95HEMcAuIFAkoPZw/hXarV3aaL4X58F/m0O
yFSrMVAUqN3fiiQ9aXMYntTdL4eFGtITKWDU7luDtvj0uEEQ9aC059gFBvA0F6n7phoiMCkIZotf
h4i10iDZhUi7hu650GHgj/Gwn1s7vmuuHtweU+vRluKgLBIzNR8QQ9smiEdnLpnr4c7RavloD3hL
j+D/NAo4hjw/+pWR5XpHZAg3ex6CZ/XA33f3FSFQYIYH7GlqrtbzvV8pSx/3TrzKAN+c/OxfNUhu
erbnGnt41fN9GfL2BASe6dI41FtS1DmaxsZrpBfJwZMyhztKLG3eTkdVbth4EuDsosQMJDE5uc86
kHPMTqmiwMsN9WNLVi199cA3rSI/mqJQlRuClDNuSiZtj872qA33PoTahSVZDIsRQUeljkN/3Crb
3brn6Mf4pfsiHPpdJ/F5tpP+ko5ZQ/7osIesuHpIf5ycnbjHoz+VhGBCMXhnSofXaRkb4lWzAJIV
THaWeWI4u+2q0fF84QL7mUdOfx0qZLdaQeqw3WiUIIC1AQ6M04hsPI62+nLN1EOTUGvSS4eMs3zf
A82K78BpIzphTK0ARDF2Ciy5SpeTp9Fr5UULjixR7gkjqHtSz9SDb4z/vTR8DSb58qfqvbIg0Nct
G3+T11GK5R2G9enRq3J70L62npOStdxYyMgwd+d4monndE6yjM5zaeP3GJh3yhbBjjW5xr4xPAk5
G4XVYwYkshRpvWtA2ZH6N97DxyFBS9PqKU/bi1rbUneDGI7kFJNk1Lyl/OsD6INxgm758bSVHCpa
WDObPtIOogMk9PcBOg0HdB1ripX1FduLiz+Rk8hoeZ/w+FkOQiP+RGDSHZs2Jdo3EMYGrs5Y7HP3
KMw33+ynL1ZHGUp2AjpyHLkMUuJ8PdkVbiuvLskkG4rX6csaNk4z/g7ZWg9KUfF3rDW7SENiH7l/
0AJu1n3ua7Ra/UdDpMaMbu2loex8raOMgFnpHx71p0POEKb5njzxRRNrFc1rEbKnJ4snLwPA8Dhg
EHSE62AR0fqhq22rDu7GYHbPtTngj9M50fgFitiAZuFq7i25L4HZq5Fsb3NFuoTUrrmQtGbpWW9n
0wzPsY15Sz0bl5cT7dRD5FsH9T7e/4C4TjZ/MsotY49SaqAJAv2lLMzmokr4IqOH7eTN5lHbymKu
CNXBGM9/4eLB8//HEry0t43sqGX9tvSyBCkn/TTVXsttBg5yxt7H1aF2h84KhgR9oyycz8fdkfrY
SclJUDeXus2kbZHhnMaMSvjIDxTpNLfp5KzzZLAuVMjXLHZqpqQjnThy/MTVkT8NJByYt9EOh/Bg
PQDRf89gJijINBD9MZ7qP5gbpp0y2WJ1AOywFA+9Vci1mr+XsfBvMXkeDLPNZK2X4hXCfIyjFq2p
ii1poe1cyJl/osfVhQBvwG4jTtUOOsfmbdIjDzLJAce0xxmETiI5cuCaVM/O8dIv7Fbl0WYOsife
iRmqmrQ0LsGFVjCuxnSYfrImf/geE81Um8mCS0mx0fvM2cxuxG9tLOqoxz6AfvpVlZpq28EbStFN
QeJYJO+qCaOaNwaT6AnXqAfG6rDQndqon8vYfMdInhybuTKPw4hhLQyb/KZaMgjFKqr36WqBk/u0
bFRWWu5Frz1TxJ2sRQ8CYdF2ZCNGV7fp3zIfMLxvcwrsm+oeCqIquTbNNfAiEnKSCoZS4hZbFEHN
Wmh9QYQ5YE4CYRHoYTmBqtd54/RTks+5XJkVyzOjws4jOLOJCPc0+mOT9tNnaEbfvvSzi5Unj7bx
386waHuaak5QEcWKZ4sD9wz7+w1h2KEa++gKwwrZPxPcdT3m5QcQT8CVuH72owupF0cUqi7dxgcC
n8lrZtLUE8l+X3jHUKvKe2KP8LFzPPl+3c6offBb/Xf8pRGw03Sj388CDRzVB5NBr17lmWzf8szc
GNIoT/g8snuRcjx/1HBTNnMRGW3mll/tnckuN0GT/C4IvIUDqGV327G4anFLoehp5As3VOMuaIEX
AU+CgoRWhbqRbFlUm9HKiUnDAPHWZg0B6QxmwHiECM6q4Z/KAgeheoGl7vysJKcgFAJzvkM3uNag
F1waAxlvaHb9TjgoPdTLojVsxFBy1caU9mooO6eF+7zk0atzODofzJKm8aT2+TmB48zQFN0CJ3eD
oIh00cm2UTZuWHUhjiEdITyi37VVB8mhEiRSN6G82IueL7Ob7mDMjPQ2RrhRorqhEh1+gcK6NNOI
MMCexntslkQB5Z+arxWHall1YAy6VyUEjpblSOtgIOLv/K3e9y/whmoYt+gGHSwDi+ufs0C6zj1x
sjKUSeoDJUmswaNcH2zkOP9V2FP4aoagsaMUP2cVTdp1iluESC1poVfXHV24TA0nB3j725JktYua
n6txelVM7drlrAFmk1Fl4wGdRsrYH83SxoAoUgGmywDJtfzoajyoVtLEbT703H1zori56FkXMdwo
MJr7Y7srHGd8KSa9JFcsLH+Nwvrv2eO90Y52kWkKQLvzdM4pqlzp4zBDMMJE6ZObPtwAvXTPw4h4
JtTDn4/CbizyZsl+GzcRW8WFLIR+G0fMH5plLOGR0bKXLHbrEfIn3TZvpqfiZ9ZadSy8PpwpaqIQ
FV7wQU5U+qNHk+/amfcTmw0AFgEGeagb6ypI/VsZVRa+LnJoaHLlb3g+0Y0xif4e4htGC2kicRyr
Ny+ReNRLoDA0GM+tz5gOUPYqKAj38heBQR/VwYnrt9do0l81mhCAMVoQLSWixf99KGPvv5ch+pwd
kgdzo9NXJkSNSKTehYGnNhSsk+OWhmG+9rGfbasEUhZ+89k9uCFaSWWY8QBxsgi44HZr5wW/bJ3p
r2puIUNM96hHNp0BGXbJVrw2RefqG3rcSxi5jdHL6qLX2Qz91cMU35hoKMeJ5pq0ANRm3ivC34Gu
a0xBlfnYGofa7a5Qy0dXWnstJXUtzftlFADDb1/hEVpPi9BsqHz/we0o6voVwz1ha2XFIXthDnD2
SF6yEbEREgd/HsBy0tpSD81iHp5MB7vA4salX1vhxm3D7aM1RA17AmtOITxKgWPFQmarXnqimQ7v
VoxSU8nVkaStKhtUx+Ms4UZDvfc4tnKVhuJcdfmnXzlXtQX3vf+FeFwcW45FWDuTHZ8rusIxGlAb
EHOkCiNVD6lnbsa+Poxev7KadtWavzw6+58+raztpHXi2OkZeS4xaEESV+odNw29HhK+NjM+RwS7
EE+m4UNtuOqL7EZutiVDJl4lhEgy0zTt36XHoVTOz4NlnjltZG/lNLsX4WbfTt1GV2bi0bbyBMxI
q+0BQKdrRkchIZE9i1KxoGwCwmj/H1fnseS2si3RL0IEvJnSu2Z7Sa0JQlJLBe/9179VBd2rF3dw
GCR1ZJoEqnbtnbmyQSHlMEiW93lRtT81zadlJV81fo0iPkv6Qw/KEzt/yMFFusdZy/Zl5ZyV8oF5
SfzFolm1FRrc7tZHV8kJ4rqQELN2hjJeYbc1YfmdVlgIHUBXOfepfEhikW3X1PX9e9f/Vj1C9VA6
4iEhcQ1NYZWfSz2ursmwNCAyhh+qaAxcq71Wo/Mr5CbcriUo6y9DapwpWwKZ3Tvt/z3JiNJHKkqw
Fdxg6tm/BxO7OMlIWJu0YraeOuhhWzIB/UMshcGtwcAeB+5Es+s/ZaWzdOa7tXAKnv6MYTE/a3Bj
TrGvk7rUFl/1YYAdyvn4ZjkAYJbcKK9d7L2PzWBespzo9tDkdIP09wPTEadM3fiMIjriccuYwiKI
7OwRHf8iiHbTJJ0T+zYpHHVMCw4Iw0akC1+InLYInRascu24Hog1pgX6yzCX5ZMf2Fv1KqfTdAsN
szqpdcctaIPbNUAlfMl3PvDjUlfmWTWhJqv5SwtQL/vLem0YaNyUXbQmYGHXzXSgpplbeT8EfbYT
voNxNI5qMpi16oNwB3sXsDOeh5xIYhFg3ln3GdTwX/6d9Yn4KetNbNefA1KzY2NhSMtN8buWzlb1
ECWTflEDSKz2SJMgaCaN9j5lQ3ToTWCwnTPtR6P1n3VEwXRFquyvcLnUtY0WuMFHZce0euIq/Bg9
/WyULTi8Nr410OLf++nHOr3TESGUi9v9aYGP6wFta62qtAcieZArG7P72MZfVCEHaTw6eWQyberR
DXDsp6fGRrBa07qCYQHLLc+3qnPH6kmDSoZqc0YPRtbmXidJsMgFKIWEXSzvs70+oqGUhlFHnjIU
SWWZ4AYuNtiDLkVrKOwUSYK622p/bxvBR5yOFZze0dhPUzMdR7RnDyLMgweipplUgnvyarPGcNOI
a4YQhEM5ehRh5uNZuTVYNMk4sWg8WJQgwZh/a8bKevfq6qwJ0/0ae95NhJbziZ35VrQ9uUymtxtE
0uym/CvU6Z2Nj+xBl/+myAOx4qQ+Qyf5MtUHqXnaqaFk0HVI+bBX3nxt6eBOZPOZ/rtTu+V7YzHh
a8f+ySSRDN+Y669NmS5FdRQbdNWQrULRQbugHlR3XA2p6Anvo0g/E8tVgRI3wAhoQXVczxCuyZUW
k65+qk3TQv0mbdkceTbxHJVEFUDvjOEyHfIIYfzfwQRtC/xzafE02EGzjxyyNtdLviyXI8pROD5S
hBY7VnF3G+bSc0DMomz/sgfz45aYlsbmEYIgKB3i4O6ZXnUnTyqK86uwPPjKUljspho7aIxRJpTq
EIdseVJLZjra2eibe2CklJyNif52qJnfLBYE1igAckfCUj1wHIZuMAEots3GvRlNdzFoP52UXPmf
ejmtdfoyvh2zSVqJ4LMO/d360WjjiMjaS8iUj8b+GlSdcVjLIHcGk8JUKjuVjgxImuYCF13Qaa+U
Mu32/81ySc4mjY8mC7picTUnw35UD7Uzo/g2YLarlwPertx1q9usSCRUeeRpJN7XcKmwO3eIR0+F
/VTppn3815BQzyoschtjRlOmHONqZqBzAqon/j4lx5w42+zXik9z9WT77//LUlgXoZef1bUSpfzT
W4MImAaMThsi+7atNH2rNXfXxdSYLZs8tDua4zqduK/qWQqZH08hAUajNITPuoHS0bOsJ/VgDaBa
syIMnW+xkYmdlrkZ08PqK2pgUDe2kUS3Ie6i25jafzKQWMauz/TmquNr2AbUW89kWFpvauzh1+hz
WEqutZ+Vh9IpzGvSyYgG+nG0SsyvThR172kac2SZYvMtbae3XmoQaUMN+1SMHGMIoY+2vgaMr2xF
ffXrKPC3eepDIPcR3hqVeJF+8Dvjv/wtKV6KFvR6YYbDt9FCKTpD3lqfqffo1A6bUb63PtPT3WiA
L4btmpAee1unqIhaidqkQ8YhOgk5hpgDwfdx+NAMjr0ht4wMc030t3by31pIP+fOjAxI4/9x2qpn
DkGtlJUAZU3Sl0TUD68t4ahPTlyvr1yrqLeclOYZmQt7HeKPFDyp6hw2Lbbx2USCo45Adcd9wwgl
3Knr1J5Lyk75/9xKYyq0DJm6dg+SGhxmh0II4fhvvfOKLy2qas5I/cw0dP5tFDXcLWkh70OYHN1C
ZV8PGB/heSS0gpZqV6XL1yVAz45ArnrRI+QRUUJMqUe3g6krSmmmwuLQTKjbPEswP5NLhNda3zt1
ebDrg4tbIBVv4k60OBGo2hpSCKyWgaCSACYCwZLax1vLLi4F6H7IvEuZnzDeYaVlC7YB5JwtO3e9
FYuC5Qs2imV+60anYnYu6dztQDlgz5QzLEkn05+sy/qxiJ5JARXwfMhr2IRGV5uHRdi1v0kc27k3
1S/8QDGTmDZ+quSzNiBYws03jjDMgxrhzEBiNlIHd7OM0Np1CYKLP3UzIH90auJT5cEWvSNhNEoq
ZSywrhNvOGY5+bFtDJL/H1Wu0SYPvwVOQ/I2mXqI8yBzhps5Sa8FslUaxz3/qnb5ydyVjlITTd9S
ohGiKTmvK8BKZjBxkFPUQj0zsHkf4h4AJlO+d7aweVdWnXYfJsM5pp6/Z5uUvC2UsuohT/CLtHDc
z3bzrS058dmy2eULl/xgdUSkzuFkElWEcJfzd8nha4gk3Gazn+/M/04aojQqt0saeceqNjHG1o4N
ubuemNz075FlfGiJNz25o/vJGrbhl6dXjoUM5yJCYVqiW4QmplddLPaFcIqXir7FdfCGZzWMrWWe
lHqW1kdmAzijsJsPvo7IL9KualYdz060TUgrWrsZ5LCeymR04KEAYxqLloJjXOCppzXUMGbGUp1l
Wn33oF4FZAuijW6QEWL6tLZjUBSwwTzKV3niKzqf8AoxH5jLPo2zV33EtnDJTiI4ybFZJ5XmWRgD
TCRi5tI8Jb1EDVt8LwhupuXfgMGU313dJptHgJ6ubRPcOv3Ns5BwTFdvvpouNuqVspho31XnrqWn
D9ZK26pC25yd5Kns6TeM/b3oo/azMtu7zoDtm+Ej0PWTrZpUVnpanWqmeuyz9IOnxJh2oVTrJ15s
b4zCeqgtQWvGtpMKEK3ZPlq5f5p8hyOfSD5X5QkYLpgDSXtZ5fZB/asnffM+NedY06LbP9YaWJzx
xi0UHINleqXObYnmI1S9dEqGS62Bz84UguIUUs1seOSN89a/91PzNsdBfaBZNO0dk4hbjbb5zkdC
+Vl1enpmwjuejCT7WorFfYlJGtqbfYb0i/oh5HajtG3N0P+g5wp3d4j9D3y8yL8aytM5eW3TcTka
HXBdk+E2kBn/XC4oDoxEvzLMBzXfT92L6gQncMCYP21j5jsPiw9KIPYofjWXL6HKqA09Q8LjvelL
EUG+kUiU3qgG5rlwQDE4CNxn3fI68CU/RYa7J7RheY1C3qqkCEgsmM+9msmlXjTxTbCen/7n2TiR
IjBWkjTWRTrjRjxVPWb0axIRVpy5NNpaffBuskRva7f/w7T3SCuRFDishgd78vBUgvL7qptIb2o8
EL/GwD9YSax994pkhojD1RzM9JP7kkPV3ANmcQ3XvoxYmTYonerH3tGdbT2WpK+rsfKi2xgRpVKn
M+gARWHqnFTLIJq8twr13nYwm/68OO744AGSGzv/p1XQ1+O+s0UQ7lKY2deogUNbaTjw6hCFvZ5/
IWnhWzt6d3+YfqnzQ1+Sb50Xs5QTUvQispAM7obhKrffPZvhkf932epdLi7SKuqtb5CM0SVh9do2
Q7tNNPTrGnJ1NfjDH5GfR++ng62WyBLTvoiaLrBnFg7wT9cCNwOKQg0vc3Z5Bi5XDOQvPgXXKkmB
kuWg2e6GoxbBnKqCSt+Jcaw/bGoWhhLvup81V7VkolFKiFXzh330I/DQcasmfgpCZV9FiGHxGTEr
sbUHwuDDdDvTHDgMSVfvLAT8L4ZtddelLY33Yu6RiiM9hh9XCZP08GSyH+2GpnUxOOkmHTNMB/Sf
MWjQxGqyVy4J54w3uH2adyTMBMAbwFlnuP2ZlwZHYOErt1EIuArcqd+aObUwacdYk9hWkdkNX0Zr
sZ783oKmUabYd/g9a9VLyhwphfxo6mXv18MFydlVs+MQI7z7oZZP1bawZEpSXR8XIN8Y8KB1hjXn
BMs2q0NH5ODGtt1zOlcEURgBPcD/+oscj9NhTzNJzctyw/icgtI59KF/VwriuJy/YfTwnqMYb66E
Kwxzx/kjmtf5PKxZRDZ5996nQva3Y4k4hc0yNMbfIjQe4BuLfPpa3tR1AUj9sfK9Yudhy34zteYl
EsPvNHEkRJJajGKoA/OQ/6IV3E/fl3wECfwnH8ND5/Yea3l5byISgujwbII2BcfQGzUkeLmo9oH7
Oprls6PqMAgLxChFctWH/RIX4Z3pbIynwMIoE3vpMbO1k/+6eKkGmH1qP6d6xNLSGcxsy9RKQUZp
787Qv8WZGZ79rgcG5iQws1WdYaecqTlrhFdOZPj3EuNBPRh9G9IFzggPTcXyWfHnPdiZN56jXnzO
/eyQYMfx2xJz/gv0udPkxB3ETFAMHBnASAUCZD8vTo1l/kbM1N//va9eYu59L7QUmIiUTqkHO12+
zKWtrW+Fbmdtq458KjEWGYnWRXawRUeXfNSc+AgMANU/Hc/IK4G4U3CoEVv0g9j7Sx779LJU5UdV
79zs1KFRCplRlN8sEsCOst82uk4HytyWXDmejeAgzhSfmK0xnxGIod+0phtwtcaQKYr+p5mnXDal
IU7mPH9bz71q0y5tq9wJMX8tTa/+ScajKnqMyiY+YplhoMtDfRsB13BbgF5kh5gHLr9uNen/O7wl
iRce2rZ4qJepurqFd8Wgfh56IJCGRpMIXgBTtEEjenFkmcdyR4+jqbNyF1TRC+r+5kGXjXcbzZaR
0jgZfGGxzJjkAxTuZ5dOH+wd2GUC2LrqptOdeHkwyHWBwowGTvlhoWWlaPL46qX2PQDclAZ/WsZv
cqrTvQSQT1CkRyfLTzQZMpO8aXX8pEfNhK2tRToAhv02kNq5URXHMKC9BRVHh6qn6sUflp8Zt5Vb
ut3GoTANfecGtJ/A5SRbfdacY+Ll8w0p1s6Fm3BHQfKFkyZiWSGDMjn8IpzC1nGC1FZvdZeyuG+d
D7seR7nMEynh6bTPlYNRH83uXuqY2DuD9HAWtlcE4ozFqpwupcQq+FifNxzvv6EWxYg/PM4SRJcN
YGTB4fl7AnSm13II1sEaRoVzQkDnGe95vINq50pFSwldBKXsYmsYrmcmIk4g7gOtw7NVN+yto2ec
8JWL0yr3pWl16mdy9dQWFS+cAg2grKcMli7M1DR76Yvl2epNjH4Zpr6kMB9NuuNXRsX4UhwSxVLD
/dnGZoyDjp1LDeLGUDevnZ1dx8ber4qmsaKDM8TOdC+Mxt2FLurYingOVeDFjb+t3an7EmbZxYwq
7xiM1bxTBTrnz+1oYUHn+vr0jemhKKzlk7Zv+bMV1p+OwdtVTTGQdFiXanLLjUY02KaNx19BLxk3
ZvVc065/UILDEGwzcopuekoMktzVAGAqABMZCCZ3tgVbNerKU8gVqMwvPsaPC2wC6B2WO4LnTqyD
kM8KnXtYScYzNLbbPvCC0+Rk8XPh0smShyaU3W+KldQwviicIruCl3M2ehrbBDs52Tlu7OqUVR6x
Pw1RqmuDhjJjWxo2ATilnh/Uuj8nKLbx8NgQAoTOgpS4O73Fe+rHCAdEDiyT8OonDiIR/mx9uCg/
FipHdGYxFHnb945wjKOfQ6IvqN7H9jiHA4u/Z/a/WROga5eIxaKi2OcaJM5/iwDSU2QvyxLuSsw8
e59kjFNsQYrHkjB/n+m92Q6eI7QZ5j7lan0ogqbaOAMtb67T5KwPVrcJEbedTOxFzJQkBndEXF5T
PFObR5wqAAwp+Vzpiva6CmFnNPN9R/gYzSP7peUIwgmx+77MrAlbPUR63kD4P3K1cqbRIhofKHdu
mQwAjMiNu7l1xgRjIqtLvrJCWFWuR7o9ZqKn0mqjn3M3+BusZN0lKJeH1Zku8u+ALvDTkmn0V5rd
pOZj3pBFOHnzxUwJgbOUYEobp/pVSywTNV7TP61oXdW7MBCVN3iZj9aQ9zT1jewVO/dzWRhkLzXm
a293FEPSOjECWU4kz4bzis6dW/KzqJfyQT3rwVTtYw2NXVQY6bNWWP6GnyD5zLufZltHVzYPBBUS
xz5nYXrzmr7BviEVXcTjfHHQC+9jSxfrx2sVYrt+unUQTncR3uuB8URSViPgcIQqxjChViyT9yLS
wWVAvDHEgKZEjiMUcRLNIcWnIItIGvabiPFzXE3eqoVkFlxehqL7pr5Lw6hlGDTCx43H/X8S7M54
HiTd0F/ccZcg+OZywwnNvrhd37PRIzZIUR5dIBoKEJ+dabOGh6Gqorcxs/LNHCa/yciL34Zep/us
I9zf1yL6vh7/iPAN9/xZJ7tMDfxHzIgHMeLoUacrzb1hbQGxORLL4w3c6dtEr49VR9pe65jwHUld
fQO6SrR6iAWxiJNb1JNhZmLdZZhSz1diGB7RUy1MocBh/3VV90S0LlVgXWhX4DG2ae/7XfpXR5wa
6bGVs02BU23nEP+1Ve2ytWcGnQsACGNkEw9hr4l80zVJR9AgD1qShzdEfCdXas3UW0uyfAJFMJBm
pY9qO2PamjypVxkk2XXshspnXOealRAMnmUEhjJ61CXT0CKbS24DrINOTzc1aUP9RY2TdFf8tiIt
PjVh6d6zXJgYvvhBc3d4DTzE5ubwxU+t4K60sSwJwWM2jF+rCrctJt9gs+rZ6B45t1a7hWG1rILq
vy35YOmvJWoJepRL9qurjCOjr+xBm8L+NgzOy0S6ym8bSk7YDW/c4cgk6uEDclFxXEYIXVFaHLVm
YlPg292Yo5k+z5U7k6XlntT2qh7GOEFRU+H6TMsfc2c0G1VGIDhCdan01AlXmRKl6hl2ePJ2/XHb
dGjvlNyB75D5KaXfJooNKGKyyake1JdoGPQAK92oyYvDTz3EBsAZxVHIejRxCqirHswpwI6elB+j
ncJcldIaDxHFPcIA5SGa3Wl6jtUpieH+a3F8mAq6Q8qwC6WOnBN1FPf0pN7Ro4vT+bJO2mgRExeD
zLqECLQKQaIuwzsMaJ5TlURvSyy5evCIt4JiTjtwqLo/QpJ+kijRSGib50MgST/l0v2KrJ1TOi3O
DsT7DkDjvcdeCHLNj/Z+TUco78B5wEzkH9oE3i12yJ7rqoKjvEjjn0u7vNdHkbbZj7JvfzGEqH4s
YXXvg99KWzJ2cXa181iCBgPjlniC84wWYCJeBT7VXOwsPCpXoeXOg/auJArqQUlaCDxF3OoRfVeC
190ls/CfadZjNSbnG0sYezuq6FeiKhd2ipnbvQyu5ZTFpFzrN7JV7C91Jn6Nrni0Yr+76bSxz/Ey
fSq5uTqvRcSlbUy0DGclGmmt0sVU0w+7Bla90i8hWAiPCVClTeyJ5KcgaBZJr4TYwBmrM6QRTr9L
XZIsLW25jUlqPYlBXzDi5L9QKjrXUuQPytWx5C+qgZwy1tPDryyu87GV5zrDY1esrLxY+5hGSFJN
6tATV/2BAM0M8oEi3FCpgqJi7W0h/exUtW+llX4sj7Tz51fT9MChxd5Lnw+nvgrEi1Eb4WXsoxwa
UhnvrWBuuLiIAMlHTnFiHn8g9gczo9U/plRck7EGrSAn9uXsGMRBUuGroqmgW7tBRd8hniIuatWV
mZX/ouYyto3xBkIQw1mn2hiovW+iXzK84FKR0+KsKFLbvlV0So5+UuNUUYMUoXdXsxvo8YLJICMq
i0/FWLtbWkYGcWWTc5kW8sgwOwAbyFm26hnhPQo6GQQ0J88LQzac3q13bmXQRh1gbt+op0IGzeSD
TScnJ55oo+fJTzYWej3EFjUhqUIsDdoX2+45uo/0FtXL2OcT9ohSdGUtTsWAdvymfkCETp9ZOCf7
AbXXar2zJV1u7YiSXT3sRoeYK0+fH8PQlj9RlISEIQMdU7VFZgCnnmu0fVDIJPZQaC0ISDOyDmh4
072qRzuiUkPQRZuA9vpJXY7lRLNl/VsWrzH2Pnm5skOdaGn4bCxIoF3X/ZWTIfEcaUsrrRvBjqS9
YD+06cLnbqH3q6vHOSuxytjLKUb8dWoDvQTrR+CVMFGcBQMuQvXgo4tdn/17z5O/mo6YMipIUrt/
vwC+6kRO47Wb5hKvgPsyKu1AnFEHyJdqPQaKiacnc1kcsc7fgfaVPn5ylvrGt34MVqG9GHCjNoWh
M2x08ifIUiBAc2oVzXWoVSf8x6XM/CkSHSFGXL8v8vyKWEmX+FGE+vKlwWGh8ZOGbm4901EmdAd6
6Fb0pCmYS/WLcnw8iLxNv6CUS4EipkAHSlNjsAVSfD6MJ3du6s9UalwMdDQb9JsHSHHOt8KEn6im
lF6fN4clQ6RSzTaKWiqLU9R1y3uGm/bX0HW0UsIAaytGpyQy2pdliBkqg0a/mCjjt5HJWD0gAwFD
losikuLqoZ4uqlMInNq8lbn7RbUzw7b9LEPPk2lUTM+qIXwqfbayoeFkYU+Nd87nnBAj+neRL4A8
LM70BBmyvrRxmm00Cwo9rZjnNOfjBX9zNjpzw1Bt+HB0kNnh3AwoZwHcqRWEgtG6hWiFnnt4ipum
73wO0oxB1dLUlYyqsjR6+TfjqUa2nFFLp4Nw0+nBiVD8DGa6CppkgsqjDoXU7qYe2XIwHZfee699
rT+utj887g8DAt7H0a6uWdWEr+oBvM4L0uPorl5psATATQJC6oJEe63BrfxVdbpJ0m+MzvOeK6zv
WhZUHzkem7/3Ygk2tCWuq2abEiPaRy4djbwkue80DCATHxSXATBvl+Ht+z7VIBs7Qq3z3jv8D26h
6RBiruIxsArfE/BebyZBwK2tz39XpZyU1396BvWMTkBdBjfHIWZFTyDXiz5uXlsDxl4zI8pparN+
TQKsyFWgvem+7b/ksCSlHq6uyXC0MdGsbWEEn+1hoDrdEUAmibKdcVzi5LS0ZvBdaGAROW4Xm8ps
RoCf0tHZxPFyaGo0CcQVYq/Waw8jt26c8qLoOTGFBQPtIjoGfTDdfRqUqL9j6izpFVsKGbVFDlZm
j92yibkXN1bTZsciQnCbUxsjEJJ2I1p3I1qLaN6Ahq4ekbJQUwI3VsDjyWMK3Lc4vlCalsV2/mVX
zfyShdMLwTWvq5CtJw24qscXAA5EpI2MqElkfnFpdD1rHb2rtTef2h0p06HTXXVRfDE1n86K4xXb
fETv5uXC3kecF59hIwtIZBohrH6Xk6HF33eLvOaHMzfFUb3SA50OTp7RgVWvB4ITdz20zC09uvmm
ftnGVu5IWfx88xbPOcbMNpM8P1WxfRqWMxGR4KWNwPQPS9ikO1U29622iwrnANobrpY5i10EXvac
BkQ9zdajNzD24MSb1dcez5s6Hatp978H9d4IHQE0d/Oi3i/lpKCtFu1itpy7sp4RS+0P6b61mQRs
ot7F1h9AO11f58n4a2rTP2FBWttaEfGvfHO93rxEpdtcirqObiR7cJ7pKxuHuBXvWqv/wnJnvjpu
+r3Bf7bJsc3dlCDfslDWJ/8hDjoRXSx3AWArLbGm43+W5kJCN0OMXRRaEHYpEt/W4nSouEqX0D3q
bg7wG1f2xQqt9p5hDtkBJYqIZ9J7MhaFs1uQtV7jPiN4NyULdW18CK3hwG6m7oat/FcfDB9znaV7
xwoDgLXdXRDl9eotsX8cdTIGCAG+CMNwvxLkcU7s3HoYwbH8M7LoGlzpKX8ZZZbHwkiP/6o7I0d8
KKqmCBOsrD6GKUcaPQMNFKlpIMdQuiJBGN0UW1s7qwjp8r2vbJnayhT8p89BfMw20S85MgZ513g9
aSu2gO/qevUnNDjKH1tbzK0CFq3/TwfSEDNZtR9rkNgMFKyvlhfhsxDeofMt6zGrb1AfNjDcE4pj
ktW6zWBV/W19qsOk3Bhn4XPiWhUAppuHfK9y0qvjBlfz1nDQvAvtGBCxNBA9SwsOgU8nR4WkBND0
Tm0au+tLV2amwLLF8Y1Vd+/lyUfWoY08WpB4TgoaiaCVnrrKcXFq69XXZu02QWt4gf/ws1HGB5lq
jp3h7E3DdhWhkpOwEO+LCI8xA+onAt2qQ6JzHmK0SpXSTdFWmcxMS+AZUk+TStv1hHvd5wH0OHhz
IKZKXBx+XxtWTUOUCMyfx3AaAOjYonxB2lbe6Rme1atFvpUIrjYRltfSGX5H7MGdTctPnuwqr8o2
tTGZ/HNcppUVWSj5EDlQtvBrEGqiHkIf6zgxVs7+33v0pFPSKfCGDL5T7noEYqeWHsF+PYfVgqni
6CDVrA3QU2X6XTn6xjpzt60HvrtAKPRQ5AuOBiTF7wXij8SNnibjcd1F0YkcUzOd7svUM3Wv8+ye
JgDn+Zguxtz5h2JZ8ouD2u9skfisfLTIIshnBDAP7USuzXOixUcCspmU2oH/GFgIMKNAcGFKP2uR
wR8JnNC+2IvDMq23NAGk3jUS2rJzUgLguDI+7ZAsEnUVIf25Zn3r7stwIodWeoaNUmZwu1mP2zlF
9luYwcU0OKDZTdCS2Zrqe4lHpTVmoEuSz8rFviV5ZeyzCmoGvWnzCfEvWEJgjZuZ2exHXORPuTcd
1X1VxrOJElmq6/SQkwIyD7ZLuDCJNr5Zbq4/x4LeE5fyYqTfCaT0dtHsgqG3PpWgGhHXoa8x4VWW
sOCjScLCZI9PiYflRAG5gwCjbqLdshbn83qP8mX0G1Xph8RQX92ZLOx6yknOphc7OHH8M5k6VKDp
gVyKRwEE5LjK85sMU1kx3ie/CR4Y5Jd3QLV3wJ/lk0bDe//vmTZ2COhtCFarrCUwmdMGfU0IeGXp
x8klW1SJumoTHe+6QGWZzKB3I+fm9x6cy8ByLzOnpicHXRoTGeclCcruiZZw9xRCszpnrHUbj2JP
KTo84F0n9Dbevii7aS32aGiCEV6CmJgXnYhex/kEH8eOM/bhU2+Vb1pSOxzo8/lU6ss3wAb1oUao
RYJuIfZ+yJKiGUAolCksbHOEcQHklCovDiLDEU9m3z1Ykq9ijLVnjM35Mar0+W4Z0IaxEPz0sL1u
EDhzseLUwC/JcjZgYZ6jJ71OP9moECo4s/MGcn3c0vzNYGhrztu4sX64ZfGuhvKO7ndH1srw2NUt
KyV88VPOFOmwdniQoTO7yYITvM3pw4jt19atqpRcVfQpdUxjEP17WizkKRmTtodyOF2BVsP1WdrH
XHynGdMc1UQhMF/xi0FHMzl3qPauR2JMZw9M1ZrBemioV8hx5fa8msgB6r9HG+GJP4Wf548lRj93
NAg4xOCFZ9oe49Uk4nOLBo045H3gPHSgEZ4rG9okDOAv63ISCxJOpI1CXdRjjWiAoVV9qn0CClGs
Wvz2aLwSW5JvU5lhMHK8Ikt5fqksjVmJnEAaTMYvHZ8hYTKcxhlCZMfAbVP8MEF3jccaecPg0Upf
YDRxASTHEdojOlBilSMZaM/BKtLIg+6bJxFrH75U3BQMxg7eIqpTmuScrMdluKojWP2zAkO2DeRK
zLrjvGopshWjsQNyT2qynBeTeaXbN1szwzDTlkuP2TfDc+x3Y/vAqLmFUlTQOrDO6oV6m9OgcagH
IH+e7Huokb1haMhvsQmrt2Krfp4WDE4T6RHnLoQS4TrXooA96VYoZ0epAPz3YAIq2zB6y4+2LeU8
UCvOqmWXgwU7tPVobQWhEhukYeSXhVX4SFnW36IuPzAWN8gmNZ2dE5IYqssGWCrzJzpwqghXQQkM
CyGnJGIdVrWxbSCCmv3vuhuPp3W3JrcHc2746EQ6pEPOyTv1txOTg9ZA3VWqRaQ5qN4UxqAwCfap
u9mABVq+lX09Cj5fEpuVL/SvMaJJxNZwF5tyXwBxDYgY5YyBQ2uwdPc/WBobDAQOGBMzu/NWlCyz
6uKitSXJwggbiU2at6zS2bM9+S90K7Q3WVtSkm4qybAhTrSin8rPrg1T9aie1QvCI3s8dqnRrN4e
ZfDpIHfA1q6/rdhXivKEor+av5kpmjJaHgcQg8aTgHCx4XfOvyKMmGufni+lnqLXaum1A0mYG6zh
i2Zx/zLTeRVioJyebpgfpudOGCHW6oVrvpSh2cQhqY8s8Mm8UzAOZtJkOsJFgfM5iOMkvaAenpYz
qwLl0hzmG8mbuOgU70PWave12phoL074LIaOoE8lxlMPBnz6Azws3DCt7l56zQAFMLvRR91UiAHq
4K/IPG+j5jHP9HmnF6G3p1V8RjMMo68HfgAcIOPoohF4It/ygrhn3iCHcdpkDU9lzs2BAjc+gxyC
PkKbvYpITqaP9aA675ED/GC9vGLNnSWouNgtk+6SwgrFgFYVmIWA1vYDqc4ywIsiv7m47vBn7YUZ
mh0cshu0Gn0D8hTOa9gnv52iMTdd59t3XJD23QorYtsmYhGVydGzs5+p0SXoPseQo//404AM/FIQ
kSI2WHFmJLL0j4uaLAYjXmDclAjujR4/knKxWdrw1xDMCA3+lRX85U+FA9sLEKit6t4SjEo1hrT2
qJhws+sGtOeKkl4sKzb44Bih2VAc1ayceguopbpjNOqm9U9IZdzTUDO08fEoc3Yx/SdDA7+o1DuK
fwvj8T2S3XudHJSVnZI3SAMnn5C1ZpjfasuThMTUJxVOnROkRndeLFRRaqo/07a/Jwvl2wgBuCz9
RzU/cRskp7GbIISQM5XYG14KDl9Xo/PNYx3Y5oa3411CuZ4eEjJ+t3lgvFm1Ez50Vp+/Ea4IeDwY
XwZ4abhNmOErGdfCMYvUoOWpTTqKyzafTqE+J3eR2i9qOTR9XBV0ScDdyBqn13QyS8nb3YUc0B9I
Dey5556p/bxDVLnGNcOhc6VLgFlFfXp4lE6mjFEKODSwQBhQUCvz6mt1tUEy2MhoOyb95fhjagmE
53Z5Ui3iFjAwrkwANLW2TyenxGrQ1JfYGKiriWcgIGkAFei31sskshHp1/DgRTh9Q9vEVD3mGFhW
lWlQTo9EBWjC8J7MEOFET6j7JU5KaOFDdtc9+D2NaS3MoKdyp2l/NIRfxMA5P9cVo4OSJL/19ND1
lbhx3jzNwhbn0WEQplI0SBUfVgVXKlUqfML2Gr8car96ZvvvTeM9IHvun4W/6O918CWkj3Rev3+i
vsPj2tYdxuyk1l0DUOeVaORo13ieu1Nrrwr4HqrxqhpBLr7VzTB+lGYWHYLYbS+L/n+Endly3Ei2
ZX/lWj03rDE5HGjr2w8xD2RMlCgpX2CaEvM84+t7wSNv3yxlW+ZDhZFUligGI4Dj++y9dgCHBFzf
WkP0f0A+AoWS5XKjPvVG2tlZmVc8lzEA6+V3qY6NcEmmfcZQ9JquS/KzX/ALR8cSD85W+Fb2ps8z
GB3PpMBDuBu1aCAIfMRBTdy4zOE2QYZfO0syu57t8agYZ8asA/JJ6g/d6EDVGFniRW79aa4M63Vi
CsIKehH4QPaQlMeV+lQ9aDbwvRgzhJlO01GCu9qHlTvtwPCC0KimbFWURvzD4TgYTO3wRaf9iC3G
NZ+okR6XQbVfHqQTjyez7D9FywA756H/0pPfEP8vMKXyU7aM2FViaozKPL2zvPiq5D5jbhdwu/eC
SOgccn2Qh4g14S4v6P2uJ5IlkZwf0iq5z4AlUQkjp5TXyOCMO3scg5W2rtsj1Z3qvtcmaJzOBPez
rbhLQPlYBV/QWT1n5YR6tPSvwPrDWfkpG8GVVZCzd2aEIZ9S0MB27EuBnrFrUKwXJ3O5jmrtpUAf
/9F1xdsYekDGygj6v03FTWbCoYrIHER+Xl7aMEDSslznxTNN/wEB80FzVPbdmItP0ea5y6c0hkRm
8cXDOn/HuWddzMiZVuXS+zbrol+DyfktDqZqo7b0rkZ8vrWCR9vwwkuN+SuhwnIzhi5FrWNqbp63
ZNOI/K3aTCY9DRVdhK9r2VN6kzVeoceuapp41tWSqKMfPDu26tNg/GSFqMTTcn1KASATge20fWDH
MK+9+qiivwk531WVefNFm8stHchfsoKUKG1Bv804n6M2euhdfwVYY2LzY/BwWNsuJVTBa9awbaRx
u9mpYoXeSmglDzJgUx7wfnYlxjns4vIg7eLcO4F5tCtysAv1q0qBPNHKYp7ENK8cx7Z+T+L6rjyy
cELgWubSO+bSAeWVmvqVYDY9c8RIE661B1X1ktcAz9sw13fYi42VRSHqylDeAZrby30hAzoRy4rb
/TRv66Z3dkNkbdScXNkI1CDLBe4llDJwuB89aBsrR8sqtjsdk0mABQtgFVyxQEx05SVI/4KvC1RM
pzbq+9BA0mlEDEEHfPaGrqv2aDGpx0mCNyRDDC4EUrunZXfP0mjtslxWv3pIS6Ok685cvNVj31P7
vnw6+X5CARjDDtJDXR/ruCg2InIwyLsf6ihFRTTw5C3NrVrn4pso/ZCFiQy/ORR6lD4w4K5FMVdp
YUGV0Log+78kQS3bLx70gOKdDwBcGpSwfUoZpg+6j36EESz45IRMkgujM2jgjuYTnVmjA6YUbmx8
SGxBngdipLbui87gPsWZuYza4/LqL+KErc9kGZdUqymrCwjGx8Hg7SApt7tJK38Mhn3xe5qP4GkQ
BfIhX64MSTdMLgklZP3I6NVBaavf6qZ1N89d4xO4SMIqxc495icQNtPOluVDG+yIf9Ecoz2H7TqZ
6Ptw+AdvbIIh274aZ96FuEY8SmU3z9uNNPLyo1v7L7lgX+SkM1SKBdhK2Dxc2XOifQmzYhfPtvwA
XGg8+iMmuM7mNWC4JjW78SJDxm91J60j+a19s/h7XdsHZVlY4abSOR8g4NAPhannNSS7ewqC7LPC
DY05/0Utc7pQF1tINQnUgJELGZehF72GINIzdDxpyKlsk13ueTRkOjr2veGjL+xl19ZVVyIn2W8J
+Au1og3teNopkqHOQgyYGbZ8xyuR4s2IdIlRdmvP4e9fuDhE3VYzXSheDp1M7aebqu5PWWovB5ix
PhV9Ge/yakbbLzIsvPikHexeN+Ts9IVT1ldFXMI3aq+cqGYWza2BOsnhWxhn+3mO3dcaUMy5L3gJ
TfrQPewK5hE0QP/QRPRV9mngr9S7TISBtW5FVK70wvlELtD5wSh31LT5K5t63BYUlB/rynK3+QKQ
1pJkI+r5tRQ6ZUHuaB5DTMrrSmY/e7s3P2I+Ia5SsxHtA2rknDpleFwM6lnOJZ5A/m9PJ2PfcZCi
O+LatOPrc+mJR7Tb+qO3aTI/POXR1K0xU+zU1TNLzW9yDi/F0IgPMNXyfQuweaM+jbsBrC34oVXr
sn/xYpfnY8GSqJUn+c0AuLnNYU5E8d4cWSAWdWADgwnbM4Ii7UA0ut4DKzvng4aVZPksKtuCH5iW
StB1lqkv9YILxsX1h4tTSIxfnnibrEC/q1haonHajeI5+65h/e4BetD8/qoqacHtzq/szomV89Zw
0675qD5qRnu+hTPXLltO3UrLW20dOd9jaw72jjOVtGQtO/spp+FdDbLs1FV1VQvC5wC8jfI33PZb
M2loU7ZNhJRGDtsgaeXBM+L5DYPswwqH8TKYKRmVzD5JluOvpe4aDEbLLm8kcX941jSz34iKFa9W
HG+05m3MEaK8z0tlH6LjDHFImdTywsU+WSKxUQCrCYIIy54lbyiGC/ouOeMlIOltihepe9eAYMst
iOeKDZsFs1tAF1Gv0piuiy1n+Y8VfQKnNMUjTA9x8yp16wPvSdYm7fCNhj/jUYZ4/bHLOtQlgwGA
7xjxOxhrXf8I4qDbKu8C/JJgZ7X5sImK0n31mZ8hIPXxWdKvFTcswtV9odT8k5iBvgYDIWpJ4dg6
T62bBQ/9cyfPejjAnQCmcvKj6lu2UBIH3JaiP7GX66HwXVw5cM61TJNX96xtJDLt7mlZrOuGG2Mf
H5MGMvbyQaAXrE2m4cYcZzNB2zQodvKSjPC228q7FKQKN1o4MmyXrPjOJO1YMHAgWDWKWqS5FZLl
PG6KlM4elUKCPtYCvnFfAJIutcdklZRHsKrZMSj9TzOy7GQ7eriSmj5/NJqUUkjtVe+urtMXpwqV
41JMWO+BZKxjMx8+qo9wnGGRGQESJYYRvQz1eH/6ZLRYz17yLCRgo7vxVdPyfdBaPdfXPLkuex59
Xkg+k3SqXUoIaN1rGa7KclOLfPjuFiHFH/7CQm9G3nDueI9nwku+FThrZLpkH1WT/wYcYPtcVfo4
zvv+NamM7guXUm3PGieF/eteuMri6h7y8gB5g7VlEBzVCNvoCEU+9/p9NHlnsL8mG0PWVFaOMMjg
qDHW1iQEBsreVQ51BG7K/GI+mWFQsd96s138z8bNTBjglz44HWImPhWvbzm2A/grO5pMOxm9IRwm
W7sgVNW15Rs13tbvGtoX/8upUEtZMGuJfdNoGV+Zrl1+KUOZbl3YxUcl8nPzgWQiIODIllHUFtXd
oWJ4k6nNDJeAkSNvcPOd4H1c6GBQkut1DR52ACtzbBw6iLTKNFYlFiqFMJuWCjHLdhq8A+ammWp/
U/Y59vZOPp4TSwFYTqMnJMGK/Oq6X7qYv7KvpwhOJark3AFm4IYaraKM05UkOfg2MUcy0s1fUYYE
mSIaPRbR9cX3ZLRqtGw6VUvkf5kJTnozfRWlQ3qOdgslDQytbK5pw4Gnb2yo88sk7MZFfoFRvIEI
hhYtIvOsybnEkIkbO6aBkffi/NY6dn3NWYltKMKdt1WPglaUX4TAu5SZhr2J2ja9ieYDQU2wHlUz
kQZjKeGZ9UeNtdu+pgkncXss4H3+IifdP4W0oK1M2615ZQAZV4GN3E2b56fx/IjpNLk90RV54G07
P8ZY1BjbboHfL5eFsC8YYif3SzS5DaZaY9hofRbg967PKBPaa5p37aOQOOmcPnghf6Lv+3n6gaSi
p0QGlq3QMzSxDHxJm2enMbH861DXJ9das2vKkhUGz6Zrza9VVL13CwGr6odzIwz5VvklbmXnMEwl
y/hlTZ8a6d4nUbhurL56Sdy6PLMxdXfUG+jbFhoP9oSxefG7oV33SxzVgAsNrmtjTHn8yXCMd4/1
0/du9LBwgA/MU/ESLSpOsDy4E42NWm5uihAPbek29rUO+a5zEvwGlcjZP692hO3bfTVALkCGSBcK
Y/xgAMi6Rj9k+BPIlCPuyiyyPtoUPaxwjL/0C31PlgiN6pUnrU+zzO++m1aQzxcdg7AlinpWQjBY
EmJBrYtTJLVLYnxExpA3BZoYdCIqTcY8NGp1s0dNxE6n1uR6BvW6z9d0tCT7ZPGkxD8lSfHd2BMJ
fn4LJ6JSa5xzJNSlUbjP7e6Q+PVnBRjrEYShsebjthysCpNmD5TMKbG+LYy6Kgp1uErWAX9gfddg
0261spnwAFEO8+RVFSk29So9E63vDkENkMSz60/Y0bHUEbwHudmhNFQDNy3bTg6N8N6DLvupYmeG
adHM4BYCAcpD4g8wkYbmo/KpVpYaDnU2VR1QUXxwrqBNwy+T/DU13E+m5nxT7so6c3cV7r8KM9yx
YhOC1Cy8q7pO4JZtNzjUMjYrOfIxnhGupfkHy6aJOq5YTi+HxxlzxpOrmDpBid4GL6rVSF/gH1FR
2GFYKucyDEV1236F1UfzH233T9wRrhNWDkRYM2tkC7kcQZcHQwvXDu/Fd9+Wq/Q1aAz5VWrcQbuk
xgZIpn1lkki1VmnAhUs34cFWoTV9rlvj08y/LtcIohk7UjTz61OKlsINHrxEsj8Y5+zL3QWTY3/T
sZtymFkCqWYj1wEVh69mXbHJtboXPTL2FUmfFmuiGbHmarx1yLQ4Tp8NMVqrf/3H//w///v7+L+C
nwX0viko8v/IO0B+Ud42//kvS/zrP8rnl48//vNf2LRd1xSeFLYkuWPYhsWff//6iPKA/9r4H6lW
TUbI5L3xuGgumi4JS+Idpj0d1L1cT+cfdO3aRxpjTiL36XGLtHnf4YnHdDX2K2n7+SUS8bfnySJq
yDC71F1sqoI++AFoB7Ou59FIoX7gEcrgkBFsoYzb2iivZCZJzfXuuxfg7ptoXscB/F+4Di5n9c0H
yjNt/uEH1/8/P7h0PO46pjA81zD//QcH7mVZsufwFzv1T/Wjith8ywp3fqlS4j21IHAgS384i/qD
LdGfknTnWBQ4Fg6/7z7R53O/fK0u62xnhmN6zwK6C+Ih2JEtoyEtCg9QKburZ0TOSbJuY4BK5Hsf
jXfb50hfBnsTsTuEAxDU+7//8UzT++XnE4buuObyW3VwMdmW/PefLy/cXJNFjr0isb+raITjAjhx
SNrtglIXLIrBpKOBxeSikqsSEyZMZavnhEZTB1m65aBqyco98F1e2sW5rL6URIW9zzwrXYlc5+6M
1cA19A/GMnVzRAd0Lb1dLitx79uofWCYjxBTls28ZaHuqd493L+CwnHxySiIeFlsxvdVzLEGvB88
2KYkbVy0DwfMCzhYN3wpalSobIrnVxk4qzbjDY8bYyCFXFE/SIT/Rs7gQVDQY83j3XuAqR/TrBak
wZYRR5Y0HCVJla4U8qhNqGMi1jnJcV5XiJwvc+AbD392LjEv2ADt7HuoDdiIygEdZPmnM6wzFEz2
9ikwKB1rbKqSIfV3ck3e+zyyW32+yjWsiKwVu/o0DSI8cXzblTBL1ZTROARDJC/2Le7T9+f4M1F4
c6iL3j/TAOlzHGixHYrSPNilqcPcjK/Mu/qd6OZNxUCpYbs8TViziAJwI1yHJ4b/s8WwENEA8gC0
cVBnKPVQZRQmqTPa8nepv0KLNMJfTg33t84vvVv+cLhib31rlpfnFjFmH7TX7Rllt5c6wHmOfq1j
fEigJDEt1jBHlbmVmq7VSKE5NF+5yTiy7NWFvgtx8OdGdqINmHaAZxrWC84V/OAdjtR0Y3ALuGpT
X5yN6J0kowDA1VjbJxAknGYXBiKARXXrSl2xSQxpnuKFUpx2iblCqRYgksjaOHYFh2meBnTTcYgW
vOc+THznhzFzPBtM8Ed99zk0l52kPpm3klqWXRL55f6ZmExE8CEDxtUuWRV2uSZnGlTP5iq5g4EV
uNSAeVeLJ/AptNjOIgh41btAZVYuvryOR7ASw/35Pho4RUXxgOOe4yg6gZQ72Pv+mqOk3IvSmk/P
y796EQXkv/bd07cOHJWDJ721GnZMdcel8ZQw0rRFR+jRxUtuDNIhja2x5TrYRlXvqCgaAKOT5Qt5
t23VwdXQxUQMnui/hQL2LAxj7v7Ul4B01WBjTcZ7Jyf3gupofYT99J4g+/BvXSCCudHma0W/Ug9s
3igJr6fiH65Shmn/5SplOMLSpdClbRuO4/77VUoLiWvmPWjRrKmnk7p7p0Tnj6Fj3rqu/Fmx+uNN
XWaHzEKYCaseqCK6zblhfDq6sofMhCWIPjbnNbLwrIei6UFMsv+5zMvDWTci+fzQzmZid4obImLx
TiGbvzfFgtuUvfUpzMeDieiuZ8FAX0FQ3XyO1zSMIiRl5n2eWBkmsQHldeHymwNzkJXRhNeRR9xb
gvy+OuM6XYV+ScQSr49JYGQeKy77XMloULCOOE3J+zrF96K2bHg1rnEdiTl5/kKXXnYXvkYOKlrK
rUVcinskut8TJ0TMT5byhMkCgDpEMOFJjN94E4z3YTi7gJIAT6UP5R9p8GtekqI4SZdmSxwhwwX9
EWK70rmmzt/hegHsVxjp0+FSTuFrWJUacANSHUomiXREUCN2ME4vyN4m6HHzLU1olnsZeoOmAtEi
di2WM/XgGm6zhSf0wNlm7qA7dCdYj+lhpJh9lcY1WbElPUpqv1wVAYY8vQujN6QhJdOFvbMXAym3
zIM7TzwOtTb1il04V9e69MbPfb4dI2zfhRnl74hPwcNPPtb9ttGas9/I9KquHQ0wnn+YjoTxl5en
CYTV491iSEe6v05HtsZas2pEwiU4Oo1awjQtOdUx7yPtcldpai8/Y3H8NuvueJ4CK3wVTfiZ9It3
MRdWSlxd1TOqHnBArO0+c19cojp7d2SMsJfiM/VABjq8TpUV74ixIKQoJtQUZudyLkk4U7CbnQvf
TPagT0zQF4ujyrHMHgAlMLGJK+NCi/+tDAdvE0q/o+LGCLZ1YeMzQDhc0/XC7VLfqhOFghGDXuxf
Qlwh9DrbFw8zOQLdJOENcRD9+3HE/fV97gmMuVK3Tem5JmeEX6ctBNXWNujKeU4XDoPfOqu05MUP
YybrZZNR2WxfQqDZOM7D6mY3k4+hEFLsnOYnwN73aDlXJvMe3cQDm7y8Hhlrh0NRG9yUXTDQtMfG
66hyo6s5W92r0CRJNiT7MK2D9zkaszVLdESL5SNqbx3UiQaL3+I+seGp0Ap9nKl3umH/xRVU6t7e
bBrWrGWEyYeEc58SU56KttqFnR/tmrjcBlNOsLFlv+Rk9z6S+qPBhOebhnOh6GyTaiQjAv9BvVX5
2rghCg5wbbq/xC6MA2pOvOzDVOZinbeIUssBTphUUJVOrzFAMwqAZUNGI/fkFtWroov4vvYNgNx4
TKhXXSm5XxuyDrhVdh8tPJb0g/gH9Xavh3xpp3AKatk20vB/i6rAvcBhc/9hmraXafLPxwimTela
uuvwnvcs1/vl92ubvD5re/Q3Tma0G3yFxQ5lI96pkVDLiUWoT9UvWprVpUuTQ0FS4kUbB4IYY/XV
dymF4OrA10ZucwuE3SIEPifRC5V/cFIanSLhJfHVB9hU23rmd6ulpBSWT515AEvcVtomcL5VeYpV
2MeCUsiteld043zOktriDRZCDKhbIrDQocukZbylOaBuBm+No0/Pd/4E2UWTmUnTBojcyA3ZnEmW
nz7HvO3fvy0M99fnjRMIRzBGdcnzBzX4l+fNtfoWXpBT7p4J0JifZRfq360SVdYj/rZlx3H3Fuay
GuGDkXinNMYeWCs7qnIql6bwWuo7tLZujWnC3OJmRIKsABUruR86ebJTUztVxNn5+X0qDbZ0KDv3
bAtkR0/zqRaOvfsTpbVMPhPw1AK+XFt45UVvzOm1bLWDj/O97mhDi7IcnmNUAWReDgXLw5/yQn5z
aCR0hIbhE/O20+1s0x43z21KmdLrwFjk7JQQp2PDueTmVxdv1g4P7ci1DNNW0gFw7PF/EILy5l2W
GuZGUdijxSdRzJF9zkpa65vH84oSaKzOcld2N9cz8BkLTjIQmPF+L7/tUS4Y+HQcNx3o8D9y3NxI
i6fveelVS4LkVZnnu7k+qIt7Qdjp9vTZi9nMeDqZskMi63ZUrxOtATji6e7+2SeKMZrmhoE2GgdE
y7pdTk7qaYlE9mrE0ZeM9d/d17SLiBL7U2Vke8dIsAIZFN7GC00bd0HBGOAPjbanUh37n6KslI3x
83lIgFRU1g7qMiGpcEBBHjq4Qas6ToAPMIn6vCmitdqR1G6fnyb6N9UwiJtqPC7GPghUFSjW3/GU
8g6a6DJShglJl+FaLMIf9IRmX6azcRA4+NdBbj1PfZpWstlBf1jRjROtQ69yNxv1olIP6mSomMOD
LPvtE5svSSycSi2glDLCpyOSF62pL0VavqlNv+FhOaiwsRwyuvTGIJYX5U4sDfpSHNItu+hYHZ6k
GTDa0Y6Whq+8N9v1sFy+63jIjsGiBU6V9jXEvL1T4pDTs4qwUoQaLwMfp2gDAX6B7QRyOSCf9SIM
29wbc4P98J9EBefX25yUAGMWRcW2hGuZlvPv46yb1ZyhKoM0Zol77VB1zLTL3aW3P6LgYvypcufU
xL679tuu/DikRbgm3ik/5Xp+9Ui8pmVlnOPloYtbg+DKIzNnDXgQbkwLp/A6zp4Dfsyd+vxMaEhn
8tYBfVV4JXS3J7nRhz0eHh9ce6cvtOIW03RQy+j4NEd1gdk8oa1aycUYScul/02nn5VlGGXD6WQe
1KmgGZ0rwUhvU5Ye+x53ci4TaWp3E/sktFt9QSjEvNHUn/hZH2wDj6CpTTtR2yMzurmwPfYZVo5T
u/mphDZ1flMf4eEkrJlKKDZu9+3vr6zLE/3n+xG6js65XudsoZuO0Bf150+ylkmuUIOv6cB9Rruf
fXBiE0AWTCqTwIf3/e+/m7kcU/7y7TzdM21P6PzeFzHmT9+Ou4+JvxYYzvP4hFfiezSVSyW9TVem
Zc/XYcIVoTkfsH+iUjvBUjCV7gvH0HbN5llRzK0eJnpcviRF9hPqd3xQNkjqMD7MQzM9PzMJtAs3
nFdTiH45Z9F0Qxhptmklu/Xf/1R/nX7Jd0lbLLcmG5S0+8tPRZC6MfMq6AnFsOvXKUtZKd5WQNCB
NVP1RTNCfWvreA1sJrqdx7J1y8gfrF1I+jtC7ukVoTG9IiGl1wR29NYnGgStjk/V14wy6LaqZpAQ
o71RjiDaJOk6z+tzhqFHq2H6NSGuCBFOm3iMsPyEUb8NjAqBdHGJ+q0w/1jLDVHfrdvZTDe958W7
GjDA7ml5zJqshClUerus0W0QK0FOp7EQ0G+gIdVGsQ4nmtYUQRpKZ7ZVB/O/fzrNv0itjmQAwPRl
657jSv2Xs24NeWmAC07xYV6aL1HLm8vwXofR1C7qk3HInGs9teWxznkBtNW0pSdc0Ky5ZHw9Nvld
Zu1ZgSagCkP/pB5c3UoBq4RPQpSIMmfl95Oz1aLcwVlA4Xms+8Y/vDLMX89FHj+KZ7J9NxAYpf3r
uOf5Vim1wGnWaWLdJcPwSonhVm9+FUkAMoX6Yr/vv6Gflti9dfa3xoLpQ5j53rlHDojZtzmo6DHo
qHiJE884xq3nXNSFRHOM16gCMPj3zz+Xll/epQypVEighlrSxKTn/PJ6dkNnzAWOh00cNWxvNEvy
fTR9K8c2XIeOqF6Dmt4f/DorR5hfnBxOZJY0wPVrd4NphxJwPHtoZcDyceXFm6dO7xetsxoaZnRt
bMWxL6uNDievZo/n//yDO6Pl+hsZpwTtxjbeggLJopw66zDrBeHpwrtldvaCVdW8DbiCtSHkUlVL
4sr4N4uoJdAfBtj3DY4jvZ+AjVmkeht64imwSmKui/JqBOFZ12b/pqbs5TO7Iftkzscx7JObYA90
hhjziHvPuqkHo5Q/4iXhFkubpZIx6V/UCx8rxq1jc/A6FpzNlf91RFncqB9fPSPqIaSEM4tCYkId
nSwcg+ffOuczRgSWMg7AEvUMG8vTrIF6Og21e2Zj9bnCBnJ3yrTeF1kqDh6WsbeZaFcR3niy9Yd6
AHo9rv04A7xWVAizqKd6V0fX1JvuDBbmeXQ79OupoQkQWVUwtRQ+irD9rSuxI4GlBANZWGQmM306
Jbn44AtRvHku84dl9znhqjQ4q6/hPohO2E1mqoT50w6wLIB5IkVaEb/jnarJSiMYnvQS4twzzBVx
j8dUrH0JAtz7atWmJ20Lu3Kh0hqhQakDG0LWNjVn6rq6PrWhuTzx4rooE3RfRd3VwlOne+hJkk6z
xMubI7Esjp5zpd0UUew53HLjx0XPnnIzWCK6dWAUDt5cXAey4GtWMXflxofA3F/VeZCrACXKHFS3
rtTY9odWePOi8I+HxDdOVTVHL2JaUp5xMh4o5GnuVTESAbcQVpfjOJTUjgoARmT14prd8Gutaa9D
nHkPHeQHsTNQlItbtOkE0BqvF6uys7qzNgYL243kA1VV2U0z3vnPm3uL0LcuwMhv2wJlyeGpZ77/
r4/U11oW1bswMj49/7CxACnb+UanGJ1E1jLqxW131KaR389s2I9UfFe+B92vU1xo8fc09Hx2hDG3
ed61pfPNxRLPASIKrqFTNIDImrg/iYCFzdwM8UZ4VrabGrpoNYPrUEu7B2zUiBHIT4q9AjVM1qeS
3d9QvRdzTyyaN+QtdoO3OA7lSmnMmEuYvHBFih+ybOVRtxxozZzBODq6O9Fn3SkT0BCfJwlCOl/L
kqV1vLQVqPouqQ8/uxlDNkmqQwe590OT6ls3LK17lBa3uIumz9KvaG1z5bxZvHKXmt65ix9MJ88Z
bLIegi8tX7ftVOzY9Mfn1hnEoZ1zyCecEQbRmLd2HLOjJHS9KQU1lcj42YehYuem11TGFHQC/EHk
bsoQ7KJo6vvUd8GuN+Aap40QH0ovpdeIzUvX1h6uKvSY0PS6jZT9XYkXbNQyZH2m9TjR41NCNeNK
XzIp6iMa28yTmfNWhmXGOoZkdE+EOWapPi+iVl3XyXbWZ5gvhSendZ2lwUc30O5l8V05gf8bU2eW
5nzq2Pz+d2YOepdh4mPiGoALOKQrRZfNLnGS62iX2Y/lg8Ivcf6qKu6YUh2mDL/bjgUK0dh2cAdE
cbcYx++5PUZ7IycaNhSuf0fk0+5tyQ2M/08d6eaLHw3zGUtAtQs4lmAyo+l5WmaxzqvNl0RzjvEs
9Sf0JXKY5NxYPFTLwSz7cJW4tDrZejafBm9wjss/zQdXsE6aOqSF9r8eQgEQ3NHKeqe+1ifGHqPp
izVazcFxEK7pT54+g4Fc4O5NfK2NynkznfHYV7K8TM7orzung5/4ZbDAAPZplBAnFdXJqytjT0jE
vwn3G2dTtlXRuqjm7v35kQP6aEqyD7aY/e1UxYx2ddscWxLJa3UKVg+dnPfAwBjhm/xJk3SgtPwR
ZVVDnVyoi2JOLZaNlnMTgmdpcT154VzvZ2uiP7HPy2MLbxfSPrnQ1JHJTXKGw++Z2RcsTESXo2CH
LdC8Jlxwt1pLHll3yns89PaDDJ0+GczZpsaasC7XCunhLKkC9REtRzg8FXyIkyR3banllyyyDrRD
B+fGxVDUSDFh5w/nTTXSBVr0yVsRazTGCQkKNzK4j/uQGLmS1gX4T3LDYvLkx8rqgpeOhQt4WAcp
umO2LOqa2a1ZuBCRGHb5WDEJLK/+zBreWgka7BUglXVqkQzbubaR6/jr3KCOjhEou5NdDB+Unm7m
rPKe+zqv07ptHE70YZa9vc0617iVVJvBy3TDAwVsd9UwKSrxKv3gg4IFqQdQMPcpaPoXRbjv+y5b
k7vvd7U3bMN4GB7Pfb3oRv4aM5av5nKjHiqmd5RSoprOeH2GuaDuiF1mGJe8K749I1GOXjqYf6c0
3JAGS9bPKm+VjHni0TJm4JMSQQyUqh1MhWFVPleA4OI0VAGupO5Z+Y7Krvo9/MoqS/sjMkkVqs/N
1263UWm8UcRRnBw4IWuxYBusgMiRG+UbFl6IVlMt1kXi1QeZh/0mK70audCPMbfA3gmyiUTON222
glf1sPg2lTJahnjVVZzUNjgb+pwkX7rkt8iLgi9RO0hui5R3S4S7Q+wl+d2K6s8aDPaHk4XOGaNt
xr0s0v9JRv3rOdLSOW8JZlcHO4bSF/50joxdegkcl0K758TRgERWa6FkIW2qj57bxon/JNa6aWVS
5aX8I0r1Uw8WyPyVxJCzVYzIgV77jachLwwupbDwYleCPgTym8GOkwU+Z+FYp6fCZM3tQ926gKdv
ssaWr3gXroaP2NZiIEZsBpkdokeQ7KDlrneSd90H0u2WAwBpN7kbSIJf2hBMm4DTs6ZMQ64LtL97
54DCdTB/q88mx8iufz/du385kiA6C4umLdRneO+/bhIDmvlQDxeW/cxkgT+nP/i9YR7aKPjedNOH
cQg9GouZk7N3jLtk3rAN32dpHtgd6rcwoQk4pafKwsX0butzcLQ1Xrm9VzR7vWae6txYW7eSXa0n
5fAIQt5DXGdXkd+7N/UZ/rvs2Ot0rFvhezz4FiTlwn5VHxGo0Ndj0oEzDN3qZcBn3Y4a973Y3CnV
tTHAfSUhz+s4gGtwVjH5y41KhfVRnZ09tzsmZVg8cjxPRTmat4biK+FGw3ZgaHu16Gc6BgwwfQ10
c0RIInI9HJXWNrZw/creOKs3OktfdBGv/erNZvOQ7W89udjNOJOGDcDtk2nJz54+giuAez8f3YQy
DHBP167U39VfJ6yUTTl+pcBjVQt5qLrpRZW+//1v1P71zSAMk7sCO30PrykixC9iWkvAVuhBkW6n
1n9oPW6NCnkK7jcfRU33MzUCPCPLl9QfCq+2dvEACPi/F9fqo8aruMcKnyv1YjCl+4eLNEGRLvQv
xnJ5Vg8iY1rWo3TdwWg6QYTTXimXtfaNQVjVEMWrJspd4/sp5428tnG+eJwrYIEf3Y7LlQLKdX4g
tlWTNltsR0fGHf1O3t3dOC3aelLm9oa9evbIO/Abg2z7x0A598aYyR79/XNn/qp/CcuwHVzHjuGx
dDeVYPWnC4nkDhYmlQTUsHCJBzmLg7o4TCGm0g0Nc9XPOXrQ9Wn/LuzsfWTWDOPyGcN1Ymt4Ee54
syyKyyftYS/pfnjv/5exM9uNG9m27a9c7Hfism+Ae85D9r16S/YL4ZZ9z2D39Xcw6L2rSj6wDwpI
KCWVLGWSESvWmnPMg10l/V1sO8OptacvklFep0m/raknVmVg5H/4M/6H8QiNJ9UgGcazGCy579p4
ph7mNd7UcKebotgvGDvc3fZKVNPIdJXWmaviyxyzFM5mBmLYWTVk/uy9Elgy1oL0JN9qXUw2ZToB
7Bip1n2VlI/aUHnPse+8AQ3wr/JreTje/GTcp6p29KKp/dTE8L7GqmBs4gj0ry22Y1mOC8KVSVeD
OzbVbIQzQLEfuHYIq8dlNMtCY6Vp1n7jqttldF9Upv3ExPXijl14wg8PK006VUPbD2FFlXOkIsY6
Wb2OKvwYkgAe3FwV55/COROL5srsyB2MJ2w/xMPo5L6izPM0JVtbJY0iLeqOeRyTG++rFG/2qZ/K
b1pvemfDLbDJgri2Irze9+ReRge9UBn/TOrOokL9KCh/0VE3mc4K+SR3X2RL3T2Go3YTG9U8SLGe
IK/n+9IkITVRgx+/v2gN45c7nkuVMbFG89a10Ue+a9A02sjd0uKYC7NmL7mXljZTdNUi3shdTjE7
bi2y3rqRMM7a7B6kWw1ZSLBW80xd45eLtl3jtw9FkkXbxHmbhEVtK8x8P5jFtKNqHK8N0/n5jMuc
ubwvo/ym27HNahbrgOsRbaMz+F5VMTaDilfaEt3HRa4jryXQAWDDK9JM3JqIcVpN5q5Mxu4ORtZj
ZBraZvlmIx5+Lu26PyEp0fy9GD0AlmZFSOtM5amdQ1c75QHhQrvxh/Jr25BjsrzddgnFGwpEgxBp
6g6JNV2MNDtowHqOmmRoxlhC5/P0Xd6a2QPjcRSpsv3QZ33xVpZo+Mf5zLt4SrUgs9d6YLCSBvaP
pq+yryqnPMWHSACLfYwK46WMtXTHFhtushQOqxJ3zNsjuLX5QIs1C+zL4LkXFWPRBZ/xNa7j6MnJ
h2SbxjB5wuI2Uhpvwx5L/F9awVzNHhxSYhF2FwciW85yTFPmMwTPdOG8jvWD7J0sTg581gRAMEno
ZmdBqMORVFjhg8am0m7L8EoO5brsMg31KUpycoiTdYE6a6dpjbV1srZHHBZFzOJG8u7nMRhp2vQj
ACZssOLq9/KBkNRVxqpz++tTIRielYv/9NC2obF8mxsP3c6sSJiJOWNv0qb7LtlNbmUSlTfkwypR
u+lmQh1hhhbuzBLgBSbKc10Y/jOOgIboA4/pZzVulGiKnjRgR2swaOKIolS22kLMq8dQS7yVhAK0
bYHqZ8HVywaQzjjzZ1lMCySBIxzc+gp3cjuLBZhBAa6tR2M7pG598AYd90AzmXP/xdxiWvJOWAUE
7Y1+rytUfKztQBCMnlbmCFa37hP0fJFzP5SpfSBPjGjyHkmgX0TfnWwYrupIX3AiIVbLiS70Zzke
SSTdrnEyzk+D8yMPLFwvDBe38sAFSro5dGZ8wWgbnSfzk6QxS4bA2I6fZd0IdEbspdhRPhhjnRx0
3hnN6h9U4FZH0fr8ymgg93mU0sfDg12vSOyeIcJ68EWJhxcOjxF5nO7KU9XxI36nq5IryJ2Kif73
TCyQ/6580AmyKaci2C8Hnr7LlSONpyPx6xS/UZndmMfgME1LcgS6vvpop2GzUelOr4JOCYDOAK8q
7JBj+0vV4mGxOxW6maNP+dlA+yWxXw5cfekaYUJkHDFHnAolBbVh5cQ7JyLHA9JUp0AfSobGfnAM
GalsPBvseaSnL/Nf1PlO9+R7wWeJmanj7qqEZX/ilf1CxWjvypmJqngjQRKW5+3lnqNOpNxXKbeS
1UPvNYf4mmXGdMlTbDbctOFptAvkfK2R2ovdmpgsdbUU+5hZG1IvsQU4SemcWqHxxpnhK11ol1xa
MhWZYD0vpoXBgixnwZfRVGR6TUuCJpb2aOXXnTgyA3TMgwY0w5EMjqYlYigkjodc6LxeayZ8CvMv
5FtpfYm4YZKkLHdqoEOxGIrsGVtAfzEmf5eXef+BPJ9hqzL8zMdq/dfpdClfOw/6nxmfNFV905rZ
6RSTTgZn43HI6vGpy4W9UrK6OUD9yf8gZPplhjAPFjVH5XZ3OaEZ1rui1O20wUtzoMV9335Fr+g/
mXTZj77l0MJgmvCE76x9yhyqeNWu1xTOA9RonNYItQ0i/Hx3b7oqZvuiaR4g/NYPWKdhNOvOkWiS
7LEuIm1ng2PFuj25S5KCTD4zuYYXER6QMncDS2ZFWdq8ao29l00VoiOzg0cneJ1ArCHjM3dPVpnn
h4LuBmZOczq5cWBjSSeho8Pj2aAgsQfygzkdDkdio2cVgtcX4CB9dG6t8S2hAL7/wyb/fo/3TNrz
hslYESaVbTjzCP1vlanIzIHJBwkw5GqYF5WqnVHmDxU8z64sSfeLkjg4F3RMwFQl/srL/e7OGOBM
kE0Cd6CrW3rwmCHsMAJy7RXuQT6dQa0h46qt1fb+mQHQNTSjndzNZdOnTms6Lf8+q4ILLJ6nOI12
nGUuU07mJjKgjuDtcafXVXsfxna0Le2mfYRmCXmbSuEPte1yqfx9aGzp/GfYjKM03Ybir//zlcAe
URQgtrPt0uSHNvBpIfYgVMKFqEPKMUoix81ec1Zx7KlntesvlRUEK4FaZWP2ijgJpBJ3egLbqE1X
9KMYsQZ2SjqOWr4OQ5utGDmK06SIGTk/XOWDVNwrGmF5oHBXLtl1y1y3zaKTXbr2awyeYVv08Z5J
Bp74WUPATWo8LIVNoCjRqzVNxs72gACgMy0+Du1jpvrBRwPcBr/mPP0CuM2K1/7Uxao4sbrK9S5J
lbzYaePvrf+wPyiagF5X6dGAvte6wdkgOczY2PFJdLl15p1uLlkcFmefYGAldHoL1K1ZbUVCVS+w
cdzkw2TQpsPsRYADHVimcRMCiAHpx5QLXAPqZzlelrzQ1AleFOHfKWnWnAt46c9J3Nz7yvRpeS8m
riQsp9m2oDxLcTuHnB+/03t40dJYvbmlwzajMnUlE7l7sQ0TXFnix6u8hy6+9oaRt0G0X5fSC01A
vZaW7DEup0s3GHQe3ezTwO24dkFj7jS/1S7mCCjLzAgk4q7tGR4GxssQP2OW7G9Wb34jCFM5TFBc
d56Csm6g87ISzaB8IfJyk0VKdgOjh8DJFp8NlMUPZBpMd7bjTCujtLWD0Gzub60wJxbHHk2br+yG
wnnpe8P+6ULQUn18YlbxE58cCu2oYJ5ZYQjTj22vDdvAEu6GMeqddDIszQB8YBURBRCh9XzBS9Y6
2FdlgEMXpLSPTOzp9IDSvZPp9xHtSo7SjY97rcdSLXuzldeQAQXg8YLe95seD9lzGhTFNuACWxVZ
O934Jd/SSkvPttWnZ/kP+FGXH5zMLeABDsm5hLDsVqysbUnMbmoGZBqUcxyX6SPia4yzG8Ufqiww
bhwDX+WrK5/xJryV+FnOdEPgZipTchTsxWuA7eWJTA4GTnGETdv05j559MkhI8MIXQUyCGSYUR/C
Hcgs5QNSS3M9BtWHJgMWUjoprA6E1ufcBzBjCpXINSRhUc6nbTx3eyTq/rFSIfhwQlE/sny8NQD3
HuAUwgTR24smoOSZ91nNeKqYoPP/RImbw7fFkCLE9JE8Kabs/UrYMCsbl7q5NSt6x+B2wM65nb9D
MjbCbsVQVWj1TGWnPS2fumYRr7sxyvd1lJ0kvSYZwldHYwxgOKW9HelQrRe9oDs4F0mAURMXvHtD
GOlS8Cf2mnbMOmTofZYBxor490fyc05M/ORy0DUyJoR2VIZbiP7NjqQc8bh8xSKn7iBry2wK0YPJ
vjI06PjRTbqc3CcdyjP5HJ5z/Uu93LQT+QbSTQ685Zy4Yi1PNXrtP7R46Grfck8KySGWPEXlc2gO
TjO48vNHdUXnXUlUd92oukUc59TsJe/HZ8AHw9lgtMzjmvBhqjgnT67LC9Fa1mM5WGyPlJArzZgJ
J7MIz/gU+MRjibA+LVK8UfQVTTbu4SRS2K6tQt1LhgVmKwJN+1Dduzqm3oUwwj5breZOzsHPhqU2
NkuYMCvYb19dLkkr67Kt7FdL9g3HlHy/lHHTCEu4Jevg3Iv8ETPCcK0ycW183Tx5uqvdnGQMWBFH
9NaQVvDnqEd9zFPuk8Qlsn7kgqyigGzMKHBPcq03epKXvBnT45YApkwyBeWsr+iHN3ko+X1JYL63
4s3boIl8mLrVwglivisJkmEURdQRWJ76NvlGnVc9WIHRr7wKVnLiieNAH2Y7VORGyXlvBPJp1Pv4
nE91czGvfRm89lBbvzST/+ZYcbWjVG2P8zNX6/M1yYi4g4AZcg5sU04JACNX8FfYZEVR4SOivVCK
0qcSFWAJ9Khdqf7wFM5snGlMH42QDVkxxZvSue2pB3CLm8L2L4EX1Ngsioffvx72L0KhWTlo0ADx
HCZmlny9/lYiAeusrMTpXRIRjrHrdCdP+5bXYQq6pOtmRBPhiRSozeNQI7gaMnP2RyiHZXdG0Lvx
CSK4N+xhBjyM951ulSfTbbwtCkL6Wb54yrScnHUrL+7afjx6tDHXnWrCgZ2J21nS3vUi9Y+hNKZ2
wPDkKaIXk7GvZ+Dasv6Uowpf4N/yX71NyFkfHW3FLP8jmwXsxiovLsihXjt0HGuDe45Z/OBgT+ah
qQt3D8SYsF6t3oZ6SwJlBcmWg2a89RmWrXE8Tbd0GqYbVs29nABNUfVYu627XiSmqdDFNXF84wZg
2N/Zoq7/UKX9Wu9bumrZc4CsPivh3iudlJHC3kB3+3Mig+utukL99pFCN5SLnyU9UT5EsSDlFm1u
wWXRgWB1TlNUR6eQ89EqTZXhjotxjqC1jK2hdemhn6BZoImNdohIeCktIiFSMghuittMAJ5pZfrD
FfxOc0dbIAMM5B1n2fF28G31xasZhMYafjJ845TNroJeBrIMw6npg4P94eYX463U8BzkjNsxGIxM
ZqZpY2Do5voO4m0YhNrFCl4bTsf3jDfiP1zIv3TwadmygZGEYzt4vNT3FW40hRPzwqwFrDEp1yBM
h4cqCF4kF9S1DGU34YIImSKXWvKqIhUVpdE92Hn6WEuAr56dzQ5ycSsmAoj1CElgla4rvf4os5to
XzOh6kr37Bn1RswNkTQyn1EF4mtngZR2CSiK0cnglGio9BmWK7efw4yl91gnouKKD+VJrmuM27ui
jV9bEXD+KadXr/avVRo+oRsInwZ/BpxIYW9fZtpOMTl4//7Wl0vdP88EeAA8rjkcu5wJ3i+FaWol
LvLgnv3FhO9eo9Q+tgnqSyE8YGau/cWBDHh2xQgoXOClrXuo7l7BlBvT2ZF2ebFSLbM/eGMUobYa
v1ulu9WcyL2rCwsqIMvJ1kvicFgh0xGHvrSf+pG6ObXj9tnue1jB5NGgjCRrtTs7UbZgZ7U0MGke
5cDd/dbHNuTQVSG/QsWCGFknaMoMsuPB3dvqZGLPHUpy9MZsn7NJXVLdcv5wX2rWe6m1pdsU+Rgn
LI35g+bO58y/LZK2pRW2Yqpy9D5pm1jhn83E5yAlIBQCqHknH+B/WXeGp78ROuMcIvVj2Gk4rrXE
saGXRU9uWuD5aebtxc3ah9gTePJV2Nl5mH+MXXPcYTEKYZo426IpxUOotU84wKIvSU4QuUjNw6II
8k17F+WMQFZ5mz/mZr/2rA7oPobWOwwT4DSV4oHBULn2Dad50FPPxaHqmeAbJ+1KdEJ405Xpobcb
LLQVAGANucGNLDEUHKP6WGQh4Im8PskF3dRLa9NlKH/kQxNa5gn05yffqsZj1pTDWqlUAPQ4aPYG
1i9pAvAmaCzD2OebWvG+9mrd3/S+Lu/rMq5Wgf1tqSaiARuN0YnHmpZOUVXQkugsngoODFXcxGsB
ZAX0+YWERm0zlUQQ4WdAPS73AVnmBol6xgwEoXTMwQO2EReBB5KsZ9rmE1u+/mvklmS80BJYV2Dq
uMjYteXajJr+tW0T0odUzCPsgcmLC1DV9TnQ+krkXbFbZGdbzZOz6+GjAnCQ0da00JJIvhlTqWR5
CQMMUVGr2BctKo0DFB51NSiYOVqWkifyEBOSwO3qUIZucsgNiCKh24/EnxEE6+s+EYaC2jQrfWyQ
HjUmhpMiQp+5DyOj/Fs1mjf+Oik1/cbfaq3Zl6adFESpGWBpET+iR8Y4goH45OHX2ysBvo+8Z3JJ
XfQWop9za+xoLuUt/XGKRvm0Mstvv19fpMT13fpiWBYidfS7JvfOu/bVWI1jN3ZIQBwV9KlwRHux
nZwoeGJdzRm2iFMu33ZhRo7F/DR0SsbW+Ck2AKvmZkQJFq4Ze0YBKtTFCewawXACjnJtYJt3SCJy
kwCzvAaf2SqLe/TW5dr2cOYWY64ehln+02NppfOOZlmU4D+y6EgS2tqaIYstpE1Cb6YXL8HqIiVq
Tc0yi2419XGZE7+MZf/NaKvhoPjbXOUHy8u7Y0nfKK4+bgOH8HqvnK5SXNI79rmyRnHu4O+gdMs+
SNFD76V0d1XjRZ8GG9c3YW7JoLiv2inqOPrrsUuDnQDIop7jHCa1/FiBkVq1Shmux266byEy/WlJ
097rk8H5Q6LARuAx83a0928Ob7enJiL21xH36XnqCUHUdAfEzmyWjMsPnYKlvTWNk8O5FLnoHPYb
96qzJHbKeRmvU7Q2Kk8Bb9I/LLto7IF9n3cTK/pkyEhvF2f4hRzQlS38x7Ib0sPifrebGEgV5Cl7
iY8whzV48WSHRbs5DGh40eJHqliNWkoSrs3qr4+hAkHIGvdSUCwf+nIi1DHQGcYxoC3nAY/BmrPO
Uo69qTE924OT3cmAmaYfnokQz3auUf9MTq4MAkPqed2UIjMVLMOWOj/bMeqcM/tEskH4QNgfncq9
Z0T+KTL950UspSTdcw0XeFXqQXLoWweNdJfCW5UnyryHIZnM4ueB7PmV6MgWj+ancGGtnzVtbbff
8hlsMcETukqOQTo/TTTjDu2YfQxTu3mh/7CR12GjBe3RovO2LDvMm2BJqoqOhdUdT2WS3rsBCXTS
gCMZtB0k9420rmqOYPCDVhPNmcYUUktxPHfWFczeBzkUE35h7KQrazl60r8xjh1aKE8GzjV+ru41
P/wSOemrmEayceb5bmy8/n7J+LWIszRDw5yoU4DR9X5fAYetP7LPRS1WwDhfR/OZIJ9s5u2yl+gp
jbWnJfk1tGKxHqn3Tq07iyJ0uIc5qeFxXZSg1l3CgWD4n4IarEGCQ9RxXvCxVBxUPZRaaa+8DNRz
5yRxnY84bjdFrEdIaBHM4E4mHb0YPxFKCtuQc/mxYYDNEs5bpJSavbIS20EcwzmoGAex0MN15GHE
+7jWIXf69F6k9bfBAPSl9ww2K/9ZjVj79FGhozg/jdJY/wPdwH5v7uRe1jybeQGOZ8RJUrL0txIF
FpwFZGjqfs5lw1JESAImdTUyuX6UD8qgKaua2LqDfCriZrrP9Q/9dIxMNcQyEERP+HWpXv32it8/
X+UNS1Ojhjf50Hu1uYd+km1MhEuXYiDjw80cb9sHpn1dHrA8YCeH3sh4xH9Y7gUi5qZFswnzCjcd
g+6d1rTettHN/mwn2ByTiCTnooqjFWD7+lOiVtciGs55YTY3cilLwC03R52yD/Z0n405joF8/vtg
HO6nqgcBp4ninM+CvAFyxlmHyEyPT6dQx7933wRUNPZUlwepeCRmdBdCKLiMSdOQgovz0hLNQWuL
4+8vZ0013rtA0BOh0DJmmzLI2/eFYzsiVcJiBFHDSVos9WAh/9LYqU00bQHjqEhRZzy0Z/jVBl1A
TjrwiFVOCoqCDHV4RHlwsX26e6HdYLGtI0wIBH07F1tAZAlBY9a5FdOFyImiFnQQOZqkWaYuwaWK
Z017RJ9cvFDuNgnTdSILOMkmUVhxwsPc7haTe9bVqUQs37wmLnd+bF2kcCEd2ycgiTdaxgRKohZd
h5Uw72VfT/TEV0y+dXasCbC6zd2iMZEXFVJuc7b2GqOdkvgy1NsgnFk3DOJwTyjGkZ0VRw7vO2Ho
KUwjp+Ia4a9ey8ZT402P0herOhc+Ed9xtkypWKsHubLJh3qAOZH6r5VNgrLsAaDWKU5Kc3Gzgpn8
FNov1N9saY5urGC3sY3oTKAdzyfSWx2UCy5JhZJE9TYw4Ax96/iAmIVdPSo+LU3RpslzZLWIZVCx
fbbT5JipLai69qA6k/nM6lRxP8fDI+BhfDTzR7mr735/DbnvGzS4Cjmd2cbs3GZup75rWDlUZ3Wm
oEFYGvwNbiXm04Sy+BqebDP+gN3fOqLp54xNnPcDKyIdK48hv+mG/V46ZaVCYspU6KSc3Kixau1C
BFjNIZ7X3kopDlkeO8anBeE0ZRNuyrpKzkVseF90tYZB5mjdjh6hssHFIA6ZEqOu7rPsQlTojEHR
WBIExVabNXf2oO5zdMoX+v8U7OLvASm9S16KMjH3w5LqHBWceMclk6YL3zAucMEsUOnI/GpncODm
vZm0v+ZOwRbFXDy5G5HqSuRqXBOt3c1gMxcCwz5LRP/UCajQdXvmz4/OGsKS/RjXWzciL4iOif/g
jHic4KS0vKeNuEJGOku3DCSAkismI2qvbo/wzTOk8UZ930zjbgLftSHeFA8gKeRrJZ3aBzXP3X3b
Enfz+3f7V5IWmlyuOJdGsIER8r0o1wtsf2pNGwn4CKGCyicxS0ts7dx86sa0PtMqS64Ls0UT3h2U
rR+Z4huXuLa659xDoeGXJNbT+WDUWcW3fGKUpXYiosGjl+21VfMNl5S9dSI41kb5OdNC5Y2Qoaum
KwyCuNxfRsszt4XQP/3+bzPet149w9A0BuWYZTEse+9bjUFnTPPiZK7RoRab0BLoBG3gNXaQ7VMd
R1VHpk9H2vTepvW0/0vf5pn9zm+99kHOYuK2U78kyB9PxDoXV7VK84vmF83Vz3TzljTZzWDGwB5r
XOyxoxfYYfZT8l00u3pcr70AQ3GP1eBPf3jzlqL57yee2ZJtGBjx6Su7pqbOuuG/b8JR7xaqbvrb
pHf1lVd0ITBxK7y584NjBHd5butH+fnQiKNbmjTYAALsQKjKSZQFa3sciR47G5afHGRUIFqqHzDz
iAIIBlJZVfDGshaqR69GN5+gl8vTJIB8EKjbkSwOn6iilZ0RDCTX2cb8tMwVcBbhP8k0CBgFkwOO
4tZOzfofXatmZxeiw80I6DV7Sboh3nzah13tftBD4hvYfoU2ZpvA6j1WcOUs2xATljPXGp0bEWLb
Bq/tJlEMXtdpVPYLBU3RYfG4b10tKIU138epUBYnE+FhSEfSa0WnHXLb3kzkCKvdt87qx4sHbN8Q
aQc4H9v/Uulm7cecZItNJnfJ0rK/yy9SqvRLrKpUA8VDni2gFpGNyaWziEzy7HY+jCeAa+amWp5k
lBrKcDMZkp+zEI3JQiyzM3vnRn5BVg4ejtzU7B21E8U/C8E2lwdyp2cf5ob3tlrrN2RDmtM6bLIK
Z44OXcJIYnSjyHGmjDFGU9oC0Dk3aMYmAo1w3EbY+u7CEcR+hQ7vUJCpvdWKftc0ar+Wp0dg+fVu
Wf48tzt4RF0QfwELOO/wD3AO2Xc1xSVSkeDEwKT8mGIHukjYj+IFCfPgkUnoPD9UAkV7Wzr0zaQz
9BvGYZu5QXU3oiY/xVWjk5UHwEcfkPRIHV8zOo8It1KE6NBv7DAhoSBqlK9pMayJRSSTYSZyhZVm
0Yiu+x0zk2+CPHumF3gK/4Aq0SUw8B83kmu7pgPYAN+vA8bgXetAdClJMUU77kK/I8yY/n5mELhN
UzQ85qHxhn/EPvrpFMLIhMSkRPE6h2R9LwsWuLc7zUIeb83SE0Z3w7UzuNFocNqf9R9+lmww15s/
QGlfa8JLP01coqupS85W4cVHEHOMEzSsMGHnmMzxSCshjQzWDWKAvXyqNABcC7tXOa2iUiOopj8t
1ypm9OEwyjFdSRLhOqktj7ZeFu+LKE03UjwjJn63xRnWhC4Rxhyud4UQ5JU26Cz9INAerbIFiarl
6llD1nImUHnbVm147oKZxeQmNlZOYzOfSbD2HUUTNfca+GSnVbs9J2s4YLNdy+wJU0qT9l71aoZb
E+bb2QmoDhatKEt9tqese6YSikmfnQyav7Z4rgSazFjNxS0sIixyCQZlDKPs+GKvzUJWpQMzB47a
3MnKsUtwxf6FIFFza/GcKonNKjNv3WpXBidYpABOanCNGWcniLiYQPVpdO8dbrsyMwuOTqBR2WvD
q/yorZRyh71jBEiB9m65MVqB4GL2VSCxaTh5q2hiB6oQR0ue8JXGK3cyf3gY9oF8qcjrK1GQGuu8
6qWrIMOt9XtG6ttYH9JN6OX21Y8+N1NYPudshsIZaNQn/fdmzhz1y7hdj7keraQQtwtQJou68Lh9
CZuJ571Eaq+jkpH58t7bHXVF1Kfurhs8Z7UQZzwIZMvvbtngFoQv7jWFSGRzDtEz4/weN+4ljrSM
livs4IVB0iSGy1kl56VriBiLW+Mippg2nwEgSL46Wh+bRPeCXIIxgHkoLaB+SHSkSa9l3fttfuwJ
IUW12Zorxuzxt5gjBjrtLam/KzyVxFCxScSrzgnMQwwW+bQMuNMBaBhi//h7YJZf9LLMV/Y1yDxS
NbIAloC0NA2Mi32XqHkJTQREXW+6aiRZdL4d6Md1x7SPjiCx9lEgrrJcA+2hXEVNe7uxzlJQmkaj
eSE78cqOjmxhlpxbUU2LQ92bY8hdGxvdPTqRln4PxzuW0p8PFKJhuZpc8sTZS/0dV3FDhicG4Krh
WBcjx/MlLbIxwgcVI9rZGaNjFgzx2YJnv6ns4XFZ9sxBv8M2k57kYC8LC/Py+6LnV6uQxamPgyHJ
axpMgPdDFrvMvDYEMbV21ZbjdQZfVm/C/I73UznHjvaFob+yQ7Wd0P4FWT0V09mMxugwdM5bbbQl
v7tTnKndaN4Yg36omty7OXR4MdzSe6T8pf0zniUbxwpaBJjunV252V1ZGbjeU+K1Cj+EKIcb4YAN
KLsmetIB9YkgRlbJfThCxSY/IPva6u2qJ4j4E0EhX8nyCA74XZBauLMk10l/BNyqp9RxDnT3I6D9
vf6spz6BUy4asLYoH2w/eeLyEVuza8OjTNPUB+uYF535ue/zT+xQ7Z2TlfRxs4xZUhDZwMigwp67
srDXLrAzDL25sZoXi3Ohel/GxCAoL06ULcdsF2e0H9xK6NHIkvlIR1Cy1S1VrAUBlTe98u9Hs6tP
U+d1Gy7pbTDfpkZWPf3+TbV+0RVC8eWtVHWEBBzJ3vu/jMZzgMMWvG765KwWMsNopgSw9eYWLJG6
0e3KfB2n1gIKY4ptFTbd2VJa6ykpRtCwWnTfGyG5GWk7bQgPxprc5tDHUwa09azwCTsEIeR/IhGY
9T+AIj667jjcyS82wQngafwhNqdgrYQTPjkFwFESGozT5rwbY1inofqWZt+lgkO0c2hwI9Q5Lile
eZ5NiJsZIaTPhbUqzHDc4zcrz31hCCIwsLea3uC8WZl2pnvLtxrkWxmHqJvcW2EwXscbb3zKO2Km
hlh8L5zpuZxQTP/+Vf5lHE4CFi0zABqOChDReH8WYtwcF74WwxuzeucoffqL2m+YzGLVlHjYFvN+
PFqbmNyg9VIRkB/taSTtQnnxzzpwnjPoATWD4yA/Qzioeg6So4ow4kk1w2CDsGknTI/VZEQwMD8k
iuB7hrGI2ZiBMoTtOK4W3pGrVvGRY+ShGdwefXPfJ7eiVPMV4vdyr4rY2nomCs6eqetrT44DjHpL
XBewBTmtWqYFXOWm+OJj68g1nKCDMVFC51X/h1dQf99+YrhLJYtzFA4J5xEp/vjbeUTFgzEqgnN+
QpY2aWNoG+umzum7jCPSATfb6H3g7MbBGY9Rk6AJz2quZ1Voe2tkq8lsjuek1Bz6IW8Y+xvnIRlp
go8qAtcsyR5Eg5W5QzXrzXKDrDD02x8ugvftD5pmBmfhGYlJCwZpxD+PVPyBOSkCOMqnWqgbJ2+d
k3yw/vORfGqihsxRgxCzSpz0vd/5/ez6He55CaZVhNlnp3qD/4yq83mZ7xSut5rIUj6GsZLyXkfl
cQKM1Whk7Mm7Rj7U0zXqWReXLTykD/7YZWm6RnjsbpdPFrpRHrqq83YDLtZdTRVOwceS6rNiNZr5
kgenbJYBztldYaoZt6lyXiWs/fevlTOLeP9eNTPToVc0nz3poquYgf75Wk0c/6cmM/x1pnrmibKL
Xgt/Oed/PoLxoG5AzVgL3c9NNzo95XvWnmJL1Vpv6pk3g7ui21MRtRRXPC20qj9kqR2u5JRGsYdx
P5kEp8unYDzbVVVWCvbfgQABKfBX5rJgMPUfkaias5IymHVoX6wrmkPz8MtbChh9KsdVYGCPkM40
o9hL/XSvGOd6qDlbVfaLhRIAel/vPIQKMzQzCLFCzFok+ZAEn5eKx+O1tYqUoV8b7xdCXl9Frxqu
u0NgfyGNMFH3ktOoFF/DhHDC2lKqnQQNL51WN9fstZYwMG5mwKOYHxAXV2f5VH40Nn8Qpzu/XNkm
EEtEcQDDHA5t72cdQdG4xCm4hJKmkH4pERDXTN0LMdPKoxWoa4TNiMF16BCSaRLXU3/sHKi1CJfp
QWTPTI/9B8X2V86krXtFi+8mgguvfm1uOi1pTxmJBCf5kXwwa1/bdyLOiC8lazOAr3iVD6Xt/fwo
smnMgNbRnoN4H6fhMU6d8mK1hXkMOo+aa8iqey0T4mg7oXnAcIBhx4vcw1i56rqh6bORg7RWDa9K
m5Ezgv5x1+oA3QIz/GDNKcuyv6skK0GLN+jQvXqdy4QsH7hLGsjhzuTvNS/6nJQsv3u3rkGYyi4f
Ye36isiDmIy7aFgzrFR3KkFl67SJve2oF8pauA1CO3dU7goxPuA/8U6Rn5TL8PT//iPIoJHBBl+L
coTYErbvnv73MzaRIvt/8//zn+/55//x39foK8aK4kf72+/afy9un7Pvzftv+sdP5l//+dttPref
//Fkm7dROz6I7/X4+L0RafvvQIb5O/+3X/w/3+VPeR7L7//1r6+FyNv5pwVRkf/r55fmAAfNZn/5
T+DD/PN/fnH+A/7rX9fPafv5l+///rn5/9Sdx3LkSJauX2Vs9iiDFluoUAwGZTCTGxgZTEIrh8bT
3w9Zde121bWZtlmOWfeiO5lJCIf7Of/5Rc9f1f8wkL4B+umWTDtgszXRSP35J+zwurHRQx3Qs02W
W9UYopAfYf6BpY8mM6Hm/JKxRv7P/+jq4fcfGX/YZA0YjmIYqrUp8f/z/973w5874p8v7L8IpvhH
MgX/vuxsAmYIEGRToAPZpmv/elDiZyuBbPVugjNbDxKuln5jzn6HFt9Y23u9g1Vv3zJbPTQ58Hry
ViQ3VXsEZHKVxgnQg/oc/bsmxWm+m8NpxRdIJthBvhY1AWB2cqhhU+rHOXqtiQCqXVt5XFVyz4aP
LdOV0K3hwyq/mS9ED5X0YCyeQ639EpNgHRmezJU5El6XXmndOfJTVl7W6LLUX+tmUVuFGUZKaMUB
8lbNNRd8eBs3s5ENKK8z9i3Og27Cw3YwY59DM4phFUjMECB0oTnXbQie6YFEeU4AyLdlzWE3uJC8
ytirN06z9tAAL80muEMrvDTL/Wlewu3xJNKMV7C6ibfcZcz3Ud4dq5IIK4lbsBFIxHthaOdcLkNG
E+weP+z8E04poas8Z9PmY42Aq9Au5ZXkxgZXtJDtjD/4isNpY51lM/PxN3ajPPNtDJZTY/LkCSYV
fkpc9xxN2LVYJ4geB5LwvNHBQQjvTaz+wrJOTjH5neh54Db+UmZ01uDI4OuHasl9YtgJDU5IcyCZ
vl78PO64hdbL0xuxTWQy0CPvNhL5yHQIJ1pGFjDgGJFDxGLzWoTX4mukOVxEnO82z8ftOiWs3mMY
0OnjlL0Z5EZDhjTIT0Ptab8Oy1XdZ+Z9nL7X8rHuPqwhY0jTeqkC2mYRoFZfRTP7WLkj7SCi82oU
uBRjlp/eKjKpmNFDtrpuV5kaJOBJrVcmjE3jm6RLzKU7N6rnsMURVuPvrcUYiITcbfjp5ZwRdfPO
qhLG5KtQkFOd/DkWaq4pnuRAzBoDfZ5dE6kUtzK3t+3/QQTgoocMGEu5Y4egU72NbecmTFMniaAD
6bNcFXear1VBH5LRPaY6b499fEVruEBjliCjql430GpAkoo4q3Q8JGZH4digD0eTwsDcx3FfrzGa
F+91d+36m0LkgF5voTQsCJbXFGuAZGgz+TWyjKWAhhe1rHpVzVQseTLJPKplMqhQBsngABL5FyRx
yD/77qgIXsrK4mHlrqTQ1jNumEzrbES59gTztcWn27w2ZFzJEFkk3sSQcFUZKDiJUP09k0zO1wob
pYMjrls+pdVgdc4aKErJBTIKWlgwZrsbtdlvVRAoAsfjYUaYzU0mOVGpqqdiIJlj9SXQzKwK8XXt
7G/PbGKtbP8bS0a/0m50NIypF1+V5btWwqi2WvyiYjmB1y7kSbQzfz7Nvr6tFevBFBiyYeeQrZ2X
HCVo9dJ4TrLbv2zif22W//EvqT2/RXL/r6r8a280ZFSxmgUJ8ncd8y97I/m/qoP3EBa2xXdXC3+9
OA1AWaF5+cSSg0PFqi/LloTa7c7sU18w49AlX7FRHpdesxLBwRsfcTqY4O74SD5nXKhHTQkHRg5N
37n4+flG13pJk+NV/yDkfbNAvwLjowL1KODQ5ilusdy2j2yef38DXf0oyw+RRUOrQ3MgvVGfiNNM
bgUfkC1fdWtXqgTA8ObRHHjqcI1QuBdthprqhglBGRIYRaTksS1rfxI30T52s8pE9xYBi9U863Sh
zcEdxTQvXfJU9otnzP+mRVP+XgX+/0/3n0i3RSBnrfN01+I1n18I7fFKLWb5Z5vlhCuD7/Ttt6bf
S9n9sk129cXvxJ2Rtv8GdP+HIcKfV6JrKskrFvxzDty/n4HVSIrg1OW855rDLmxI42G145sFqYgH
B47dQrREbGzfO1gILH7bPSCtilvVpedFQWWZO1P382HXySep8hFBqs1jXl/I+BbtDc+IVjpIoILp
GxT73Eyx1to3MLyk4d/482yn9T9WrCOr9O/Wdjf2Pw1JtAxFokyiqFvqoXA+GeT7g4wNjQU0Kbz/
/vP4O4/u91PjdyGg0PCT0KHg/P2pCaVwkgTMy510TL/xQvILwIRhZzAdw4D/3/D26Oj+eW9giRBR
N0dUU8e15h893mQD16tRQhQv+w2D1IMV8VklxLs1ymFW+QKVJcznmyq1PyTG9ZwZk+QE0nydJnCy
OCa1RmUUotwrY+uCr3GOJCdVIcGAXZ7EYFgS+TVmvj9LzWesv8kIfdPkNdOyXcVHPqX9lyEphyh5
ofs70HN6Soc9+Cy8uFTd7SqKInvocMudnHavVzdrNnxtCYXNZkEaFWMN+aNd46AdblPCDFM/yByu
WxkhWTnEboGryi7vTvyH4/VMTlrAYHAstUO8REyMM+JCOuyyMl+QE8hwMcTuTRufIq3cddLPUkdJ
mAB18s0v7Y2g1aNa7NlCPVaKm0UzxmwooShkRqJR2e9TLns7HlTkJHQ0YOfQbzn5truNJ5IVkZ5f
ZcDzuskZxwtvO0/Y8raqAV4EXS8fh8A8yyC4no1eROI4fFqZn5uFlyWmPy5vY88UhWa2n2hhkp3K
4adLGSSI2dWlL6Sxb1370K/ExTZhtnVDMOcbDomYuofweQFqt3QtvBpULbnhOusvPX+Q4MhGuMqp
tL1ThaVq/r7d13aglPXbSiyQ1Z5JOGttKkg4DIPES1V+2iaQLdfccuZhVM595qhlyYO/DAjgzcQK
dFLsCbLMYwrgmn8Mq5LEkDyLMF7t9zGJsb2LeduBQfub0WJhT8gy/k/ZMuJBlx6Szr5fdGlvWq0H
Ms+1+cPwjq4ZSWjpF8wW+zQJ6phi0cLGukOfuAeOdAlbdbsUZAoGeFbjvhLjaWftaPJ2a3kH/zeM
OVZGDk1d5V/HCNM2CfsaKVVRT/qpef59Lgf26nhd/tElhltRwEbmVYnioKl/DdxFRLVpzndxR7oO
x7U2AUZTHjV5vpMqsZ/4aLYTCTwclFxeiyvSbU/J+t1SQqjXibN83HhqgBuwJViLWfySVxql4ok+
1s8IYe2b+IUIAS/fFoR0RYDOd4X8cL5r8sQfjfHcw/AGvaeouk32J/xRl67f6wgItu8WO/VSylr7
U5sG8MGXasA/k99gU1Oz8GsubkamRTZct2xrGV8NH5cI6sDcJ6IPsyf+cnfc9oFxUndxMhPkTIpL
1u/Ndgq15W0rRahunHjxt68S5I/pZ+w1HHkQ1VkBLpMoCQJjAwc7cWOOw2Yzf01UGgKCrZ0Hy+Bz
Yr+wWvjw4lpb8+/TajAU32ATlDFin1rM9oWn4fG3fWWC5UI+vTvML2X/uTURVqv97jEEQXaWessL
9fdVINFym/EWyVKAOj/QNpDxthVRk36o4K5zKOpU4YmT+DVDk8RKgkRCmbG+5+RybUWxaUo+UesB
eJM+vJhzDcBLTnJzq7q3Jm/2KqaEmiDFOHMzZw7MXjnggPPQkX1lcj+koRB05iJhGxW4X32xwzLF
7xIcTLpo3xrPNjLgdLiW7X3I4M7d/nTrLDqik4C7aGF8bRz9woTWzvuam78aC1bD1jo4nKIOC42s
QI+sBB9al6urj2QggG1Jbp1+SRGxBj8c0OG+fwTpUFAELtbn9sy1Br+U/CYq9n3qTGcag3GiyM7F
fuuoBqW4WBb9HDF1hCkyR0EfgKN+ke+GufVanAQr5EazMgRyBOlZxLuaXUzY79HwXqcmVTpPj69e
vBcREXIIfDKMHnitBERch+xVqb7TyqDOx9jPLPwJxmzDNcgjdpqRb5RkVLN8E+La+mrfUNI3RMF4
WYunAP+dyyaQeh1O2nmggqyTY7ES0zenXttUDw3+ljU8+wjWrCwZnprlnsJ4xJmTIJb3nfLY5sco
2TfFizOciuRTRxmr7SKSZoxbikImfumpiLd3PVXpznxGXuAO5FX/dbE1WZNO/6RIDznunG1Peo8l
hXaNOw/tpFB3LTbMGLVT5C07PJd4ixN2nL7QFj+qMq+FNtpuh668q5VvOb+LFVILGYS27RkDoZAq
Q4XmaBhwy95Q/AolC3WsjeTOPFfJ58ijTV/t4YWdNSa3e1DzkPJiZ7IJ/0qMkqH+SY5fJp3MAHBT
9k2SyPyof621lzn7kNieOQEiPh+a1f4uVwgtZegjDBB4CxeWlxbJfH8hOjnFjTA55MrRWe/7+rKw
A3aIJwt/e2XrcLVwRUYaY+EspeJYnLYEvNw52MrJPIo1tKYPxyj8OsXcYzOVwlRdH708tgnWMtxM
Uo5kijsW1lDagOG08ypBLMFrHn9BjGBqqj5F3jnyEPY4l6QLaZ8Vl0ns2oZ3tBLxyQZ30MZhgkVa
HuPh64zBwjdlpFIAjh92bH8KtmYOUKVSvDcU/nimS11ynJJ9Dbspk1KgvjvBgWCJIlQEydm8kYbQ
vrc42klauvEuWEBS0DHcrK2BHRUzPqzVpI7ebmK7xXBn7b1CQVv5ZqgvFWZG2/3zHejjT0t9JSjJ
xdzJQ1FOgMIWAzDrhEeRE55DKiHfwTOjLWe5QliCX2OGNW3UewbOf+uiUh4I3867YHX0R63SQ3UG
l2GTLLO7vnwTYw2a5LiqGQcR8e/VwOoq+KzqMbRgCCXUjbrCvBcytUk5id2oqxTP2y8WtKJtYnhJ
2R1KtQg0O/Kk6WWYvwcwELn40WlwSyhecpY3qe4LSSzK+qOs95r2IslM/gfo29LLJDJPVb+xdIIr
HLvaKgXwfHnh+CUb39tCUdmblOh7nl4mjRiB0qD1wKkVg8oWA2fze9VGd3skxEe5YjYQ73OxSxLs
TRNHEfPbBE1fOirv9J3AEVd3IOAkk6cs0J2V94pojChmTYjCdyiOynFTRPP+FX5M2y5m9WUMgUWK
8BTm7rwiNYG4YMDdJRjWnaLExQ/IVdUmgBb6++cL4BrIKV4G5ULna7MwWST+J4a61ss6pSnLLkmD
pRj4AGKiq4CO8w3F5kJhvWVZ7KbsdhK7Q4LtR9++L8Pqd1SP2yYhWQYXfteafHez7opte9/stmgJ
Sfx5LOndtx9zOsNDSeBBuXXlagxJRQ0Gg89MpgjTk90q4ie9I93VrN7R1ARKRGnch0b7vRjTmcx1
LLvIiS2X0NZVtgAOi0W9c8SlKKCI0O1r9hxSo8xRySeBExa42spkv+rw5lwpfY2E9CnNGzD6Ucaz
k2TXMV7CNIPHCktAxIc1ld/TKWJXJ0B2ybCmBPJkQklK77Fbn0yYwzbHGTmxHvbbIEW4TGQQE6hE
gQ07iPoydV5fP8YolSNd2U1NtNesJNwKz7zjKJ7ncIN9qjwNS05zzZL8QlqDSaPOSAd/Uj5gqwYL
hKdMbvYJRSVHtjuRVc1SNtcTy0G29sZEntOGQc49nvrCg1nutlRpqYY/cY83OJ7aJp9jFqGIQax/
0ljTy3TDOF9XD2PBO0i+ulk+WH3ESTkFObhPZ8p35nhdV3HvlEm41exMhNyv1bp1Maw4UMKtyII1
gaF5vnO64iJNAksQlJt9u0vi7KqpyCMTiYT69Ol3L/k/Giz8b5oHbID8fz0PAFv69ff5wfbzf84D
VP0PBYk7c6+N0m7A8PvXeQBwP766hm5sFFoa4L/mAYb+B3QLB3NOTDoZB29qir/mAbrzh0zHr1iO
pSPmNvhb/4N5APK3v0/Owbn4umwCR9AvkzOHeuPvbb2lSHpsYi7lpVF/IWrjlAs6M1s+CeUZ/5HS
0yUNj+vFryi3I7U7IgWmAYNQqiU7hWTAQXz12eBrGsaOKvEOHPBLDUnAnPfmoIdj8TODVjUjIj+k
du9mneJp2PLLQibvfV/lmr+s75byoUv3kTlyHmKmMPYh2kmqSAIwBrI9+48GICAbAPYX9aP8QbXE
hi+5OfDnpN9aEPusjIKRnXpcrsnKFC7v7vLx0PEbNL42avNxaNlt3pHv4m7EptM8NS3VS/b0XsYv
DMdcez6rzjPOLVp/0qglLKegoLe8xn6sunsqPnNrc4BgOzZ3VbimmvmOQCv1aNR7CPa+ZPkWRRG8
Irx0HXB9RCB+gt9wZWEqaf1o+EfV4TKaT46eu5qfNh+1krh6FkbDvo9Svza649afU1NFGDJujmZD
chYkVdlHbfPZKA6d/DO3ThntlSKeGtq/idCIUStdFd2y8m11+76inWnmXyO+0GSFPA25AbXmnAhm
10NNg3Y34Ei6mn5u4Pi5VkEFvSzTh12M9RFm7SjDw9FQ4OmY0Oi4x6zNd6X2VkGYEOpPYpGgZx2i
OFymyCdUt0+7k2qdRw7YXH9Lyxves8gVjgZlV+qwEdYrMorpAiaWrq1nQN3BFdKFpOD2s3OAtOh1
SeqpHJexkwTYuqESSoFC1YAEirOqPmJuxkug8aJElTWuVT6kZJDEBPgUSevXdKPjftGeJ4fpfWEf
BIMf0RVnfTHpAtYjvCgPN1rbfF6siE5s/d2a4gHvmqBCE1V4FD05A65XygAkU7JR3uEq3NP6Zwcm
tEyYXhzsZbRXxnsPYzI8rtrF0RpA3MqTEx7VcJnFnZ2NDytqBDgFgEdlQNBqg723oWORs66Qp+h5
bLQ/ov4ak9CCjWLfWfo1ix6xYMGOX4iD1O80+x1jgtJOjyNOmKJCG8EnMtGI26ODNT9aPfIUF9Xe
dRmOSMUr1dcRB2GPYGnM/WiNCCiIJuHVjnSSAUuqqnJT4uMT9CGV5niijUEm96JJHjRBumGyBrB4
fbmUOe5yyt8Peg1z8LvdEtHAkxplX7MWqloD63TztTdAXuorCoegxfbHdNWfNqKpZGZSnTYsXr5X
3JxmpzwVTGQK9UOslF+vbcG/uDxMYgoi8kFbwhLwLjrZotwZumei2EuJpHITrQvx4/LsNaicfarZ
p45WsJ+ozvovrYNLR6TwmL7ZduvrM/ZXIIK1Jd7wjaC2YnwjHxOStDAGSasP3cGQpX0ZOmhfEzM1
VqMoQGqm9yw/9s0tWT8tGUFjROY6uufU+Sy0x82cZtw6UfwGIpYUlKfQrF8jcBtRYOsz66cJ7CaX
LYCjZ8NGD1YJUOQiQHJONmBHt63T1UiXRTnbWQ7IhcdAUae7tESEEHuWzFoSRxmP14pETK0xkFl+
dsyAkAtQDaEpxJEXZt4xHl8nfTyqSe/L6mMmY2ekXUozCedVCdZhDXSDLAe2ixjywLhq56izQlxI
qAoF6Qeyu0rYesUmMxnQnzmFLirWT+y3/AEPX9JbYElNDCn65GPUAhOflSAbCWbpi1gNestBoKeY
fC59PoQqJDMad0WnMgIrmSiIXEI1mAwiyiib7rgq1tlwpvIe7u3LBG8fIa2GEq8mTE3kh6pRUk8f
7ZEsiy99BQRRCdPYAUCKM2I2ycPT0VZ/yG16G9MicQ3JJv9mto6qkV5VtN27LJZuDkEBlhEX5Aar
p86MXkuDoMbKgutlCnKPKoPaZiwPi0QgYpZCmaDnsjWobyq6hVGi4oEhDRahLQyD2chnKOSyPfxS
cLjHFY2xa2PkxMA6OF6YTvoMNvjYpsB9Jc1B1I3mjxq3UKT3DaYUyU+rVVJXk8mgMuqUxHoAIbb2
0vaGHI+uymgf9HWP4/PqkeVDoxXNw4H8U0Q7IIW1N25ps3NjkIK7Io6RmDW7OkYWEI0gKhG2SArZ
DIK0TWREqfgEsHwzPRocvQlwiSl8PCnlA9Xhrw5Dd55g26T7ehmYNSx0OO2StmAru85466OfM7wz
16ZRH1BX6BHUlFrPI/xtxdcSWEKiSUmyhxWxLwMopzz04wRnTPaw1m9vato/Tov+meix/ggdr0be
Kg070qNIx7RmPBMb+RfElQWUgI0xwvRbJqGy76zASuKdLlDfWc390FrfbG4tvCphH+x0ZX9Lpqci
ba2nQRT3jsJmnzoNM7h+ICTBGndady7kYtlBQUUGWdojeuQoJA5xCMTsMEuqWsi6y3s2Tp/qQqpO
s3GNlNH0GiaTdl++dJMo3G1lCNUd6aeavrxi5fXKuA0Yr7WfEvGjnzO+AKdjEyMHapbZk3srWfYL
OwlGgXwcuLi2uO5sqRw+yl+G5tloIxLYjF1jvg9HTAeofcckkYdTlhYd6KR6jS0rOWephbfRmLEB
9jcM8oajisyi4+Fgc17hyDj5ckxRr+TiCtZREB2uvE2Gjd2iE1EzKOWh6HAQZga70DLTT8IbU8fe
n0xdZ45Y3HMY3kfwxi7Rmhn3mXIveuaEbUmB5Mzlh9Gaowec92W0kGOJOWXTYo3O+Laj24iDKiEB
RxtjHwl6FfS5Nl3kUn9eYsLaTMxj3VTjeEmzlZAhGOZOYT7rZFmhtSWrVW71+6nxhCpvY9IM9h0q
app8OzGOxgKveej73NObaT9HXYyPL+cxP8ZQQZD+FmXxlYAazEPubGGBpFVmH64gUo2d9Wiiy5YT
1SbPrtfagLujBiQrnLvLwsz6wl/wWccU1tOJFvHMsb8zJK0PO2e6c0DWz+ScwX/tQ2KEcKN0PsRg
36v6uJOE9lD0na/1WR1Ct8rUvd4dbUQ4OCuACs8uoyaa7ppa6GQU+0zcVRr6e2wHM5tQY3jHEohe
CqLktxGk/DgsyCCKiXZQ+o+1CSblZA6Xrl1xvWGgz44Jtxe/9fYCCb9I3hPlZtYnjRha5+IkO0HR
UHAHSfdsYxSfWiEdxUV0Kjd5KeNDXEGHkXZS/m1m93nf3GNdx3eSBEDaUaNiUPkwKsceG8KmSQ5F
fWziKhzt54iJ04RdrczQvFf0j8WA9BDPRywT9qqGlI1U6wXUonRORQ+A0ZcfkoZDXsniJeHYAWyU
+lAZyVZlqtYobyL9uRTEe/P2QCXEeuoAoi3e71jHp7x9ooS2JvFWb56RRAxL5jvjnSAy71uFrttV
kZo2+YvZr9BKLIg8R601g2H82Y3iKcku85pAYtmbqHWpcxiSYbRJC0rUg4tX3zpCKRqSh2GQQ5Ps
425K7qxJg/J9VNanukJaYKmBLmHBL59gbr4ALmUMdJ0H5gVBwvQ8VzD0RJDf/nQAHWViKDIj8h1j
t0rOUUaJOo7LfSYNMGmJvMEalA+b2qcmk2mDzX6MA6GulBMlsyqGOKujnHBDP1Brz/Zeb/qHdK6B
fqiqndXH5yrpG69cL+it9yMGh7F1UJPPZIYhxZ2JcnMNZczfQrlG7pMdbBnb9iYYhoTASdUXJjTO
UBtwJ+NdFTMayPJsOwtCt6+8I1cA8Auqt5sMvwYZZ3r8oghADWZOMRO6CYbmyPgycYrjj1GgYnqQ
GwPfzjurAMiFHqnXZ8tmQv3W7TBNprR5XJOnAZx9GF4xKWUoQ1Jgdo1MyYup+J21JxKeBccgMVOZ
f8Kst1WAwPTSggnWZKV1Imci5qelRUyAve+Mhb6qaDYV3iXZgoMafRfpFuzwbL0Oo+NyLkNpZybE
FKCOTG/GWcuqD+2SPKST7mbQVyqovEpiBv0M8xqzIOUwmngva/ex8aDUD43OaSc9yPGTrT+ME86W
lszo5thOqHbSnyq5xnIqQlnbOTDBIFodpxniKESMjsh2MX2Z6V1EqG2J83tJAzDyW6P3PMl9lefZ
WFOYth1VLxa0axVqiJDIgPZiuXka8+XZbO5HfT5qYDZE1YJONUGmVQfZTgh4JZ0bbKu3z0M9vNlS
vdPmkyadrCTDqTOm7vqxmU8My4oV/gPQD2f4fQKZBKBSysxjgbm1rJ75GIkqBI4VflvCjCuzfVr+
WKp7RVkP9Du19bhBaS3emU78bsYUBCQHNdHHkDmAuk+jedEEUxeV9EDFem1jrC3HNkzpvlo10d2U
VWvXvIEfhhhfdbxsB0sL6+WiKpO/YAupqcmlaoZDQ3uRa0cBzjvI55hBh5ioc1esBADwbXQT44tq
vcxUPoRdwqpCEWbutSHbS9LWNDjQqXSM6I9gzi9gbX4BElnodKPV7HVWGsyiee4l/SWCwJuun3Nr
3Kt08HPogAmiFyb964Q1pKcp14hdQoetg20HiwgEVDH3OZDE3AAZzqcSs9wYO5AeQFK6rWCGpKbx
VWOJm9DBbhP7WQw+Qtl9lO4bpdllGZR2s2gJWUouscYACZnVrHPawgJL6ktV/pxsrNji5iDxDbQx
XmxT9lnjvYpZE8EDsXXXbsj7QWPzgqMcq8+tve4Jct1Z3d26MjZKTLqJV/i+Bwl8cjEwnjgIU+wc
bMQtixQH9CpOKWG+pNPMQCBo62e2hVBqu+eK2HVCZ/2yI2dxKa5yQpiSKR4bDmbNbu/KtmKKfl1A
FOb6tJBZ1BI2ZDwZ1ovR9V6jwtBK4T0uS/4Ddy/mSuIyMJnBbbUzmx3BlIFDBkhTq4+E7CkOEo8l
YpwOKyC19PfS5tHrF5FIZ4u9UcG5rpKsDSJdzmNKwiPOF5nu7FonwwYL3p7xOpMRUpY91SSYUBxb
iLW1r1llbDrwirurCnGGBKdTEklfi02suEPqZ2WTubE+2rSQZVkHkv0zkx9jRwRG/TWbL936Q2Ta
MbNz6t9XM/ou8DPIdZ3d3mHf6LyGHAWtTUnFHOrHkYwtZfluRyNEHnGI6BJiY741mR7YS31oerBs
3GVD06KQLQLVRtdIpHygLuKcbJlEimBS2IWdMb8t9gxqimdOdylSyAhCgEiMP+wFiqpBcBxLz8G7
i/nZWF1UI2ZWiJbHMX1Nf0rLvTwRwL4t9/WeyAgE35SiGobW+rHApvKq6MtjrhK4gUGegzM2pbKR
NtS+v2bnbSnQ6MAlHfXvHuSoai61NoUEsqFZP5jzMZ5o2XT1WOQLjyoJhYYHD427fI7QYNmUqwVe
luWnXEVBIZI7STd+KolD1uWEM2GM/x4n2YzuRXuSWzRrnX6/GnsDwplBKihkds8qaExja4OmDkZ1
lr8FJXaqDhBfqzAuN1ncqa1foSIdswIhlRxihL6vSbGVc3ivdeVpJl+x2h6taPJGa8YZyuEk0j2n
u5fsRyLYTYyem1/Yjv3A/lzJnGNeO7s6ae7kWvczurEmOiFz5O6Tx2h5wD6WDZbNVbs0RnmqK/W5
nugVH7S1xtby1GfHuuyw/cPRX35KmaTMMseP+HSS4UXHfkWbFr9vNErF7wHTgQaKbrJ8jkw2iLDy
0U67aQwPF0avpKrPafvKOSqytwialfWZ9PeW81IyYF8XPIAr5YiltVPiytfdmWj7pB9rm7yloDZi
JTxMxiAUb7VYq8NlJUi77MJK81vlCGNkn6Wl5zwTRgFF0CamgOefZJ4T3ekPZnep163R7LEMAx7F
700dj8QxMM4p3Q7bQXsiqIB7VKx836QT94CMxbhXaO6sYdrrBBoQbexqY3ZOSyMwa/WoMcqhv1I8
kIk+Z/PAgadJ0usIWJVGD+Wguo8r9igFmpemeekL+5yRvkxwADTOZ1lFYIOBYfbDSfVgXtVDN0xh
w9jASoczX4OrLV8xtJ+egQlBICAum4J13atkZCjVoca9jBxZDwuycBq2yitcu0ciVgCUqQnNFt7P
Yx7NoUqpUsnOLR80GJOJVzPsWow8XOU3svMCgmxubfJdoJhUtSNtZdCL0+aUMnQjxg+nCqPN2Vxd
dX7p0l8y0kk+N6bKgm7dJKOW2AcmcaWqEoL7MHfsPKRDy9iEp52ORfBPi9lt4oABsK2iHvZxz6Kd
vuSx2C+GzZ1UbKkODV32+LQiIEnRjcVLDUxGD8TwtDKgUYzDsSzAOfMLCTHenBquQmoEZtX8tvpx
6QWUXv4KLWmJ9j5mpHfr+zXapkIQC7vQwX9Aoh4SEFDYjnIo1PWvmq2PY6lbjEDWQrAhatbuMPLj
g4LjcOk2JMXG9MoOCMBQAJYa4tgVOybDgYFovqHGgYgTVRcCMTAbPEFkImD5XOHHZA+XCd1blyPb
5ocdX4dn7oDmwX2U8aMRwD/I7wA1z0uOJCof9xk33E0nh7mzU4v9aFfuhEVum0KfBoW0v2yYdssA
MldNINDtTi8XUoCpoprvYn7rknWfJfg5jGo4gPBmsBklJ93jCtkgvov4SgdJDUQ/UC7+XFnLYrnl
wgnMhkwc9SNWGHTHeMyb5d5q96rpW5zV8GjLnYa3c9++YTqJ0QYlFDp6HsPcnKdVBoRrPUbwBNd4
Wdqf5+ySLh9WOnotE9MN9EVZ6Y42+w27+hjB5ppzuvZjpa8hMmDFOE+QRuLlOPV3q1R4NjLSOXcz
c/LreO8Ul948SMwyIGV4ZJYGU4ULFPmFC3Q8Vn9/V1JitPWpMc9qAXWg5gi2L/LSsnMebSrppo/2
jX6tuktk9HsVIlpfvTTGezM6TPMRaeKqApeqiuFl9CNqyzNx1vJoBDEmjLROQ3HT0+uKE7WlTXvS
/rwECdHYDT815zFeEXRiVkwrQzGzIyHWzUYIDRgYpodcvm/rJmCgs8rLfobNhwcNnIiKcCXpUJ4X
rM81QpMX83nEpRZ4NsZmoJWhvb4rooZGGyoNYXZU4tkN6qIPvelL638VzktHGzWUTw306EL5SNrn
VXzirLWbcgohRQt0YDV7xFJ0/mE6kNb7dN+mpzY5yjFWsF19yKEMK2kFM0K6gysVdB2Gl6rtGY3f
sff0FkiN/dxPrctBp7Lvpaw7HF1W5vabgdNZUwo3q81Tsf5COutp+kKgzgckDw2z2ViaAcfcyWj9
Vh0R/UavPVSFymqgSPXvNbXoBvdKegj5EhrIs8G+NaAwrKxbxTauYaItQTWJZdSDeXU282J7+a5i
5M8psfKZ0h7I0VNMZgzUXTGkPsxXvXEKneSDgLGzuQDgBGaZh6qCwZ+xejbcTWZANjZdsByaia2C
AXWZfRnZEmAic/o/XJ3HcuxIe0SfCBEoeGzbO7ahJzcIWngUTME+vQ44vzSSNj28nGvblMkv86TS
7srqceAkQ/fSaqBzWMTvDMfhpVJQV24QhkaOqN14bcx+G+h0BNNPgqTCnlG9dGQ3OornMO1RiVfe
jYy6c5/pTX6BYf/kqmoTzKXzE+GAMNkhMLb+0vLLg03azPewp4k3bMGc0x4i2FpEMqY8fla8l1w4
OFlxK8W1KB+t4ROC5L7xSjQTDNUQmATTmTo8FhakKfVbllQi04qFyHNi9rnIjVvQ57yIydoJgQti
UhPj69S9jO7KdnfiNWi/3HwxNxo5NlDq8ElK6yF7nepLw5o16HjsrO4JJwlvZ/1aljC/KrxAA+3Q
1ouj3HVNE/vUevfh9NETcFDSg0vanDoUzFTLVrVQkGQYReo8450JUPWRtCjJJExWIKveBn16ziLU
MYc9nbxJXzS7CjEo9LG7jG8T3eRBzSLHVlvi4fR6nOPD58R1EZLZ2F98YzUKZzUa+aESch1Q/ulX
L2bCFMrJqJbGhRr5S93sTl44LlTXPGS2OHJKP3iVQKECLUtN7crIzp6bQKl0N7gQ9sqG9Uarafjc
cea3WRet4KXmStAO9TbFs4vayLMPnGJ2x7kFOrf2aHP1TrTDmHTrYiAEJCYcRMmTxSROlgmXQYw7
Q79URr8tYGGmj14p142PVNc3mzAYiRLhWwkCDjveY4RrDqTAFnriUSB7C5/uN+fVotHDC6Nd73p3
vUhPtnObMAANEvmSy59eB5so1EhMPDo+BhnvLate2sR5Guvhq82nhX8uMMyYLRgQhxSUsUZgXXXd
oVTHKXeRqYtlZjy5cblO1ZN/VGV0aaNyY1RXA/D06By7ql9EOuPt4EEal1jADsvMp4Au94XdRXwq
OdAhBne/qdtcGjjn0RSB4+heAv50u3Fu/UxLZQ6GQXo/CnPVUW5dVt9Nk6zxlh5r7j5TPVfEAzuO
T26RHCOLcfK8/F8S9pPKHpZo/LhcTvB497ZNiiiJlgaIfavi09WRrUr2vA5AfTqz5jJCdzVqfije
2Ah33RcrgdPch+1JnyCsXgb/MbYeoo1gwxXdNzuxRs15/OySiq29zVS9JNnNS64j4DF1zaVxrJxF
f1+qXRjtlb9pnoS1T7s7I9hRAUX3WuOnywpulIf+4XxU2fSVwmPHSLYnArtpSJgIRRKsw/EVOfEK
kCPOkHyrlXhIx59c0O8aVzshmw2gi5ekGuBcFismd0i67q33rgqBI3ceprw9an2+DatNz/qupgRH
Dj6CcryPMRBANvnACUTDiNwoZjJWbqxcIXCrGuiP58lw1vPgA0vsZugLEDfsf10JGxKFoa4OOgMH
gvpLg+BYPmS8Ng8Fb4wQ25oVQrVlqMsGX9TDNqualUNqsBnoSAretOnXwX5GNQI7Y7lsjOg178AC
wQ6XFUNRqDCcrdLAOcXYLSM0uV4ychxaRL3r4Gkfofug+cW9ZdwsdbJ6qpwZcTcS5dPBzeu8eA3K
QdZQmrFxTOPebWfz7ri13U+DIiHUehrMVwT49PGV0/w6T8jOS5z54h10E1isD6Pv7lgLLIbJ5cTN
LT2r5FJwETBYo1zeeFMgaVUReNcoUHa5xpb9e5l+OLG1ijKgRqQvOxItYaa27qcyIi7BwKfDt85y
UTtmPwYu6uoWe09S0OGCPWDdTQTuiJzrI59d4xi/g0a5xFhp8SckmTrL/FPab0Xvz+DYH61is8yD
qx92GBE/be3gt/YqMp4jV79TMtgCuuJ1/On9czSJF07f2EuaZaPF326brb2u2iUMabUESXNg+o3R
uLHUSkQcJ7StzobOPHWOGjwX7hO8uMICGhRccuSw1BwvCfbrkV3SosCjz5wF3kHu5vfSwddK/GZq
9vWANT8HzZppa3zDy8n68srm7PX+lsbYR2mPB8/y977p7vT25HVPYxIiHaClcLbr/Rcn/7ULnoOD
F3ubBA0Yg1tQTEub3ZUEpKKPyeeNB7Z7FXPWxq1Cbk97xInBCsASycvCda4vMRW3d7LlUuuKVUtL
ZJ+d3RKYZ+kkO3BtK6Md9q7VH8Ks27Va9NBIyub6a6e0LwOgbOVSPwYrQnfUVpXZYSrlQuiofQxa
FYa40Ftbyt1ouGW7OvlxIzpaudhTHrCxp5+sA3D2lmDTTLzuojcmjJEfgwyax93AY2SkrOGixTVH
qWf6fqhFo90lWJSYLgo8wKYfvIzGTXOtTSwg9tQNud6MkQz/CqDJj/OFgZH8m3J47tJx5xp+y/ur
Q/QCJkZLuvzlGLXLjfIp92mXxux737ZIeYFV7m3/W+BXpTJgW1OlmHiHZjBpVGieUniwLuaDpH3J
4BykUvtxNRPekP8gS4ZMerL0hHWJA/0ie+yzcm8FieLoMOPGyNYP2LfH/ITwfoRFS6nPuKcuZU+B
xjKc2fVoArKk4qjd6k1/xktL2uhifktE317PCC2PK54WR571mhO4IR7MsD3iCDhVbf07FJssxHgx
OdvSs/ZRM80wl23oRUdaBxVD4jAq76LuaLCchVq4KAU28YG5pN07e7MNsLMc5QjBqjY2gfQA3wki
Iaw0gIZXcesuRMM0Np+0pZxNsrV6gO74BcB4dYQ/tu9p9SuT+6lmg8kKlLzq5rKtjSaSfP8ZWA2z
TXHsEQiZLdz7KYbfsQgo2134GD/avL3HL7KujXyrc5QwTYWzl2pbRGrNALE3AdNj0xLa9OhCt5Wk
DhaaTtc5e0BALWMt9iXeIaaTgGpvfU9rXlxelahProsvi0Bk29Hfnb4RvEPEx2jsUVPK7z1gaIUJ
MXKadojYxVy4M7kGPX3r2hbb+HDVcG4EV0Dxi5EDMxal7iGN/LfaCzn39ouqfxKZhe6GPwt/chx+
R6DQGt78UujrmKtjZR1z5oqFZgF+V+9DrmFAeao5bMZAr8EUsgS0VMoyZQ7WDtO5afwZpu9W0/ac
mFZjBnerwOxjWPWC5qwfi9hI3atDYTT7hiMZqTKOJX3dPBfzJ48c1Ni0+8n99bAvFZLmKSy+EudR
gS/fqSeSDzlFIO5y6oxnTH4rM6Cevsj4ePruVZCoKGDwQPrlahJI9a5SuYsSsXIUo1aS97AjEuDo
ffHmKfamGjE6DLVdV4CFkJsBzSLnJMCgBDYarj18TNV2bG4U8N6l47AKeN4ti7kvl2t89h1Wi8Bx
MSDl65JIQyCqnTYP4ULtmUVzJdOrI+a5c79J6zPFckd7Dh05wZEn5CwC3ty4jUEFZHF7CYNdAz83
6N2jEYdr2wh3wsff1WBCR6KffcwhPmdLlRtLsHlSoltL51AaxSXIw1X96fGGbHEGzqMilHZsQfK1
kM9ab1wyNW/uyApxf4M+sO7xb4HKui+4mwcpSjM3w8KpV/JW1cSwcC279YRLWON5Lx+Sdlw2skBA
eLOst3jiIOpyFQG0A9po9lwXxpEhwzNFbau6o/RZUIGED7rtHktVHGo7+DIsPsVyKHex1d1rqflm
NByVzMLZNmgwua6v61HBlku3FdUNw8ipqMhRs6adHusLg7MS+W593SQGuT6eeINbOPoF1YNuSb6H
dNA59saFOZh7LUTM8aJNyi0y2RRq5gekaAjBdxy0m5xLGSTUJy3zl5U74X4pV9fKp0I8Mpeemqgy
/04xsEG4AS9vvgbJjFNZjtaLpf2UCCkDDka/oMZr3IYJk+7qezS3JvAfEV0U+yfx4VXpY6IzHkGp
76hRR8+PbyX8vDnJ7y5V7IBtoGmPUgoKThcGPjqV38HNJlaX7K0UxALeOCt8MO33qQAnDVS55b95
hzPvs/QfiCzsShtrfBEx2T9P+n1Y3hvDR18gClnrhHan1sKIzTML8XoH1vIGTfLHzRFS2Bk4yipw
B2nxISOTW779AGbyGJG54PgIUV3Dg11uR29CD1NL005OY9d8xnr/BpVqIXoi1BoEWtvZaQxKBCdB
199q2h1Qda4DGEVYzErwx0PL2cVh1XctG6VHnPq4W/h9SEbS8396N3qrkdalnbKYmC2pvODWjuQY
quF9oriuaj5lHnKUouqOAXVq1mcWVNt+0DXqNxqicxCa8ah0wWtmiWXERzM/Yw7l3RASOMjGaztV
D5WM7uzBXDbUXEdEjmc7o1cuekCNnf7VodfW5WGaso9mgMZRBtTAgu1H767ZaTYEoCkOyU9dalDt
OtnWC+LuFVJXfEwjPdxOHZdXUNbPvW990zNzUlH0BgRBvnjhsJaT+1z41bgsNbva6RARVrmqmV47
4zaoR7RR0n2zkSq8tzXfBYTDwZcPMWeEhay18kHvmYxST2i6/bLADtqZyn5ve4tWeSvv7gQvdj41
NSmyFmQts2JUheyt8LKNK5OrD9B5A7iGMT3L3ATHYlFMqHcDY6ktRo0sYzUIYAMPNABxxVLfXqsF
HBo9/z6IsSb5PibWhHhClVufMtWjQ9K2wcprRbOiGPKXbdjZ2SLEuRFx86GcxdVnbbUYAEsQYdim
WfkS8flNIbUvbMJ2BlYEPyHlwnES7MFaF9NBBc/aSUTIf9a3b5whqzGwfg2z2yBh++NYmu0XRlrC
dhvXc19Rxew0n0/oeHj4DXFCWkudlhf2Sz/cGS4VJICRNIvCWMPAewbxPnhRxA2cqNzrnGdLZ1/o
vGNQ/pjkM403jyIcH4KOnt487LNHy8OUYvT6cx5zWcyfR4vNpk6SczWokjAn8yrlfnWKJcwZrP6F
Bg6qAlHWkCD8VU+svQqia2+U3A3bfTfMK4JUB2rWd6lPBVIHq5eBJlxdLUqApuBEXMieIZdMQWQm
TbsMUsY7g5k7y3DkFjw0yI94UE2Ol8zUnazehOYD3NJFJVrsjWjjA85HA1eSoGg8qQ+iGj4TBKld
L2v0tKEblhjWtEcBBEGSCpvi0mWOkepc9goTeAdMM7wLZVQ8DjhfxvAcM7o1w2iluq8JzS1PdOb9
uJ0LlCD2P9oCOLGNaw9Ugj7czQcrxEIiVgcfxCdRSZI3TAX7eBVwEHJZF8yO7dvS167NTkYvFWIs
0/GV6H4z7qE15Rid9WSGipoUdmaKMab7Bq3LDz+J4K48Xq3E/tBygK2MeTKJP0JfeaAEyIuSh6To
B8MMZ8MQ8iBh2o4o2mxmlyldMtqwa4Bb2u95oTZStrRjfwFYZjnBl+M/iQSHvUOZD/xzCH8yZOMv
0dl3FL9yn98mBGJFthyqLQWAG2Fy+Y7LVUZMe2LOpyGYe9ZrYX8kFrMndWaDrcvHvHzxEI06vdnP
PtZJHmQAptK9yWiA08Osx4NGBrHMxu0Sd1wkQbJVO9Pgn6M3p9g9sW6XDO1yk5S4/t7rI0rji0S0
NYleRyX2leDR0WsmNq8dABDB5tg4qAakuQeKZQorW+Q8a7ROruICOOgvVwiNw0E8srr3mA4I3DoX
l+3CdNN9HTHRnxaz9Fw0hxIbDrnvpU0BW/aA4jRyB1YnPT4iYdjBxUGr1+mmjlSwHaxtz03ftd87
cV+6pFkTexGNG4fRtpyI0ZqLikSWl+x9kpsc4pe+V27zxl9q7I4W0nP0jSy6zNUJvwMLfg187JjG
31EiEemgGBAFSN/pvFrZ8hJU53mApDHgwH5cVR8yJ3jA9CJn5KYTdmubJck95l7YEeKKlukZ63Ga
URROu9TcVx8Jt41fS56awebn8KpIzM+y2rRdvPIw2c5OTHfkFPEyIUrb4lw2yVGatBN18dzWymjv
NWn2VZ7OqIuEoAciVCmOYfdjBNfyGjC37djseuNu0DlHMkIaqUAjUmEfe5ICijt6Od2TcmXLz+gg
ObrBo4FZBF4BoTx8ctljnnSHlCt6VD6M/dqqv6YKG71xraLvKj40mJzwGaX93ej/BBRiirAEZAEB
vF977LBmbxNd1AlmvrnjzsE8Sbw+//EbWj9mjxsf4pqbuWarjeP/OsSgkgmRk4Qe4HQdsg6Ff2ri
X8EVvioOiQXBynrShy0VVES8m0NAkURwjJOnQg0LCk4XpEDj8hcn6KLwuDbtpIWxJkMw2ginXATZ
sCQZz9RWIrlFwXaycShb2n5gKWn1m1atIYpiHJurHRYNPZwY0+pXETrHPvsKOc22iu55+Tz0Rx0M
+7jV42Y9v3UmpuyUsS70CnBh+TGQBAGQPsxyHO0kxRJO9gJ/H3yE3Hit0182WiL53SZktTRjyfWE
d0PSLPKKo51YlvneTB8n56fpdmH2bmP4rL5BXK+kv8R/6uTWSguezBIjCUwDfeeC41uC/hk3yAVN
PJRXT967o97sRMOtpK66r5E22JU0hLMXo53tXS8WK8mstnILLlvchDZ2kEVEYxKNJjx8NhqxuZRB
HyLLj6lbb86kYWEeidpmrR08+Pal55LkCkJ3NM+tyh6t3ajCYdlX4zchYe+56bhJBWH1Sp2sQ4JB
MhBoaQnvmZpLDwXZzbfD4J0ZbdtPrXon5e6uiwyeWT8gTXnajQQjEcTsixoUuBgDS5VmKZJKjuFy
cux+83J8cea0IfYwXsEbpQQ8nc5DE9T0CLbOxgmbN8Fg9TOvIrnIuSlYjLO4WEIBM1oWfC3SxToy
eiBc8Jh6XDMXkNyXsX3S+dhb/EVMN2YSchMxHwbsEz5/DuMKhFuDibRHJEr/HFJ9V1BvmJ5af8Tu
yYDJ+/VmwON1lOnjSIjIKaZDDdBdoWn2cjv1v8oFPPBYaScv+wawcYt5evFEuxzmn9Meq6tD8Kld
tyZCHFYaWkpWbqsWjnXfYCSZs9tRVuE3viuGZ7+zzr7/rpHb0bq/weK8OZpZj45srdOoP9UW/5oo
P6QD9hN83P1V6l2xMrjIqlh/y2rjPOXMz1XNnXkKfOLBVYk1FsJa2uB/axyCj6SbNU8QVMy2lt1S
XNAtkyCarlXcEOTlyJO7CfujQ1oxlLZ9zIak3LLzvyht1WRVf7Fbc+ae8+KEjbODlewDGGYbDnQa
wNNz3LHe4SNi8xM9E6uUYLzi6OVW9kpq+gCkpxz2Pl06+L+5rxiVjX+hTwjX6O4105ITvUOLcmRx
5rMgFgZaIzn4cZn18MOyMXymq0/eGW0drbvUox58yk6e2SJdMBq/D6wzA6z7OFMuubimX5mzY2vK
8ZTKntC1ppxLnaOV51Uvl3Hs4Cs8iAKQTd/Dm5htx80wlnfZhP0ce/QuqtJP38CgwIFYbDnT7X23
mXilVq3UHiO8wl56qcNcAmtrk3WigT4e8ncx0lfeJJ+jrQ/IrylluJQiNWnFODvNfpBwZj8Otkw+
tgxU+AvxbBDyEc8S6BzvoSv/uJjTngeQQUFpDtjf6xrzjNNi4Is1ecgZey4qnk4u3aPNiVFsg8hl
NAOqlmnlrvQL+PBV5C392i2WU0NPXZjQkF501DHWyMlz8ktT5Xw74aQY6kOz4UYN1p+KJ7LJ2QNB
jB1+Cc4RGD+nCmuCzNn6ayHfqDLekww8hBY7Xxh113FwzBO8UJ5IsAthQuNtkeOjT6GvoGwU7oz9
CJlMs/eJGLvDMJfZdUF8/PuxVekWckT6MA4p08H5Ic20htv6/OXfN/8eMtsdD4kx013/vvz7pqo0
RikmXODK9w9cPnobEBdfjthtqOgRRBgdmdQEsENOMpKZZqMX+qGdHwY3mP55+Pvevz/8+7//73t/
/1ep/n//spLWm4NXH6TJW3DpzKTgsQsws4gmAd2joWu4prr6FOptu5gD36KkK/JIkWnyny/13MXb
7euUAXlVsGynsDziPKRK5+9/CJZXnbSCl40HrezJxgEhHw//PHQEkpO+wxtsENOpR8c9/H1V/s9X
//wwtksAOhx3ki6nVOO/HyjRSZeGF2rcLS0qKbBcIczaRyZq0xZrdFCM6mhoGvHC+cFOmPWZ88P/
+15Qadley+EIuYnLVqvc499X3OORoVI4iw56hsW9ZjGqwjSARtlyWyftWx+YgkbXSKlTm3kZ3seg
2EijTGAIqGvU2tbRG9K45vga28xeKVzTEvP//DgawukYvfz7E/5+1d9PbWfUQiCcAg4UHVxouP95
aKeyPv7QwrAwAz05/j30vslN6N8fmzwHzEdbhAOL/MJ2CPQPZdTG0bYLYjWeW2FozeyHqfNeIObj
Z+BeYlg3rcjFOYjQP7SkPnemS7dG0twsk75mxrbvBrkgXGI41DG2eNtecQGx6yG7C3tCq63hH0Dr
4lAmo7PuwXVzGUqik5MYHxh07E1j6c2CgAVCKwrm8e+BgGeDCqRhfWjL6jjEuceXBPiNtvDVGhCR
W5vHcGo+0zRUuKMxy+CVaAKprcswfAoDq2IIl1JewIALwYpzPG3T4H1rbR2hMC6SmIyfXnbHusUY
U2n6/dQ5+i53p31e9NgKmkHuHZczmo/RtHRGksgpchx4RbAE5tZ2JgxjelWDsMxcRsftJQksuY8J
4UdA50P83kXHrcKYbJhVcz8UXvNg7/oxRt9E23bMl9fm5G8EnABp4rC2ipi7mcndSmnGJUxJ9+m6
3gNC1KIDEAwOdSnDBW9U0EH0eZYR3xc+slkzqewk6SNYYU+8yrvJVRqH9j5axzYqfSzwNFI3s6wr
CkUoDPz7o21qh6j30G2q/8gi9PH0WIzEBseAyZStukdHI86CNeXvJ44VMrrgsglGCLeLKZWztTO0
VqihAwAS49njPrPuqrhiyCfVZrACzC61n4DxlNGtx7jFaT5/q/WkXUOtrjZRzhE0MTVnl1PFCbiV
wylFdvmW/M909WF5kLLtkOjV9EZNTn9zSELOfTKp0YwAiJpNNCW/Mpu5PEKkVzjyd91Umi+8FsZa
5qW7jCZGkxZA0y1H2pZeAYVljGK6VA4wnpCKkT/D30If7aOBVTjI94hD6P8phVgJ9HcM2MOznYNh
/qs1icnHuGVRX0OV3o9e7t3TL7MoY81lltC698owu62BcFTOPX+D4dwsv3JuLs5b7oZmvvn3e1Uy
q9KGjZOqHVroNDpGSF1du4n5Pbl3uU2QRq5/D01O0WDKH2mY+kTmzI0uzmScAmNOjUpurE3B00TD
qb7N/1ocYzPdCFUja1Ouc8zBYx2RyPOtNJuBYTyKjctGqKJTVjrhiRO2bt51qWMxmI79+ZaKpGaM
4RbUb0nNGw9VyClClsB626xGVeGgvWnUYCz+gNSVonjKsOx668ySWlNX8i4IKty8boshxia+EiKW
r8q2HU4c+OO9mWR3an43/hGvJxoseE94eBWVqWBQteGnmaKbhX4rjsQmCaIOBvPZQrvrlGhOGsHw
wWr101+bdWu0OmPCFmnGu3PYUo6ZiN1rJJiaBpj9dg0WdZ9A4S2l2GFZ1oJc7vx7VTn9TrZlXVXV
IRkVVn0zqDW8FjbpJE2H0GTp+7/6WJe7E5NUl4/Lk914mFKbgAgPB0Anad3rP0h1N3jJMKIzmWLc
w5+he0CZ7LlCIa4SokKtZ6Ck0mKZtLHAVsyYl5K5gVLQY9fcN3WGTpT73jkk+XrU6cQ9pgPVzURq
g/Wo6905k1V3HkR4c0Ly3LzU1iofaes208pbG5wIV57oxErDubPzaB8joujcQtN/LtXoz7Q7SVzV
MZ6aHuyU5e31jrUZL3q/Z0Zyb7YETaEn3klfGbuh7/9K8DL8ReNjhxX/RHkw3ojWXEdTPn2UXvnY
G4TAg0SnLiLOk0e/JmCDZMLLnj5xVsrXAaeIvaGn3UqYOFEqClRKBqjXghGqGz56fmwQzRpqIqm5
vW0r3HN/i1RgI5rnZYKVITLunaqxdsoDZg93JgRAk5I1dGuql6ucV7sdqF62rTjdZ7q7DgTOIZuG
HnpwZAQ5teHN5cEpQQ5mBkYXkXVIMSSIJP7n/eWS4tGMvj2gPOLA7IfoTmmnxg4lvyTGB/jX1ASU
Wr+YNrbNonvQA2bAumLo71TupYpGjdol3lB+ihymy2RY2XEY7zie7/vOT49sX826Kl3nNcZLPxun
yl3DwnWphdC2hQeKaujBj6VRFF6ch1AK7RKyWG1E3BdLUVb8cP4eTXPYNg2iD36AXCwctk+6Ttyz
mh8im8rDKJ70fz7RY2fdAYac9qrFRD/I898HbqJseZPk/LZepwiC0PhZ0r5JsMUHVsVgOOZWZjQX
0c99jrw5wUfH5IH07jlIUuPCBca4ACjgNFDkSBYV3NLMis8qUDH+0jj556tG2Si5LWZIZP91+Ffn
YNPpsKJi5cUcG4FTzDBXAGKNfQoqIIxqYwmBmBRgR0h9GLrXv5b5PsbM5qGipSZIENIz8TxhSc+D
6iBvld7WpJQLwdUermr0fpvITbaOlwVHUBZw/YLNWI4/1C/RGtKYGwrq3KUDeHEVTzSl5zRVr4HE
biq8yDtGYFeTMScuQp10ewDL2woDBqA9EftBEpaituJY2YgrptO+JkB4YUv96kaFw6eMzacu99hQ
UHRHcnC2CpIdee3kkNmYlZvUJqzF1u83GBIC7Llb1+o2Y95fBsOC8tXsMe9y0BntK5Go+6qddk0U
LHthiA3VshwklX8/xcARYToM2x6rNHj+d8vO/QdbOFiRaghsslr7MT7N1qzxNOZRcJhBW9FIBq2w
Yp1VZbpMdb3pUjNFLIPJCffplstyN3kFNz+8W721K2yqsYpolJucERblcVwwBu0lHxSF0hmVVLOZ
pPII6lBstnD64FLwTLvmbBbpTuPgGas4oWUm8byLVc79PF6sDn03EqC7jGbKDlfp+3xIWYfrK2Iw
YBNFDh24gIPPb1m62aXtCo4Z6Rf4mfBYThIqWVswKsufgV4gwmXrkpux4xU63uAGklEdfhgJXOWi
wkfgFMHR7wxjp3nztjN9diHddDqKpK5N1ak1+xcR4j4rxXQnqv7dc7ltqUaxGFn4170W360OHj5R
VrWvdEaDFpbbdCD8ltj2fRE7PiOmXgMpD2edT81aUP9wGKXlzhMlxIb05Pveg2aEIPimHyNGekdr
wOwVUeiYaDLeaNnL6EAqwaxQQ+ZurGM4mked8EHDGnkzZX9uLDqWQ0ucw8Kvn/usw7pBk9d6LG++
R3kS6519CRVy3lRIVHicY4cMoym7NSWtzMIWQQwcwImNTQMVAJ0x2kdW3W4Yc8xuWidatbb/Fhlg
W8a0Pvl2VJ0pb+PojQ+6EC2CSwDmL6xvdZJpb5Qubw1PPWSRcSnrugIx1Rw0Qn8ksQ2YY77NX7dP
LhzX6h3pcm3f6v2hoNlrpXKwEr09PQ5ZXzy4ZBlPnNqeW0rG/o5/f4e+QKj0oHnGp2eW2E96hwOs
LLYMIAZcQua2nYMGugs1exRjjFsATzoluThSJduelzDAyuXdgG2QMZVaJnRHG07Xbhi3Nssp+9RV
9exEgAcCcPgFF9T10N2CpOmunm+uYwNyZ5sNI6+PT6iGW2inO/BexvFDjwL4KvrwiUWA3L9Db11X
BvWqj6pZrCadVgIY6vl746ttOcETsfEs29w145cYawXSKL/nCW/R9ZlWWX7vrRte2NpK8IUTI9xa
DZRKadlHffieaKhW5XhQJq1IBLffhB4aq1SW9p3e2sTRgZEl/ZsqtHAFUQ6D2Whsx0HyfBsWwdi+
/tFgMazGGfbnNZgeo9tk4+eKcaKSF6kgbCJageHpHgY3nbZai7SctFeCwpQhiPw1Go1fYbk0RCal
ucoNxK1cx3ifYAkPCpz5E7O5Fnexx4oLhE7gI+ftd4QCYjJiVmby0nCJWKukqlYFyvu3P16LJvuS
EOFalzxXIXhRKaFNlrkt6nWdMOjK8lpbYiHf6EatryZo8FBzh+cIHpEzVMVc2fpuuGO2sZI3n6Hq
tm8bLAFtdefT8TwLxHgQWi7/jfZYpiDQVJK9tnb7TDPFKhpRay3beGgmIGVOs0Yt1WWmXvXa+BF5
n50UYW/fYBvUOXjCFcm8hV1mW7sy2+MIOKEVoEEoqI3SjKa4yt7YXRKvTdwpyi1uU1u8RTZD9M7G
UEg1VAhI3dmQo2QBhL6xjNP4QMvOvcGxtJY0wmnBtkgqUHfgCh0//DHT/BXmY7ChbggSzZjvotaC
vetD5Rm98NfqjWHZpcTgLU38SCdCZu6HD+FqT0VfYAYvmNeMnGQcIzoBdFt0fm/RSkTGOZLy22pe
LQj4WMurz8rn8B6M7OCaqN/HgKOOaJy100pcYfiKSpMTcdfpuDMQwYKsWTqGd1KMiOUYFWss3mSR
p2AziO5c5CCXqoV81Bxu6K3O/KVoXrnwENUZ2T9d8x7ERrC62UXyUWcVSd8wQ+FngQ+c/jWM5tBh
6/6EcjC3YYbSlJA+g2vNMCYV9yL+SkPnUbnO1uqm5xH6JY6MHAwqsU9bVAxTLFj5VCQop9MOaRI9
aanL2FIlnGDkh91CZa4ltrfBsy9ztEgEoDmtAWJ3UN8Sw0aqS6hjixsWFw+V1Z/REU0xMkER+qYu
CdL37fz3iq29WxK38TLcB0NkPlsTwphjg+5zvuo0dw/+PPadSuayXPc9YAaZXq+tpqJubpRraBhb
WYTHYBj+i7szWY5dybLrr8hqLJTB4YADGNSE0UewiWBPTmBsLtEDjr75ei1QUtXLTNmTaapJWN7L
fJcRCMD9+Dl7r72u02BNjCAxeBIlIcCZWGpOdwyAHS2zLTUVc2ZFO9edsOFZePQFcMG4Gao14tGH
ZHRPIcLB3puhIgQtvbfev6brjLF3MrepMT3pCpN8HRGVkAz8Qk/N8B5gFro+55YsqL/sRc1pfbSi
zzE1uu+pRNTjFhtnrFz6tDQzNG8tD+LXsW8fJ7ZOwC9q70VmtQk7d1eybKklLh5HPvCa+Mou8nOq
3JsSSWzBod9Mzp0H8ccr+a6TglMb+YXfWc1D0rka6wZRDbgAwHNkx5iUHeah7j4Q93BpiHAK2NEa
VFRQz4UuHoYaxYYBNVa45l5E37CZv3K6TqRiIG3n9LkqCiTnLHNoWEX14RNOeiV0dpnz6ViY5i4p
ivgxRjM6cAjjSpIEUgzZSgYw9gt2JVA9/XMLJu8Q0V3iMWY4a+ZoOGCLRZtpAncCPuVE74v0hoqE
iTR7soERI1R9N837odUPuijAJMjaXnmdXKErXy4MysR6mo59yfoTBPberCIo90EJbTqpL3YSvXmp
b145bFJXTVOcsnrIN3n8MRHetpESOIszjRczxrFgBT3qZkBr1KP1jiBLAJwMExbsWt2Y1bYduUiV
a+/MkaB3E86S4ePuc9OHIraxLeUtIXt9ysnVzw65b2MFVPdaox7xkuZPHExX3eImxDKGRlHTK0yw
mxIwp5DJXQYegaCo8Wak1VeWTGpb2x10iOCBKQvesPEmpS++7jomKdVQ3dByuiRYHvb1cv16F8aN
GDmIRn5yNH3srEIRw+Vcpy0YTo4aP1VeB2slepgpxVe6uP6kDQV9xEB8ZUr7xbJaeVVMRQTRwfoG
yntGOtfSWIRtN0XhbSpp7JVzcie1ma+i0NkaoXrhTc5MCJPXbIrIK/HR3Ez2TKpxT7/ME3QNeQB2
sxZrt8bAiuv35PrMQWFzDXWM+jOJUIQ6CrI5kqWlwgPiU6FggT0Vi0lA05W3k4LsJW1qh9JFh1OS
ZH7lIknQRoYyZkDrmeI9hSLy0vt63DA64EauK/fApn7ItKxPRsrsCu7BXGTXmtvJk2rYp2MHXJi2
BII4u3BfRdCdWJoJWfN/JsVADiQiKjfoUZNlP9BpA3QYSXbu9H2eu3oX5u1tVrsvqVuCbikAw3+G
hr7hWX2vfhE99CYLXDYYmiA/O9o8eaF1kyXd9RQO5yKwqk1Evcdk06FcxMzDJ8d77DJEcVBQ4Zbp
QP5U0MCadMmIGEADaXZXAArv2OBoj/SiuCNv+mto9Ec/eSQf6mkriUqgt3znJuFwzPND6XiYYOqX
ifEqX6D6SGCj0zm1m/XYmasJRDlJO+wY1ASZBCgKtnUQu5TWBIfABvr6AqoAdIXTye4f50aDIK7z
ddFQ/keiMoH+e+2xYVenMHtHewa0I7SBHtA2OnntOF9xAR5Rqft54p9zQpzLARfb4GmYhpZ7j2AY
IQlKC9Kypxcfq7PDQp+1d4Mln1XI5xeUxoHBYG4G1lykPOGcUyZUzAZyKyQYjNPup0bimjAM0Cza
/HavnblmBc66Yp2kLg8QHJ31nNmkxlrZSz0yjIcHsyld/VRwVtRJpPdpRmD0AHjFzWIauRLTGVEP
s2F9zhjGWjsk9SQmzKiPKP5nO2ShXqre+9wAK264ENYNq0KMXSjI4mOVkSOVZBtALBGqu5TTETDE
yYYdBjZsPw/+vYhwFCjDnVdD4xBd3dDRhaIPw6xCKdogjKvpWqf0TleW4j9uen9fyWCJMOBI1yUW
KBDvJReXwQ2oEUGQXBGMi3a3fvEWio/VB89N0713FRID1dJ9zcptKtu9yORDI8f5Avcdv5Pgv57a
HHG8Pe7Gpu1W4LQzZd3WcXoKAjDoQTtFa+YwdzoUwWocoBbrOvsSg2Q1Je9q8LIX9gxu5NAXCDNH
bsZanWhRVhvbV3dW1d3I5tlJpYCs16/9ZEAX7+XkSsTvWL0o+0VJUEYCRDJxgbCj9i3jsd5CO31o
SzBJfiaRegZ0xafGvG4AKAaIYHZ+aKFNy8V7MjOSJ3flkPcs5h1pHzyELCtkSQSR+tZRSYgzrBWq
EBbrtgl3YQyyUtOxyjzMy6QvLKh4gyvs9DgcnFpTqLFXe3N2z9wOG5CPNcrIyseuDDgRSPqRs4Z2
JcOvnLYgNSWkE+Yfj9Vo3ZWSdrWJUdmeU7Gd6aPT5dM7z6JHbCbthKOpr3essFvf8P2tgQLR7DDx
Gzbz6WAc0pumyG8an8mnanJ9l4zUVk6DCNuLtbNP6FBlITt7VHeYC4BGiRjnzySjrUwLcx9UtOU7
Jqqz3X0kZQqs6lLhjltRu2CyljgYQys55fG45exHblr4UZgBotcyuiot2q/lDMauHEA7+IG1zlwG
kkVKd0bkjD8I4o7Wwbyt8/A5Q62QLtP1oOguOZt0mBGbhQYO3hgD9lMe+Omm6dGgiih7LDxObQhS
kSlh6wbU6M79KRIYUAIXDqOpinObGt9mrg18I+64Cj19mY3yuh3Ee0cbbVUG8XSV+OL8+ydIgYQo
ZPBIQ2YKa5dRCkEdQ7YPWTIDabZXnotwq5kwO4ZZyJKuuNCEs1kKMo/OGIlLM/lpmwEELVy7BkV9
FUc/oCeRulnevJAf97/xl51FIqQ5FnvlI/hJHOxtlkbTFMV2tzUVylmzOHfkVTMeR682JYCtsWOS
3gIVsBfeIVy2q9jkm+tCPFIFKOuyb29F3B/RRB56Ix3P8TT+VJxMqQvkyrWIKEgbvANBgDpbu+Np
SrGMOe3gryV0WkSRSIJiNqbl9oDdosHaLJydknJPZu173LUwuaED1PYoVm3a/8Rz8dIHdr4BZd5y
QuAxHeZ1hx1OW9T1gw2o0s4QeySIefzghlER4wcvXjTaOCBYFvv2j2mGhExM0XUzF++ZTifqpvbi
jSo9qbq4DrwKqR3EwTit8xumZC+VWQ4rJ4ogCBlXgaSVSv2CQqeW885WXI0kN14oNafrwksZasyc
Qj1g8XXCI1fK6ZQNiugeypWM7vA0BoJqrBh3us/3lNEno4X4YMymuZpVG635xyTiPtyhzr4VoPlp
BzUwYnj2QTLN8bhLYv5hR87rRLr4botuTagpFqAcPLv0uc0iQkI39Fi4RfJjb7q0ZiJnrTo4Hc7E
Z1EAEuoO6GCAGyt3B5ITuSB4oyQM7tkkMa3DvmpELLt8DrOoH4K2YocrSo5ICPwiPUdnM8OZMmMR
DxE6scsTFaGxDuRD7bHNjdvZCIfDFMMZmsefiYnn1dg13lYxfziZxEVkiRPeoLMFkpO8DH4st2ks
Sa+y8Y9XIbQg/B1VM62H2qbGrqAFMlxDOdbHuw67R4MzBoo6GvQlKepaC25+fnYfDSiPYHGksG55
6wOyyYKyigRezmvLgoFaJ9U5/z1Ec6cKzxwJ472tqkdVCslMLNrZI0tzN7m3cNLPeYagxWbcB8aD
o2oFZqsLybFLsHzV1btO3s2KPHLNUc+ffQ95gfU5lc6nHfA5mgKiyxAtxEQn3UhbvI9Oet8UDv7O
onuqFY7yuYASq4FYoB9i5aYjkmbI53z/wyOFIJmtW5WmX+jvn41AbfsyeZ84W6xGy7sbAuKdwhFn
6FSAe3dN1AtNNRwnC3ai6BFkFd1j1ulVQgb8JkWsvp2auXsa7Qacczkd8MzcINlH0N+RZZ4Ws1oR
mP4k6DxfpSJgJwE3uLUC2CXc96skVMR44AZy6bHHIbb6pkxADnK46jEtbDLyp6yk63cZo8GVbJKc
I3C9iJOW/4eHxzIN70VvsrWiBHWXlq1XnxhXjVcYB1nVU2STVgvtqRU/uo7RuWbBex5H13OFxwAA
5xd2BYSl8FvN7o0ZxBqZArRjsyMVM1WfUzY+IOjBG1ltqwZJqzU9ZMzx165x8Y1jI2mRZgHN3iIr
0FyXuiQ9RIC+y2DlNX1/yIPAId/SpQEQ28eIBQVlVotrACn2DDU/EXWxmkK4D04DG5LJjB8Xb7lJ
07SfWmj7AHTnwaPYN8gBsHbxoKNVUKXevkKQbyZFQoZH8k6/WEOCgGPbOv030YcAvjH1mUOT76CA
B1c9BI2RnHBoP4jtKyxFyMn5SHTy0b9XcfnjZoEPwzuYd+6QPleIkIe8ZqMuACehx9nE5EL5LVCh
wfNp9LbntMQyODtMBlVJk8Wgda00zkaLL97wxX4QHgw3JHF8YZbJV5KqFBtrygED9eFHjF2EM+g5
i1x6TrV9ZxbWS18j5qwqi0vh+vUVUuuQDvK8qRuh8EsVJRJXTAcTykrqLlFSQaYEaIBJJGKeUk9j
JOwd+kNkBq6iCNWYFSKSMbzFFh+J7ywrnypYYoVlJKfOAi2A04dvIW9QiIwnhZrxyrbHt6wgVcq1
01dlV/XBbsIPM8ZZaXAS7ppNacLCqVvd7y3HvA0md1/W9aOwaEkzOgSgEN50HHcxGRXfug5HgFje
m8z9j5JQMGPSd6aXPHYRKujUqAoQStmKGnLXSNBbA7QOxkpM5R22VZ5/Hg0TFxHmSgaew7ZXNe4h
L8UVoxMEDHSDTOQwxN1i3AXY67kgEUEhH+wW/3I/LDFZHLF9psQY1XrWu1rCTRjvZlUSdRGJi5Hi
xEpRCgvbfq7byuNLdbNVlH0awZ8sVaiNXIGBgC4lkEDcv7XpgnDscaxEaLLCvjy1k/yJVf/V9ggO
Iz0SQFLqLRNFVNH+roG4qQz7nQngR2j2AbcdpHNgxrmLLDbEHlMElKJN9WnE3dGQpX9Az3Onwlqf
ppayrZD9xeix8bUGbdrwDyKQUzJCmfPD+BML0/NsxWRJ0kU3tPuGmoyT5lQdclYOeqs20lymLDWu
kFU/Eu0U98/+Wz/Yf5Sy2Jd6j+qKhkg2qo+AEn7Vo+9JZ1C8uCsk+sVgl5pztNIFo6EB2TS2r3Fr
Nzy4uu7pUbn2VRuNv+vWEwGbLDKHjIcg6DGazzK8QdOz5YtwdogPsNyZEwsYjocfqBlwC7uRGWMu
H5KAQVJOa9/1aKwLx8NLWr+PGX75wTHFWkBmUXyERpDdwyQcIJkN5sz5KfxJrttArJyGvCWOj7t5
Ch47zxOnttuP8A6PjaW3oKCig9OOX2FNNp9V+S6Nl2Llu1H/gKoeldiQXmeszJOf1LtqEHdp52PB
06gza7S5K5UORwN0Wds+dHXbsJyEa9t2fMYkKyjgVwkCIpQsZ3pJB0IhAOlVkL87s1n8oTDr4mx4
8mu8g60xPGd0f+Cx+Xe2Mi+k9QFkDrxPVmV6wXJGGDOxeTVGh2ApHI11oNdtw20zB1AGNG0kSkcM
dHcAUqcPCVd/nXQVK0ED174wuoCEnLndU3bQF7DsaC394rPQ/ANR9lwxL2WgiUQrjpdkVmJthqDa
Q09MQZenx7jH5JnSC5NxhXCir/60NImHQfwZDLhqBasoH4G5dcN+0kwobqyae3ycoU1gMVEzhzIn
VpuqpiVfY5UcmKIvzT1RAeMb6ViV5DJ7GZjMpqekgK2+YUp3rT1W2E7dGHzGK1n7WObCcefkRHYO
OeGMFpVW3COcL+IW/N5gvudqBNYPAsNGNEb0MPLBpAMAV3nrZPR29QxOp+SAsSkS43mYWLRmBQcD
+w3kB3puHlKLsgXxNcz5yzzvkrT80w7u0Qr5bZkjdxMoK34R7dfQZvAnGGUREBMzcT4Uhn8SMeYv
AtTWfmiqgxlOl2KENyIQ7RC5C+7NLF6oPczN6OFAQtGRI7Vv+zliNu8xUnSYvjdPbVw91MiJgFcA
cmonOmSdfOB8teukAAJfkSvUdMWJ4wZNFelsDE4/tDVwQo2IrmCsXAfz/MhKQwDfRHZAworexGqJ
xl4OxilOBEtl28lgFXBq59BThK/swINfCwfnyrbKSzacSHh9blR8ZyaYOfr5tYzeRsM62D0qOcvk
lFwUHU+fLW9iuqYUWCD8C+wsDtELhmQEM8ZM35nTb31mPTw3qbdZbg6NV4ZJVo6SYhxvovLNZIdc
2Uyc2PerV4vujlb4BMtkeo6zrl2NHSvLYJdw+ldxBEo/Gb95F9dZ7N4tJuBhbK6BcD+R7Ajbqd6k
sd/v58LACUpPO7MBNs/h8ObWPtHOaj8VLr4smrU6cEuwtua59u/6yAcaFDfPkQdX1H8oouEzha6/
1a9zQrWiW4C8rla3Vha9UnTqVWnVYtPZr6ygAk3kcJ5b42yADkXsQtu5uuUhPJEhukfC3iEEVJhs
fCbzQ5F8a4HbGZ1FuLQRjGrcRoKj9iyRHAmfPpJlQU91AfkJU34wMlsbUcxENC72cmGzpp8jPddd
U5TUWQMOuD6iY1r4S4tp2MddJYFr7Tg0QcmylLerHAecbwuieLaKea2WSWNrPItM+7hnlvy1hhAu
Qz9l2QiaHGqvRclEEQVlRDKUYYqzM2sYz8nMSmK6Nj1A0Z4E88WpxzslhzAjs3S89sPsPsydn3w+
aTwpPjd5TGdyVUe+BwwIsroa6NBGtHeosPH2VarZZ7l/3Yi2O2EtXQ7qABfp4p88jwzXmUc8Lap+
k6gvwwbl5zvV7SAEDo2we4wk/QLdF88I4LE2BawxM93WqzoP1qaiZ+LSjmQAMDCDcpnSDLCp4aN9
2CnzJfQHn15I2eR442NG64jwrD6BXUBH3hF09Smz0nXnwrXly66rM0MJhASe/Z0rce2Nvrelx4PH
osbx3ABdiGZ7PVfOhwrxJmLBtTCwclhiCDWlNCUkVqi4AI40VinIf4+o82jm7w2W7KthbxjTn0jW
L0nk7DjY3I8kh2grwBtrn3mye7RVdEgjD3hbRMaXi33QC7o1A50e4SpPnrD2ocOD5NIsKYCah3Gu
rrIiMHbElXiwT+V6zPuzTK3qbHT4HO2oPuTMOFXedLss7G9F1cabquQgPAzBwXP018iIwJgYWSWR
iyi4w/SY9XclxiwO7yP4gMJYU7/wSUUqDqZNvwcyzYHqcW35dJzdxvpCTae4SKwHRBgQd8k0HZii
sS6L5CsajUtRZg+J3b/MAbIBesJfpW+Vm5bCTLfOHt3FV1L76QEp+ybDa2fJul1jJmr2vlIbawTi
paMPUoFceDPFtQNGFQ9d4CGFxLkusDlCzZ+u8hb3SlMBmvaR8jPIugnN2Th2tvGEKOczgla5CYf+
dYpHZgDRkwn4liwy3BniYZ5oFDiIPOY0BwHd0hIYaLfNo0uLLyMHrkQ+m+r0JUgp0WvEtaQviTer
nugIFe/s7677XYz1k6wp1Y2AyJKkOWujO7YpB5ByLN4TD95iLt68kTDPoGLAn9aR3FROfN/Ll9LM
9nMVp9eI8lddsBFYoFcphq62AZ1vDB9Ekr8VdXtnp4SeCQrJPpZHpNaQQsv1iAWVc/sHlukHUaP2
aXrS/5iUb2SJZlYwS3BVx0FSmLeMCfq1Rc9lE3Nhzc4uEVYUdzVbrjEWz1Pr6KM78D/oDR2FGu7i
Cv13F8LFn53gnDjYx0OASlj5IGSKMX3oTI9ZKq3NsX0KfFqnykV77Gfpa1WSXZHoikJs6+P7i/B/
621Xw8bB3oKzbFqYEpCB+yy+VjEKdjxALJD1CBUCDsnWufMKAob7xZRhVRawSbt89W0aH9P0Ejqg
OK0yOgGEIT+T1v7G6s7KJeGoY4jgYLNeJwGgGE8ITvJTiC23W3ZQml9DhLO9sTb+pJ5JTYGbG9M0
yl+RPFbb3uQ30RVBvY5ylOfHVvxYNeNPMaWEs/nVlZVPtz0SsHVcJzRxxSeCxvxk+Rhdatru3J6w
OqSzjVJs70Gh7sw4e3Yf6An6e7CmEJATxItER3nlcKfH9jxnSm89SnLJfkd5OWP9N5yDzBnrVsnd
UC/FzRQ+9jLdtX0vbx04TcrChO117PFmhE7OieuDqJIfUab7pnnOUv3uRuRTznV3LgPeUj6sbd99
05LlpkKquc6idmkca75g6e8DS/wEAyMgq6rXYkjobeVQkEK04gjrtqpzHgDQP+sODhOY6HWhOFwV
lbHp4+5dpUTqjsN43bZZsS261lrPLYJkdyMSEBie53hrX8hXLYx1R6m2RmT4lJh0aS3in9YGMepX
XT9BgBtQbyH/xHbjFrir8++EKf069lxrCS09posUT+TTN1EoFB7t+NjFM9eOJsIVEs5TZjnzAnTF
sbygwVyQYpNJUie0eSWeYg8dHK1tcy1dus/WxMASbMKSHWQs8ciwGO0NxrrPkCipOHDfHBuaYu/R
S+i9Z5NW/U4rRo8l9KwjvueiVHqFoqGGi9I869LPUbSCjAi7eO0udIdsQokTzqiTJx9Cq1E9ORXU
EqycnQ0DpUuCYx6xb5sJGdiOclwSv11apKhWg5jJb9t0+0Ran+Ew0dmScAcrTLeAOFyw5/QNxksc
D/shaWmALRSvKbYrHOL6vdIuX0hREYqROn/CQb3PHlk5Jen2MEYRl4qcLcJJr29KBvKrrGUTKKXz
NflvCdgLCzPNGqzWYiCzHsH1JqsRhdBaouFfj4aJOsZdDFsW5LicxKOWieAIHm1NoAOmvwg7lhdF
L53tqjXb5YFdb1rL0DjMtX9vSHq8GDD82t7BmTCuwiS91kuuGbMNrPSZ90RPH41jO3NrCoMu+FAR
UEKt0HQZIESApgzsKCcr988IEp68HrJ6BNY6RuLMqZ7GrKCESeD+N0A76QS2zqWV307Z/Th8Eds+
V95apF/ao6FPatEqQ0kRB2gdORiSntrD7CJwy+5VxqJETKwuzS17SEBdi6bSEyOHJVt5uNwYKDQF
0U8hagl02HLbogNbGWFhbCfJ8FJa5s4sGwFlwj3PfWXtRAhdoZzlqu3GlS3zsxO+ukNzAxrlRG5k
lVRPRvBDY/EsrfyBA2wMc4LessqcTeIkT53DjK/W8R88Ja8WsUnwEjviFoRwQKoAQPD7eTtFzIPi
WFt705BPRJOVKj+5JT4WHWnWV0uT2cDtnLYL77R6J34ZGBv6rF6hnnMFcCsU6XP4UYVIKJtJFQzc
oicyv/fdsqB4+cmou++Q4Fnc/sx0E3g0aHeunG9PGx9CS3fbx8mPk1h611smwjE7BY8xc+Zm67jJ
607d0uQ8OPgCjwhHMSEHJvW/TfO5UhhaaZHcMDhjkfaRjGcB8OzozXaM15ETxFb15TNyz4fGN1sc
Yve+aOrtbHU/1ogXlDhOTWQvUhTNzZYtYA70IMh/1MFz3fbAAGXme+KXj/cjyp9ckCcAr5HBVSjH
Az2Yb6RNmyL8ZPkCI75gcBb35Me8ZP0N7rIx3y9ulyiZXmaRIeR5a+2BoSikLFMfYshJdq6I5UTU
pf0TwgjEi6E+Uufzdspjh9kSXwsYUqDE9ooMgblLzz4LSYeOMYcpLZcFHtvnHOzrLt33fv5WURXE
Y3ia5vRNzCxJxrgtvbfa4lg+BFAwZPSZGuxDX1WhTjq+VG+ODs9CvITynSfuOLALZjCA4DMyGfSP
SGpuKYzWia4/FTAJssrd4QXDLAF+Xf/k9+MNY/q19hZBBW8RbnI3FK9VxVXoOA44TX0C5ZDaGdHQ
aN4IGXY7cze2qIfFRhb+1r9jNrJxyJnNM3Gh8Hive3vjBeeAVqYf2hcHUkkhKRgWVYIaGUF0wSnI
wBnH+QMO7tHtfkLJGLT35XQ1kOAz+MSiJ8m+s6IXR4NxoFDtuDKcSN9KVNeU8Veys3aROz6GTXos
yJSvqnNn9d+WeBLEHbGaEC6cbpKUxxPqqK3uJzPkjDJdRYZ32xW308QR6P/zDFWSR/8uQ7Vuu/Aj
IzcV7Vg7Hb7/49+Ez3/y56Np/+PfDPXvwuPkSYnO1MIzbfWfOaqGFP/O4FKC9HGkZbum+585qra1
hK+q5SfK8j3P+q8cVWn+u4nG3eInjm35iojV/4ccVcHvoIIgNKhY3qijpODtmZ5l+b70qXtNfv71
cR8TJczn+O8DmrnZNnH4hz4A7U5/M+Yl5Xq27xqrVZvM9h/Zw4wNvW8qvlJfgrJzDoxcdlheHguE
ThTHeBg9nOZaUZ/85Vqe/+cb+W9Fl59LlHf8Rtv55/dn0y80TV85psu7FEsK7F/fnw7jIkIatjIY
qm7DLqm3jTkGVxUNTgZLBfLZLUfufV8jQGACnFzqUPCcGVC/dGsd3ZnJYx4vrf9xhdClw0zDFgHY
8TH1MGebXl7dOcVhDsfoNDf5XeUV063y64+qlEx+E5izOdD3DRHN7dYsQVCYRdUdwyr+MCcx3hYy
C5/JpccCtUjwohTsihQfoUIv6kOfPveDlLeAZDd9MNzLeMj/b5foH4Nw+Qpt6JBScIsJ17HFEsf7
10tUqal0HatEUM6XvZ0wwZ9+XzLV4iQZAO44Ay1I1SzCMzvIXkzO7SDuhmqn6KDBjoy9U5okO3bu
8RRNFKYizcLTyKzLj2PjokfjtXGy6ZR2VnBxje5uJojvsVRYBnBA75oxBN+gNaFRRcG5xSNqvfaj
6VrELTFL0c7Na+9l4F2wpktCYLPBfZlREaNiQqwsPSojKU0sZVLfT8v05O9vIne5Av9wk9ue5Zu+
VLZvOZZ0lofgLzdRNU1NHkaSool1bcSrkGa0MZA5DPeYOYLbvqUO65zkhBqUgwATabrQJlxao4OG
bHdDcvJle9P2zq2mTbwVHXTvIB3DmwyGD6K49Ea1TXYT5dZ7loxoYpa/amPUwuwcEZi10bxYnZ+u
M9vQW2Ay5mVcXqhfUULTONnPPrpcx+7Ti08dYTEd/Zmy5uwUvb7Us3k9LP72Xw/874sj9P/6owr0
hoRK+xTEqX1bz468BeER74e23qeRLqEBeiWN5RZKbij9bQttMPHK9N2BBbC18xRAj3QEwYF6vJ7i
6NB7YC365U+/fxVHIRPxLk6OkQvfZ0hhIC/+9lZXxYmhshMkgOjT0L7VblBfByVj9r//+qwlyfkf
vj64JtLiwCoszKCu+qcb3EjJ+ObxHVeVh1/SQrd2G0XumcsyXfmYkHahWUKtYrL2NMiWcDGvAuHT
MOOMzGYTOGO45STtPGQD7Mu29e6rGWCKHU+3hLYk11rq9LZJ6Uh6t1nfV896yZVLS1WSLEEbSobY
havF2K3tIdn9/Yfz7H/5cNLy2Rgk85LlI/7TAocVN1X0xQbOjMOn7ZM+NRbReBPYpBVCCLmJOI70
YoQTOECAnAq6HiK+GCr4imIPsKQRRJffv5p7F66k6iSzSv7u9yVXS5gaAXfrYDJ3mSFj4qcIjemT
1F57QZo8G02pEF3Fm9TubCZmznj/++L200EbmNaZP0z3XdmrY2VxjPv9YVRn0710I3ry7AA74lcU
AZTnHOjRWdUBESr+oNa/f/x9cWsiqkrXC4GZT6Rlg1JdBUqqD6LEz+nkRU8YSvpdIclJRm23MXwv
fvMmartgqC6m6MqzkBq4SAW2SBmkP9Q+CYgWvLc81HikivIpK7Nk04TSOuAEYgqVZQveZM5Ps+S4
V7NbbU23u1ewDe4QlYbPIVaqjnbFpUuq8BlZ3IZ2vXM/2Pr7779i5//wFbNIK4vbl+/XVcvP/7L8
cCJXsRkwG+o9h6la7V5C5DWP5URY49y8hoXrvIUz0tMoQQNcugTALS9M29DpIDjGxHscbSaifZHM
W4OkQdq90cXxeu/698VKc+9aZna5zzlUIoUMq3WfWe944dqdn7j2dd7XxXFy21NcE5dEI6w6qEaK
12i+051vXXcKAwYZ6xiDbOI7Qrd7DjPa9thZPvPSsb/T8tDWct/qsrhBZMO4qtKbKGkILTYOBlIG
0CM+fd/JnIMjXdr//eJWav33l5PD2r88Mq5FA4AGtLmkzC8h83+9nqMBIqwukVUN4yZSdnfEaUqD
EhpND+ElUBmD9r49RGT4JoXj3GfLiyceIcGbl6R3w9vOq/Yd//Lpv16qoV3rMUBR25Jlpihqngin
3pWJEi9ORWfMy0kkKWCxxCbxoBPizR2L57Gn+YUwaxM6UB89v5zvkf24a0MGUInH2b0Rtr7+JVyQ
20ByCz34VYbM3Bc8IoaPzwP5Jg4F+Q18RO0poYiqWEzizfLiWP2w6hokXBVT4WqxwAsxhQdvri8o
XKtT15ENaYrABNQOgEkbGiXHmD9b0XgyMNuc4SW2UEC7Y1xxKv59IdENSJERvTvj0sYJGuOmS6Vx
08ySNip2xjYLoO/b8QUAMCa41rxx6NN6zST2vlFZZ3d5Qb2EDryVjLDLud2OfeHc5RGs6sTX3QUn
ubn2tUGocg17LWDYwSm/zvCBZHfOMsTRzsKT6O3hNLt4vZqsKN+HeHzt9Fjfj6EubiLfrFZzYBfv
6Jke0dEN1000JZffl3KG0RVX1jGvZw71geuchklirU6ML88si6+/v+vkvzzErnBdn/3Hkp7lMvX7
x5vOJfe5mPCUraJ6PTq9vkfGo/e1hiiX8IXfOJ2FqcJPRuImYBJGeddTVKaHninLSY5Zg/W3+Kmd
HEdQhPl9n8buS1D4bO119M0gz9hFhn0ppkuZhj7xpkSNNzQJ7+1pGDhlo/+JJ//69wWq1/A/uDuT
5caRLdv+SlnNcQ1wOADHlD0pUqSoXhOYIiQ5+r7/+lqMO3iV+arS7E3fhJZKhSQ2gPvxc/ZeexNE
AtZe6PbPJRLJGrTG6z+/ZK7+v58OPApvKi9WL8cRPoXmX1905bdDp+SUIH5jr5+Kpz8PKVxEUPbi
OkAWPulRvTepQ7+gDd1l7apsb0XUm05PpoODtPVoBD7ixX6MXhSeViy69ND+fNcN3H6fSs9ZNoMd
vowBbDq0AQ5RJZuJXPJnFYeoT5p1h4z32ptpS8fMJCWoLQiCvX2J4ZQktTD02SRN52eUtgSFy343
tepSE5iNbK7hmJ1P6ELacZkjnbT6cSARErdUXz9VsdZ0fquvOKCfqMPqo0ju900YfakEvYuRTLS9
/I/AwaxVzQvshu+T7b81VLTL7rs11E+OF3suUY+PBkFNYTJ9jDYbGo3LZYpNhNSb4ea4mj6rIcL0
Yhdbz4VLP9rY3WZXbv1CiyXTX9Ln8eSwAaizArc6f/gtaPApj5hWIVHNCDCp+/e4dnaJl3wqjKp+
hUbSor+PIxthM8Mq1nCb6It+UPe1wobjBAaNmuohGmasankYnYyMNkXMiCo04PeWRfJoOYwiep8q
ygle4ih+q40n160e+8mT+1iC2apzWN63OKTeHV6NnLOD0aXLuGoxq43GOVYo4TsTIrzMxudY3po5
t8yjYSv6+RF6+yI2nkMfAm6Y+wT7lQ+J15brUaMLt5DiUQ3QGWUSVqAaWlRIEDdZXaF5tYJtLfJX
lKQ2KrKIQOJU4DxwqolR95zuTL9JAD/ZamkzHLDraFtZ9sZCgQbNBumKUTk7AiOZm+Ah3dil/m1C
vjM89VW55j6aOoLVIxJCrDYL9voa+LLZyNRg2tcjokudzlxbxZkzD6tTtlJeTDcW7nvmm0zDsZSq
Lnf2KeD6EfHS1qpv3DlHOQAvTWMniN7p0Zc6vXGUOB8OuYNbuivAH8OI5Ty9tFKiU+CyLDAKo2Uu
R300yuSOV+atyWOg7y0Qa1dQkhGiGdt0Ms/0739CAwNNL3S0CcOkJsQ0v9ad+QTsB8ZQvVCq3LkC
YQqQ/GrsAWOUziH06UfGo3tR5URztrFvA2m8BjFTPGcS1r1I5pe57vN1A+EORRj/nw3R27isejtH
MGAacXBIDru7fnTGNQJ6I8pf/FZ9ZoVP0tMOCMfJtZlntK3ZbkfQkk+Ewf2kdXA3ODI8j7QNppoC
Y5B8nGgMT4yr4NCK0LhY82Pl5L/oUG/jEMX2zBLSoC8LtC930xxvcE+g1bBO5ejTvkLd2dDWauFu
dDPuEiaJL4ZpfhpyYC/Sryna/Sk0d73bL5KnKLQQeLU4WrCdnukhn0dL4Xp+ZTjGbVj673PtkrA7
GTeB4qq8bVT2R0xGQYgl2mjI7R2mcqnBZ/bjN2K54j3jiQ8jekij6L2H7KCRIZ2zCYvKgHdgISpu
5skpriLxP91kxiA6wA+lj4FWUaMD04bSq1Rht/Eiwzr1JhO1YiwWiOqnZyeKd0CsGSySbw8vBZFw
MZjiYNbE31p28lUmoSR/sYakk1UIeALXWw9T9eAXxCq6oDMjGf9q8NHRySW1FzE2TjciWaeeU55O
5wUt/g/CrIgsKdOXuXQv2SE4DIo7sB7GXVZxp2FPEGuLjsWihwlHPhQ82eSbqFPGYgwG5zZfB3lm
bh0ahiqoN62DlgLz4rQjMYDwUtibg6CrSmbRQ5YwvNByhiaeBR8MWoHgBQyDB9JlKP5eKD2AmgyW
cRo9Yql6T8ETJSIcSlBjEjOKiv4t8Gp1pAVzzwf+E6c8rwYi0qISBmluxF+0RvcwjOhaXKfCTllv
Qej2J8+dWNNFyYfgdzvA4RCBCUytnPrgpluoi9WiS/g1mRe8IWNq9/FUbfBfMUIKzXKVm4UJDbB9
bgJMcIkoofYR02fa5XcXnXzrGk3uD/McvYkiMM66hhFgVeglrSA71eU8b2QwvbblLTlHDIjXgiEh
gGAAt1pz51oGMYd91JLkCR/fsrNvpaL0LQNYQQOPMU40Z5fcvjhN/oyd61oLt9pqLAxN9xC1m2qw
n/JCMJwso0evlccBfVgZx/O+F3OzdUAmtk0dbbJxHFaGO+pz4I23lEn5HcAsv2EUCYZWj50aph1h
2ArbbArrC/lIiopm24nxDpmEt/BjlLXphOwvB6tGYLhIUfIh0LoainKvYEg9Ykk0K0udK/lkScKT
4t7IVrOfPsQTERqkbUsjSU44FBh2J1a+9vIdEAVvTQPI3AqD+XH0hcmk2ocpC+IwR9leVtWx6AjW
zsbCXPtoujfcCiVMV7/gP9I+9bblaP4iEK4+t4Fex1zlT2y2L1UPYd/vPftUR8bJQTO/KM3goRfe
cA/+LFt3cfJdhrjnfAQSQ1o3S08ylYsjDmDmND4rjlybzC5+253GYh3nz/ZArNtNqEmQtMuA07Er
BinKW5VOM586Yaz5qPHsG8jCOiZoQwW2oYL+Yjs4YxyJTzf0oZ17BQoRymLC58u3YYBpkTf+L7Pq
dnUMxi1IcvaHovnN7O3Y0+mAX0myQobilogRGlhlhJhMhcGmzPlQZtxPq6FPwJ5jOdsVOOsEUfPZ
dOo4PS9FKoed22q0PXJAADpaUESC6zzmT4k5MX3DaevWqBUHdDbkg56LERbeFMW/4tm91LHh7XxC
RIi+Amjs5PLOb6oZoepness/0jERa8Uo7tpEzf9+sKaOrYnNr8y89OgSY3EJmdP7cZcd0Z3Thczv
dNJnd3kqCVlrTec26Pjx0BksfJvUd7jEHklHaGo9E3cHAp/ccImApoG3KvEO1hL9uNttg08cfVhJ
e5o2eQ8pv7P7tzid3rzUrjcK5M4uCkbgusNHIONb1yLb98XtiNsYCD4MJ1/WcUKSOEHO9PQXKdaU
xgeQgLzgrSlvKhrSwr3URVOBqrsnvYJJie20865nPrjwJZbDvivNQ13MxMZVDy4in3VPrCHnezY+
l73eiwgOaY11xlOGoo0cDD7kL7p9LtpZ1sx68vCAJETCZjlhnklC7iC2K1wCAfSiN/xy3k42VroS
nrmtXDngkESQAXsMMFM5XMoYYmdfH8oGSUvnmPDCES7qqbln6EcnekYxXmZwdIg8q/VHiFYrhqIT
e2RuCeqhgX8wDdQxk+OhsATa4uEXabqvSLs7o5F0h4unYU6emIySGO3bzz5zZyx5GqOzWg+u8SPa
GeQFsApPCCimlocfueyRJVa3Dvwxn1ssyaSDkUh8QBQy76yx/R2M6hhSdy3xML6Npqr3E0EEHc0D
zYkmbRAkh9O8d9L+eSapzgeQEcNrK6XdbtKqw3zfI07reUqMSNbzjHCpNNZGENO/wie1tXBGxRJt
RhWh/gFbKDdJyVHfE9yS7Zyv3R+FHZgVCr0/YnIQXUi44XQBgB86x9tPkAyhFRcbvCCQqUpon5RP
ZQyWmA447C3IAuGTGGus03lvrOcRkVltG2Tn5mLjWyRI9HMQwf1wyXFIoVagE0I4xo82AaHok3JI
R8ajPgMQGiZELyPXYK/liJAdr24SW+t4rl6joD8OqY9JgHDjLCI6sMPa5zR+tDV8TKAA0s6JIV7n
al00Xb0jDvBc5Hxuami2CowmcZ60Crq4P7jsUuvGdLfcGg50boILpFF9DMoldJ2cGK5ttFyVlB0D
+X1sAGOyEq52I2D8N5nhb0QG17QoEUO3LgrasvjkbMqCE1XjSmQUtJgt8O8nOdpOo9nMMceEdKq/
7LBIVhbPbpGQMNgPR5Bi9zNwBbwnUbASMLFO800alpMI4LI1cApCS9ubFce3Vc6TpIwvYKpzHy+k
RYIIkEdrlczjAxKs+WDPzXlUuMMwZuCYJXkS5Rh1oUP46jR/ZtZAMpXuTpXjrRu/uVF8w3btNigT
PDRnCBPng2uC+AIf9D6RQ5oBuPCzW4oTc+UgVi7zkRsCr0OW6js9wFWZ7qe+eS7DdG1M0bzBpIzC
tia9TkbdqiEtwDKG9GDUmY1HtfpochHRokbSmwl0ygARzsH0jmjkHFe4tMks8pYG5wLXmj9THIXr
WgiMsvMxEmOEqp+tSJTcb214X2sI8O48ozxRaC40INF1pk+QXb+iCVNc5vob0ya8vBw9xupQHhm6
RC+ZuaOuPyeOraFKjs+SRaUc82xd5/yU8uiiBQ8jWntiRq4ZOMF4sq99VOLydUO5zdxkWkw1J2Av
8Yerkxv73qfVnjRHyxKfQvd7y8lcdj8c9G0e70yZrzzWl12Np5OzLCngXRXBZajgbXgGN5DzUBvh
OxU4I3X5ETD0WTq285wIuUv6xlkZlTz34yup3CTNEJmKAIjbwmDEiFmFgT39hAmHQiiOJDhZ2yJw
n7usvCALnb9SEiRyF5Y7gNNL2PI08lCfSgwbB8R8u8k8maILeVMNuJgL5fDiRlhqYo5qIJeut8cw
BXGEgAT0VGu2uZemlJ/cYdGq8znNAluZlo6J8hONzWeqC0rzYTnb6JSwhTZl4m3SLjg4aUCpiawK
AhVpsxrjbxe+JWW6Kwd+gdFx/m4NZGnFwH2ASRW4+fwV6/INVQhZRUN3BIwBJijgIORaJCzO8jFD
E1Ib5rBXQfqUMDML4/BOJhBAlGiSVejAmgz0/DoV9tP4RM+qWAk25IPhAkxk3oVyYag24JX5gPqB
3dV8tyrnnulusFQBy9XcZd+akrRON44Osm079L8LORJ/3tRYc8xNlOTtvbioDpU4HeRmw2ADZkjX
sUgyMt0bBlMIzEBbowgFaI+CnkfPwVI7l2o21wohMk94xCDFmlfHaGw6Uh6rniNWocGVJjaaeZER
3NTX7q7tvSNFzWNQMIOZRL9u8AuuO1o9iIDjiIGNUyUbRLyPwXwPIZH2wBRVd+WAJz0BHcZEND4n
9fDVD7B+gb8ST6fCZdKzp2BIuaO2xhHe/TRqeK7GClCvirAp1D8hdoZtjrGqD8z3pojujAzOJkbN
lu6TSbaABUxCI/dflA6s4NFdQ8K943qlI2Cg+RXRKQ6o+dPI/rSn/NMocwYNoF19j/sMg0c/M4tm
2AGHaZSsSvLijoSbyVvmB4CkJS9h0+IoWWVqFsg79RVjYrzq6/QZMjaeW7xW6wRLJcVL71I9ZMMN
vEXmVQSIfOZyNMyGXetCHcwMS3oOuTjMtVqRb6Qg/5d/yJ/rk2ttJOu2szaDAJwrD56XYZ4OnHkV
EBgSKUT60He9tes+/8GMdhMdarMA0BwRk+N2RLeBTX/MAhyDbgfkJ+L3zAXtb3ewqEipX+sBmj/n
2tt1AkoatPSeewjvIdqDIyFvvlFKDtgJVDBNJCMDt2XVo1nMKQbWA1Nmz0BCGo0XnUcHaDAj8VHm
ykloEQBfmJZ1lP2M1NK9+2a46V0CwgeeJJrj6kzOy9tAACP1iL60gRNvnNr6ToV/QdrN1TZ1j2YT
VtTUOISCLP1okBL5Gfwjm1Ydn3XyEYbndih7EleQpGOJ3fqTXHErvCRS3yArPVKx1D6OrURfE1GM
ErUMX8DyOeJBsXfm4BfTm5oE4zA8VmGA/NN5RDsaXa5lb+aHsiuvZdScDJEnd6NuT+kv4DNpMPrc
bFhWQPctQxdsoFvHeJ6BFuX6qaitJxhxUSc2N41URk+DL/LPyK/2iE53pUTBHg0Ju19BoEwFSb7P
svOcSHzLluRcwmn2z1fJyAS58YCLdu5W2I3eoTn3YEL6JVA9gLgInFe30ZHIEnp0Onopa1tzcouf
tEeKJW5pweHklr8Qwroj98wuKlreJKa6vfge28g4wEIiKT0gyS2otoaDxKRXyI8oku0RjXyd7ApF
vlRCHiIYJLFw29FejDU/VHxGA20hnle1TEfiEfBQcCKtMEi6n3bIBLgkCmAh4E9llRYPeiC2oaa3
wUysR4/IdDCmshkH8Szd+hX7FQ1gH+ww3NebgYNKLje/mwzDzChJnRazgErVk5w5m9WK9vdzTlo7
qnL3nNjO1u+LDQDUeaf1pm0eatOc7uqk8tdtCMnTiGld9O77NmqKt8TUv1xk2wvbSC8QHDwu93Ba
ZoF4MMOW2CViPwlpfQtQWMZpdrFa3Nb+kCCqHvpgl2n32DXNV2L9VJ7OqKBZRGwI2B5WLJWG0Mx7
logY5UWST2tpchQqq2hdd2320EbhdvQj3GGLuNMHc5zU3mmQrvSgpJNRoJib6w8ghOHqaJqSHv7N
riOyGmV+zjvfEA8Uyuc8Q2w6dh7BCJar7uWIe8y3XE5CkxkskkPFdFEVF8kgBML2VjjGI+4eSsgo
PZUDZy/0guuig3Dtz3R0lIv3vzjCaCyWgfJf2EhZpcLkxRtiQPh2SSPQpMYOaPF7Y3U2JlaxfKSb
RPPAofuLYM4klyzDFbAw8XezHlPiWMO8dMvmMx5M8264HQbj1tm6xJBqOi4Lj/GC14WncW7TzSwJ
BqmDxtnkNZTHcbBRCdCdsG2O8gMCFSK+7404KEB9AmfwmTvsvKj6XaQNLeIGyB41sbYe7ZsvxCU8
FBE21MvUX7VpWlPOJjuLzWtRCIhZeAW+TYVCEF3KjkYAEd+DrPex5biLzCh7Xtv4ic1rH9MoX0JY
Q+ujzylA0Q7/9zGSyWsKYLnrU/1oynE/oKPeRxJVX2hW74MRjPv2EQNRdQpXI/2ypSuNfqsGdKYE
styHlkWAAjZXrsTvauX6fBiJiWWNXde7Kba+GWIgis6OHbcX20Xacx+pZuv77PsZnnWz/mQt4w8z
mJ89yKOZOk9WdIiD6DGiIhkVF5ATsHIOLTdgWiMdqq2OcYtfYEvrx0WGQNfqI6J2lb2vRued5Cgb
3fns7ZzZ2Kqm/sV2YOAeNwiCsoxl06hjXXT+lmHhT2vM3yU9QOAU3adlUSNnUUy6XHOZ0MscGgTP
qU+tlN9IB5xegTVIhf4hUqcUCugGCsKb184LXcQnoDUoIef9HHPwivUJ3d0LrWtaHAVc9pge3VB7
nxhdolWEt3hlpQWsYMYfB5/2ZYu4GOGlbraaXBOhwmIDbDxeV6EVbxLopQXQ37NocQNZpGcQ0lwy
sHgM/A7QLmeaYMyuyD4hUaUXL9rXHqUQzAJMg7XOUVFBHWq+k8bhvUtpZfFGbnvVPGBku2GPIGUz
aHnOjD8gayzCdlf9MIHQi4AEK+2M4jKomchO6f1kCX5nZZ2dRCFNrUucpi7lMqNNdD9VCK+bltYN
wcNeFrxS8AdI6bEiBE568srot0omue2SgP7N7bBiNNOGV0GYZY0Gr7Wtp0FV1pMVF1tBxQzfdGS8
pDijg+4o0K6Y08UjaANPhL6yfbR7pvVcAzL0Ca8djSVqxODeoXC5V+aMEymfh2UMPDvTk0/Wgtne
kyrL2UwXR+gF9b2hCPxLBk5Yxgv50z/EsUQvVuG0RxZu4prrgEA1Kjcs+/63E8Z3MIPrYwxtr4Y8
DMgc9TqMwpw+ZUnZTlN9re3+lzEUd7k75XsREvAxJFYNYdJylhaZFL9jbGBFBSzMzs0tqmxng5/R
OtUOPYEIQf2qVuZwGrCWXwETrCqqwmtZbGE7N1cGhVhIyXEus9xlLB0XN8d1w3txdslS2Lfa7c9Q
dYazat161ypq1i7+7LLWucRxHV8je3buZid8U6SLX/88xD2pkqHk0A6SZU+GfXofUDBfOR8geyAD
AexfwEQ6chp6QDm2kygkLcwqJ9LrS/vSpRwlrPceVcMB/FP0kACPfDAoZBdjG3S72zeHNJMHw2iY
xvREvvUVtm1VYjGi1zWsnS4BB3gzdRtD02w8P2mu/u2hbiT3YDjcm4lTX/1iCu548W9ZS1qpTkz7
EIG/fwy837rkzMyQHPU329mRIGu5qm1ZHdFHG+7QMXsI8pPwxpM5i/4xS58nVVZXztTDY2jacITK
OQJnzZfmDDpMyCjbTL73VXTc+EuTRECV426U9ZNMip/Ez82jqpr6SeXCQ8eY+Zs/39Rtxaqt56fJ
jq9AEv3XQVgtDekq2/lzbz850BoZYZibQFGCQikaoTO4UGQjmT8KzUfIWYRVWTcQhkVnLDG+y/tM
crkk5P6+FaMqfkREag7CxuwUOvB9MOC5KzfW470fwpsJm/Ay67hhgO592v1NC86Ea1nValcnUj3k
kiHH2LtfASfq26YjuWk+xzT80LHZP9d2ZKEN8B5iZQAHgMeCfgo3CoayfHvrnx5DwHEHedPqZZU4
lnFWIpDFElATjOsZrnlViONJSjR63MIl2eo2U+KjtOmUS2M4zLF6CrUNttVw0A513NZjfe/FjJVb
hq5LnvG0Hdo1HaD6uW519XhDUFjWqYum/rWwggIl5T3Y6JTtIBsOkyaT16qEvmupm9wciXmEcmyV
Ok8qtokFLDggg3jZgYC7wm4v7h0jQA0fEi6SGIk4GWm/1ylvPW8KRvQha18yx1pW3uxwbelo3buM
pSS5LFZQBq8O5dbBdAq1jJyfMpag++LCuCZx/TQNhjjYRE/TdIPl09pleKS98oDLS6wCcyTDJBrF
CbmttSJpR7LmWYTuVWmBBCvf1g5oucKpq+1QGc7D5Kb5mQb0ZqxanNTdLQyt9O56HAUOaPGNoom0
8G8iD9FpgOBZtc6m9lpPfwYpgrGHKqqjPWfOoepY9oHrIyCFvGJKdZf5zD3AmfYbOzJCVJoyR6k8
f7D+Bjsv8eAwR+SOuYSkaMPPrhZmjV19m2EW7htmZnfvlEiky3aU3Alw8y35FlMu3Bc10Es/z9R2
5sy/bZrqkrQIVHQd/gyNpe7/POTgCrwqM3YTEsF1oL7JP2czxSs6V94vnAMUwsDLnVwxigXycwSW
g7m/q+/J0lhPwteHyY2cde27O58ND6rf0G2Vy4VaGp6HY534eK0H4mMXyF/cSwKFec9ehyOFU2IZ
ooKZtJHtCI/rjzOUm5UhoxIwUzndeYYH9MuNOAtUNylvAJKJzJh2H2XeVpeV/TvL7VWJVzqzGvM1
tabpyHwQEUSMU9Mh2d6yYyirt4ciQidt6Ne6z/IHL9PymgttkLT7phGyQIlO5SGCF7MTRfNhFh64
syz+kljmcMxN7oNCUbko/FtjZ6ZR23jtMSfMb5wbpI7gP91EmISf0YqpSkiGuKjyi2ui6/IcEF1m
yoCfw1b9Kfz2yz9b81BeE3ZlOaQ31jsYK2nhhJkmL0XDUisQ0xnhCrpDwgdNK8u+c53vpmSeziJx
y+dgML6MCq26EU/3JIYNB5Uk+zKC1pxCm9TCiU+mQYxmbzvYXHPnWKlG3UMF5RadytMcRs92y4Rv
SLT1kLR41kAXJQvDVoAcRm1tc4gNJ/yoWN+Sjl50Z9MAQbqLMgJGXZnMDxot8rVX411dwFEQtwNK
YkUh+RVSnzyUiSrt1q7onXVi6wDHm8jp4ZHv5ITmsEpYobaYXKaHeZT7cC69ez02QOKatD3GwHFI
RBw28e3/j3Zeo4NYyCaRl7RgkOg39kxvHoRIGZHcbmHlXjcTrlCLQ+WzLm+99VgOxymX3t1YC7I7
yp4BRSONnQJR/ZJKoi1CEX0uW8caTlYwkRCrK7G0TA/0VGpwU3ZTsh+KNCcZh4c0iGk25IKR6oAA
1u9Q/qv4lwqeOysjRi7zGJezngO1AloJ15+cwYGouo3lJ5s+0/5T4zb+U1G9C6ZsZzmr62yxxOdz
l276sZRontEyTgpqRmzre07znA2rKnpodjPzfJ3aFuTL3jhZ5rDpOss+GEVgM9KvX2am3NtQ8Znb
nroBfzu6TlWeHZWJWxB5z3KasydCkvK7nBYZEO4OEaKURL0mXUlyYVySDJntRPMUZmN91yQB+llT
vw6tA2cs1A89ZpAfxUG0avQqzxvg4bPjrP5PnQPkdM8U/c+eQPas+DC77pAzUl+5QYa362Z7K5VG
YGx2W34bfCXX4BQHwPnZG8x+PYOVAD+YSWAexHoyWxgXEgrIhX2oZX3Lxyd/pEipPeIyXMM9kOrk
XLivgHVjDN1EZhdss9Sb1oWcmg0/oO8IWPaWcdt6T24fbBE1ENvGnfGiZxCGjXuwC/c79adtNoYF
eFKoK5zkytUweqB8G4AbaUckcO25GUO2tD8F49rt1aPPsBErrPNo+/Sjah19ggmgC6jz+ljBXDx1
JmEVlt5NtfmYWQQjDRRIy/qt9iJnU3qd9QQChgUxMOjBzpF/YOi5bHFNgC7CBixNetnLJPDXWtM6
QlVB8Haa0asL4ng54z4hhoDRU2ahiPOrmLmICmB3pnMpzv5I0uXchvZOZrrfBSWGxwra4gXZG7P+
ur3/85UIKgt8sqnAbuTxoYiCT+n0HfKz0aU3EXa7IZyLLeJAe0l/tbxWflleZf+FNjQ/+9QNJxKQ
1kQ+OkctSh4YMy1nArJQlOj+IhAaXVSi2jtlOxctu6vp1da9H6TD0xA/idAUz3++yO3H0iekLNXi
yaE+PpXOLU44nv136Cp7DjFA7rIo3TZOFTw0ZKY8/LMCkhkPAsf/bj3wHNuTwqZHoByBVetmTfhv
0u0KxC6gHgREoDRt1DON+QAQ2V94ZDGuZQwX2r+ZISIrBx7daWDAEza+IJz2rp+pFbF43YYtpVgk
Feh8lpeBNhqaldB+yWKd0pSwvOVUkzTUkLtA56UIaC/W9h0N6ZtgY4Pu3iPD8Ool7YnzSXEpR9LW
s6o//XkwRoZh+Yic5s+XZvyrjBjUZ8Lr7wKtVk3fNLuiV+4dopxwX0dhdOd70t5PZAIcsubD6dmu
OojIA88fgI2M27cML9efGJz+loUTEp0E89AacVwq6mAusnRj23Q2bVIW0Cznz2nfOndgIVHLFD3C
1sB9GbsaLmExgzWYk91MyQGACP0qh2ZStXLqeX6PfLc9f2d45W0EZ94h4bMWhYrVFiZm+5qPcB5J
EM/vy2EmF7oviHEG+3nt6BCvCBvyNn+uPDuCfNYStKXHNxGM8QsjGfwbY6qJtngdEdZc/zwoSTGG
s0ZsirsiTNP7ImirI2lIq9YziseyxW/+z9fP/yUa9lxU19LzXKGE4wrX+tvlk0cemUa3/gghmMug
Jk2+iuxi/atPZuO9c4E99shwIGXxb+K4hVPts7gJQZeqxGbDBxZvvGQE7cIc8BQq2IAsKtFl8gAF
2SHmWgBaAexr+auAjc7RBOFEGCCAK603vyGOLm/Zv5qsuZl0yw1mU1rTFRNyy7IvIb6B/T+/ZHl7
SX+5Y3Ak+pAk0GpYviP//pLNSoGor1oAfl3R00V1i1Xi43jvC4jGFikI+YjIsREcr0lIMI9e7qzM
JojOmILjc2QifCsg8Bwi9HCl7zavY1QYh6Iyk5Wmvnjv9G3k0d9nHZClasIHrAp+TofufVh/9mbw
MeclMFlRM4esGmSkxXi2KRxfQ9mZB4CNryoxD1ZGYhoeFDKcMhScTK3iO3oCr5yIssd/fkv+bl/y
lAnFSPnS413Bpvc3h48uhQjjnmvZAAa/oJH07WbGD9FgJJcbtwa9hTqgdzT9eBv0zT//8T/+ob98
Hvx1W/FBIO+2Ldv82yUoc78ZoghMQTDJz9SIPkZX7nsA5PBfYUMklnEg4WIma4Qh7IAFe/yUqSJ4
psXg/s/P5X96I2hQCNO1fMVdIf56N7AMGnGhmTgHIv8am5rKHiZ8DwYIbtudG0Lj8OTc7YpK/H9u
OZZcI/+75fgxLYbP5Dv6i+X49iP/thwL8S+EL66v+MixyXDt/ed/DN83M7Ll/uv2vkvT8mzb5jNg
u8uLug0x3vr/ApxuSfpY0nQFlhsWhz/f8P7lCUVtK3FOYp/0/p/8xmBo/+opQMslXRwFlk/bDA6h
EH+7Csgdg7tbl/1SJMhJ6qDO95qp0BjHLkdUhMwFZLkuEcOhKuull6XiHgHaSvckbSatf29bg7FJ
Vc+smvC/HblwT1ESu8eh698Y/ERrhqa3vWpWu87IAbrqpr1vmIGGIzt1bpRqaeYc9lPlwlji9zPc
sXy0tI55UDPd47aNniwEJous8gUOaPAi5RipvV3Rog9J0t5vSBBVtLOHIyHsO/eWEejglVt2rTsA
ggGwlBNAxqKPHA+pJYxIMZH6mgyPnkneeGWSo44+kBMYwpuJkybsk8n/bkH9USgAM2yta8oBnhHY
hEBNJYAOyl1q6pckyB9kSpnaoJuMUhksBXtIXWlzkWQtjXVLrTjToCbiX6+dBFxLK0kRb+la12gG
TlFZHbV2KkDnU7jMIEgv8FM9OnBiCXt7p6n9lZoToIHiN+2KNaTZU+CHu7yINwOpVwLPRZdld2lI
wegXz16P7RpsPEm0xXPZeCR9d7/tlhb4FFqbNG0peuqR/gsHHTrDYtLMLANsDvH4BoPxWqclkAuN
NFJXv0esmaB5SkliVUXwQDTCBzXbiNZS0LN5MP6HnuiGpIfmyVXJ7izk9NzlejOUL8wKyDpNg3Ov
iidcKEtMye/x5KKKo7KFlq7XHj2ZNfpt5ou58ZEEs7vrs/KxjKJDRAn4X6Sd144kWXZlf4Xgu/WY
FgSHD27KVbhHeMiMF0OoNK21fRh/YH5s1s3uJpo9GGCAIRqNrmJVVlZEuNm95+y91q5OExxnjf5j
1Ip510rSUZmSxzwpnKBf0RvhWCMtY0oKCUN2r6O56kTlh1BYxb0yKigXR2gCmfuGXbsgnOP7CohN
RiMruiWpLnkJJWAG01EZWAnkPGl8MrZ1eNG74dcGydIyuoeU9VIRN1C3WInI8JytictsoeIrX+0Z
Jn5fEsTnGmRRbsyrBWhM7FTeMLHwWvWFAwJYlV3qgGpqmv6Zy56DTg4fOrO+ryh1errrEyHwhF1r
7LR0nJu3OocIiiwMPrGrz7yEuPI1npYmsLIwojsUaTmldm5ErGqlz7hj3Ay1vJ8Gt1XuUqkA34w0
IhiX8qwLVBw5eM21uVGyDLbf7cwiliKxLBplLaiqwQnMepl2qWreItiCCgBQXChcsuo8fy7XuAnT
ErQWwa5rNYz8/mMWtRqct8AoAeKX8sHc5ohLZPGTWOZDxoAsZKj6jeMyhgHUXasSPx8Tk926Kax7
Oq0Jcb0S7eTKw4BTQSHsgTsRjYdE5/qmgfPOMA64Jn8JNDABkXKIGZoxy1mZSIs+NL/aTM1gdbX7
IlVAUsfYaRFaulIhMxMki2AlyzN5yW/kK7JrOPjhDRvAEN+1e/5C4UWLPmwENdzuuJ2tqvmz9mKz
on5UCURJPgoqT5riKqukBTQJhUGtQnWMOzXkUZ6DKn7tamhVBgIQtXyjyE4MewR91RX0SlWp3yv5
ulDexAxm9p+jJSNKoxt5dBgzA+ZcfCshgZ6yHGbLDTgWQpE7ZsltLUwszgTROI22SwiyBnaQxoSq
UositAmLEYrRi5ktd37W1Io9Le39SZqu2raQGNYGOzStYtilCQUUB6k345i97uBR4GzsL1rbuk53
15oE5FceojqiIpo3BmLZ6jGL/cGCXcr2ni9/Wse7Af02P1cMWQkv72YkuMBwQPz1CFY9au6eXU8F
2TVWvXw/Lw7bjF2zOh5HKtC0tHl2rdPbDOwpuNiVfakUHvvzek6i6pLP75CxycJoYjLqMH208odS
SVVw3XyLogTaZ6PZt3xNk2vb21ixbIfgmCZhxmDt5g6yfKyZ8h4h27lt3MEFVkZGMJGny+mvrO0n
dm0PG0R0/uR+7nNn3xj5l0bSpWz4TDKH070qZ5zSE8/R6g4dGPnf++jBiW9qlkX7TeZprqEIaK0J
T2H32ncdwDeFhAmLOnCo1KXyGgpUSpyrWC9sfFBoV5GgY2g7iwEcI4g8CrS9pmyAkpUdI4Aw5ltF
w1eZCaIT8Kdh0XX5hYyShi1Sva59dlaX6LxsMgty8tKeifzpAm+XTw+iJpsUrDdJ7bHl/86zXR9q
GEpBXmbXRLbvmKh9S6Dj4Fl7UZ6QfOFXh8lt89qNk6tdl4dtG/tdE5dqaEXwhuTKCkmkf0NXMnx5
Bh6tFPwsgY0nRWMlPPiTFqHkmIWtnF5T2Gl+Y2MMtaect7CugQxDrafE+chrLsc3bS+fCf/+XWTh
qohZGGbxFKRlJfuzkX4NDBzVvmNkg46yWgvdVVTgtFAbdtXYYCHBiLTXm/SpVzefgEgPFwcGlFLk
EH/NpkB5q/9UiTWRRdZBE6pg+q3uY2P+hpolDZHHfcSDYnLbL8VICunGACSoodY+aZK8iwo5J0hZ
1V5HJnqqAVYb4MFZEEY8Stb4YkItOHXzq672+sNmP/OodQh08M8qJgfSPHkeF/5e4mNpHCgOsoVU
+PE1c57GiD7yMKl4HOjQR9UC53rSdOR/ytVynQivBfTidEe6EtEQbFW2fttvdS3upN7nRav6dm45
2DR4CNFlJb4BLA2Bp+nnJjO9gSLermnilfY+2vY+BdDWOLrLDjPf2bSR2a8z+oc7eeQu0u4WWXnq
sv47VaOeiOqIEQXC24QL7mJNy1NkZgpep1hzaxv+l2l6BZJDJXO+RzZnXlVOET896edQyO/1xG2h
y5v+Pt3aYxJpHvl0jmh98zWmgv0G7XRXDfNnNZO+llZwWAmf/A67pdwazn6kLH0FssGPLqE+TLvW
ypAsYsrZyKGOL5BMUc4HaLvEHYInqVDL/YYsa6fbNSbGsZnvsgH0t5HiHKrii8ipaQ2j4MHr6q46
Yf+6YmtYSVJtaCZXEBGZ9crcsDtsspHwb+aw2eoNlo2VJynjfYKcMJf4or6sSKD40oIJV8kOpio8
VmV4h3z/PTESALPL4H+KeUSkaU2GrFdCsg+fKpngHRmXJFAr1EeRwod6c4CyG3OPslrFwytp1AHa
GOJXa2KlSOYvuaCpwTvgtETG743UAp2nC9XTZ+ZZpSuBRmH8vcm7thXC9dVlsYsrMOUdpTkfas2G
m25w7ZvWQ1sMmQs4v3Bgflc5Phu4bqwj5Z3iWA86JSNEoJ/wYGZqtFjk5OQlcm6rlO4U7X2xXwtT
fGmvHHMzWYco/96OT4N+l6xfFBUMUvHF/Wemf2bFh528zd39RtiNBtwuzcJBcSveSLCViScjOWs/
Jo45NcaGTP1q4pfGIglk0k/7btUDBHPZ9ojwamWgoG6euGYzDVugb1XbeRnnkzCOVGwwagT2MiqK
pYNJl9ihxB6xBpWr5bcOvuogb2DLtDvCPRc0X3uLWXaST+HsvIkAD2PLzPRlfo18JgyfcG0GVNzD
liMLy3ssduMT8W98DqovT3Zg0LsY2tGzso+B8hlnE29S8SuYiytz/zeVd2RJSxRa8WdG+3RW3iWL
c2f/4BiFq6Icr+tPW75roT63yrW9zVrD2X65HwHrTu2V7CsF7NqjixQMpLet8rmaYlcvabNyPXFQ
kcmvk84JtDRcU0pufKeCYc68Ks7vxkIiRTq4websO/Uyd0ykANzmvJnF6yElXf5sIWJjyOHb1hs0
ZpqspPfKoG1+E+XguK7eUjYamtn5TpXsKbUKhF2BU4Zf7FRK0742MFX3IDqG7ZBuHCo45CVkXO2B
b4yMvSdad6Z0n1Jd0NbH9qZu7nCv/2aMiEwWBnD21ZCIVsmrziEx15iSFOuMhASLRxEFvxGqNtUK
sP/gZN0ZLBIPTZTsJnZgMkxWX2nFqU9TznRwOuj1pser66yj1YDbuUtpOPAhIA8cQktLzV3T+9Ay
hNkjO7OVBzHok+ebJd+JWIrcmfkeiC4V7bBmu0nfFNpf5yXyBZWnrR7po7R9AN/UPOVUVursMPHM
7n27tAOJlDlhwfplKjhE3k2cPjmtDBKGQB3CP4605VYn13m9E0T81Hqqs2M5n1u+Tnp1xJjSkW6D
ugnVnOBm6lFsGJZTyph3eS0/+GGhBTU9G80Tj1ai3Akwexg2+V7r9k3iTbwZPPMhyo8F9m+OivHA
TZahrlvlhA656Xk4gOztKhfHLQ6z3ovVsOM13Qdt+w1Z3tJ/mF5hZ8pwHRDBhCgtMa3mLuGCPEhv
nB+HEnifq7ZuvPlb4nfmbVPJSsODRxoE3/fcfqhHmz72Y3E/XQskpr94sMKp73nhYqrdXHpgPCRi
ABn2yYxdw9jDiY3px3AhgcNMDoyxOlhzUsUb9D8vYUsdZqjgLE9/QFQzw6ccMTIt/uLcWS2mc9ey
QpOUQXXqRSnAy41gzQ71Crb6aETHbHJ4T1NjIjpzlOlB6txf2m1ftl9z/Z39aq5wlarWkwH73yPl
0J8NiODVE58RXxJyLN/Q/Sq6K1YeOmcL5ZfzKCPY4B9GEQfFH4m1Y9t/5ko4z95afze8sXl22A9p
8agxk82r3zPfr1X8rrb+rdCBBapHfury4azLCwZ61HyPqhIWKrW33XBv6ny8duN7D/6efTwPu87j
I5oMb/ycsR0ps8MS4LQzYo/CXVTdl1UK4jXA6JyzvNwOGENG4al30xYRxmN56RnccmvKH7cRTfk9
SHTbOBGwZe0LCqHkP1XI8N65Gl8ptnT6NEfCqUz+EfyQ0ea0AO+aPXHnW4qHHqDTbnCWO40H/K84
8mn82XhQePd/ALU0FI+dZC0fbMAOX3npgXbMO6IgLhRXkd6/L5YLpJ7E7b4AzaEnyfgBszwabG3k
0yzoIwJkcAPcwt4v0nG1qVsRQv/gc64Nrg0epj9iVlFiH1U4bUKYSmBqzcXHcJRvdzDJLfs65UGK
p1x1q6+hvNnGEbiXmlw75bxOXlvdQ7LEUMD1u+Xc88boJP3Ns6N+oa8Zd4HMwVXhIkNR5NDOuCj4
WJBQ9KBtjjxe+O7DcerPZnUZ6OF9rGrIuLXoPTbEiG54qvYPhoCPUiMKUgcmWhlwyHAMahFufeFf
je+t2QeS4SsqtflgXjiXnM3xPNdh3ZzMJYXuH0JY0EC5gL2FiN0doZvLDgPdh9QCvRy0RTho91hN
yNyU1dGxOaMF5QffuByKGJ29gPSvn98QU/E5ktagQsTQ78nhcbo1JQx5JEweG37HK85FWNasmq3E
J6ZLzsHq9wkPiyqEp5Rrx80J1+7FsQ983M3hTGnfZiUU1rnv1B6bejs7zdINMQK+uBs/Py2BmlEY
vDiVLo+O9qKqT/Rql3T1k9g+9C9kKiXV0/KzroYy74OEtaRPSpM6UjSeeUPwIWUOkcsuY57MOZLC
737J5iV/Rw5QrC954VNBm/BshnBLZMjSkOZYvrZBVINMgIzFdivm/nAAs8E3xHqF3IHHsjd5lpGu
86rIM/ZaT3N1VzxayXWCjVsFTNZ63jFUmwFuwNsF3hvNeKEBaXlJDSTQZXBS6Hs+Gqt6ag1vYhKg
MzRyMY/xXJvf1d8mhyfKLrDLprtyuCZXR3E7hloceWmH43raCUqt7HFPINnHvqt0vofVK7LHLqNA
40+dyzgpR6um7YbX3OKES+UMNYK2VzZvsHfr3aR6Vn6WMXeQ1iDkK11x9nIq6hUs9hi8AsX8NqDp
TsSAAr685eLRJAh46yYPWXLfyTAPw1ILZ3ROeh3y4F2LAwIo9QDHSNnp5mU1PAdXHMkmH/ZoRXKX
Y4r02m5+E11VeY+sD/x8Ep8y/ffUH0btWBb71aAn6fXKQwUdT3nghM5h14PQkeohHzOKOq5UXflG
R6XXR4+8e0T+n+IeKTeS5N5C0CPxrOEoy3u5PvHylXj9UWON7ubpo6UsUUBa9qTs3L+CVK5JbS/B
1JHLuOavkfzgDSMfQn/cDhWURr9Gcc210tzuDMJKQ8g5YCJnTolJupOVA/z6buXxGWrZ88rDG/0M
t6QvPooNJarawTYSmNlFwjkJ1+TVtE86LYMnvhZLd8BqZWXPykp8JaAnzr8QccN4+sS0pvHpIgpO
ADTf87TWHJi7T3V+iJhvdQGPXDXyeWPz9p6nZ0UKUgxrJcfNYCJwvO3HLoCGzoEGF7VFKFXnEwCT
KzComJTosV0GKHDEt3AwiIJ59M0WC9KT1zPI0Z+V3v1k5Kdt3Pvd4ktkKB13iDjXuzx6yFkozL+g
eJ+LJ6YwPJ343PCi5RPCCUFRvjST8vp8ide7Rr1xit2V5qMUnw3+F7OIkbCSsSccvYyvZnz47Gwu
m+50TWB2gSXZDUy5k/xa1IfJuJr2udH37bscP5LDRn9pts96Eyj9Y8I/PL9u2rNqXGLGDTy8mJz6
q3Zkpc04huPal9ICjkBGeeF4xdmEqi4vaLTGfHDS6drwHviJeRK3P+AWauUw3sG5fed4IvEhI1o5
nvn2RscuPnXGOdsoruxj7a7i8qgedOlScitnqNmcauFwgyzKPIeRVnwm8qzwVS78THmUGqgQQVsD
xQiN9ZWalzYcV6rfZsCAncoiSN/ZQRzg8xVl5b1wjaS+/+cI1YkcmeWVKP4UT2cCty83PynfqalW
/GW8T6CYLB5vzvQDT7ZEKlNhZ/hiOHfIMCaI5b3PorWjdceL/zhWYMn2+rpLX3S4XbiXCG2UpDGA
Fbv8VfxmyhtvaJaeCqFZQCbAqmiUSwyzxPcbQjx1da7x80V9ITm5nCcwwR4/bt0Xh85FWX+36Yi/
s9Q/Kz4zMx7bAh9VSjKKVUoPpEbrqNHC9tCvsu5FDJxmooJP1Z8Tid3f0o915evD9+4WHcYbXVHa
iPNL8sYvtrkGWTJCjR/oczgJsvXFu7Q+yy8Mno82GSLufPTwomt7sb7In5e3KHUXpp+GR3m38Nbn
knULj9oLR0YuGXXYNBgxVW8Bi1ND6mYxYC3cBG8Kz5BNgciW4+GeioM1xeysZ6+sW98GUkKWzo1A
YcLKJkc2DtRQik49gEjw+YolMKtG50Fj3lUpbLtX8J9V0fC4v1ez/hBThyNhtxsdMRfut0NjmIgM
qNQwWydod+i5Ajs78w7ha/OmzdQXD/nm8s1zdP+2LAG+urfKwR3lq3fsRdOXVTluecDhqbJDlVNt
43KP44lRgpkrAq7hKqWqtyy9Zb8i2+MiSBef39xciZ9MqeRSA3vGpa5h4mNPioOGH2vksxhxM1EP
FDzwjeI+SAooH17fBkt3ndo753GzxW/JhkmiEsG+n2F0Z+AaSE7usunRIu7LvNHY1L2l/h5zJySX
fVqMxWvHZ4Wu+4umfTnLwM8aD70LatH9LCmkn0y4+6e18Wf9aq83kt2JFD1s/a+O9YR8l/ETRaeF
YAODlEm081y9orXPHIrpFS64I7Emt+LOllkgTQx2GXFRHjw0UeTG4LBLE6nG7hIlfGYp5cZWTBsf
fqg/Lr8y2eMwV7vWqnyOzmWerad2m06sQ3eRzDHy2hVnLB/Qj1cOqinZOnlKHjSTj4+ceo/pJWoA
X9r5cWy3JwysHo2skwEYI6W9UU+Hcc3OMa4KhczLZIxnYwHjU7jtmIHgYHdV0heM8H3Ibsnokot/
UF8EhIzvz3KTB2Dsi+PBQR0Ow3qYe9HHqjaqJpwoif/yyRVId03A3WUi3YSTuqBYboPAvxdtdEvL
8mUVYHgDQryT/ALmV3HIAR0vw5BnD3bXCag82w4wCQI0n2G32g3FhJJrMA8q+aYLsdu7ZgNQ3wpU
/awCrTcztQlnOPZqA9DegWxvfguqVJOpGFunlGsTuTUrXb4biPhTN97XBAgkSPmDQOavSta51foe
67zUETOfMgqkGw+eWuD21fa9EPh9noWcYgWRn/klY35x/IHWDydTkbTnTED8N4Hz1wTYn7WTz4CP
soTJqFIjWOHWa8OOJ/2ZhBggxxCQm6gCNJwBSg8pR8ciYGITiKXfXdY+g6FrMA1UzXg3jG+GVt6P
eAjWGiGBymSS4I5Kkcq6p0GpXIjgh5wTTRhxCA3GHIAAahSNKw/bVkSnx0YIELZIYb1sggih6cg+
RIgSWowJgBGod01IFNrkPhJSBUvoFTIhWiDyw0xe0G1RMKjoWUuUDGSlxJJs/J3U30mXGkAPlRT5
KWxKFL8djtznghRUMxApojgIic0gZoUFAuYvOgi8EMNfBRGzWwhlxKQIecRAlakWQokNs0TWMEGF
awsLjiOSLvQTxJD1UMZIEdMV7JybNTsHlgjo7UkB0y4yOXUlr46QWixCb7EK0YU2oLygbXmEzPWq
CBnGKrQYlA5mzzFZG1CIy9jgyE9UEDl+jwg1cswaxPgaPBulEG7okHhdv8uzs6Mx95ZYzO2chhFo
BRlXj7R3BXdHUVWMrhi7s7Rp3rcUwUcrVB91hHStVcd920wPyJ4oZ0QE94UghK6pn4jzmqZ+UhLb
lxnVwRF4J8EXnKXEJ3aKEI5UQj1SCQnJxKzaxkpS0EtUtPo5paE+27q6Y5YOn0OoTGJs9cJDyncW
zUkPDsgW4pP6jwKl4nuCEqU1kaMoQpMy2y+z0KY4HR+zdjR+zXZyiDT5U8awYqxArJpaOuSoCEcJ
Y8vGgieoCpERFIoWy1Se43tTgmZbLYD6gRcSnxEsvYzQoJzJJ9sAZILqnXDXsDwZQgaDlee7IDHG
yzQ/ZkIYkyug2WOr/M4LBdf4QtxV7ZNgokUUdDVl+RIULt4yPGos7cmQkzMflIibjPJmCWWNLOQ1
CsVwXDZACFSvF3qbGc+NIf7draV730o4MMIQQU6eywevOVA/L9ZoPOK4DGKHl72QrqhCqDMiJlUT
S71E9vp7bLm9OzkgN4utsjlXCFeshbUCX6yIpILE/mHlgWIKiY+xle+99Kzi9uEh99sUrp+EeLdc
o+JtHZ7sysQNjEw024Ys7HEFLR3H5C676qWKJxYRhcLq3NeFYMhZIAYwlQ6KmUxqsV4XISOiRm/N
vLjTwrL32oOCs0jCXVRQdAojkDlBtPJbmjAcaU52AOlWnmiJfK5ZGs5ChkSE9a8MwRpPkoUvCfh/
6g0YlPqRhpgwKllW71GlbIMK2xJiFlvIl6LVfBlUX09JSeQLR/0m50mSsNDf5TOjJj6FO3NC55So
TIstDE/aeB8J4VMi1E+jlZ4og7GYxwoVUd2S2vItwm/qdYT6eQFysnbuaCoilCr6zpsWfoTMDlfZ
jHcK4TjzHaXcUZsHVdwhpyobDhYJylEwRQE7T6o7bIYSummGJZ7aSt/u5KZ73tY6HLBfyXQrJE3U
1YUYi4gon3bD5qkKjCcT+iwVj9YmhFr2XL1sA4qteIVojXNrwb2lCAkXOhvk1mi5ZiHosjB1URnh
qiTkXTrMXYBFvtzSqVSF4CtN1EfJkd4HDq8ULGQhAhsxguV0GnZGrr+QfrrOOMOSYfwwrPKY4RIz
Fs5Dpe5TgHA1W4cALrOp1V47HGRFh4xMEloye7GzsKyIqHa8hTCXUYGDS8BlYcZp1lVMqPIWYXvT
PCe58f1hI0BTupUtlfIL0mbM1RyKYoYsbcm58ldN7lWTTsGKg1oRM56ShWPNrNtQXrGuLQ8RYFFP
ETY2UlCpXBVkw4c3XiEbIqb6EzDNc6y2mNy6u2SAUSfXlINJ0PORkdk26wbFTttJELCaNgI9kCkO
mjgKJBbmmPdRRQEJY4URnNHtRypUnmGX13GTPK1W8sNiOp/VUBh7lrc14Uu/nruvVZjqUn3iDp09
sod8wJvyZeW0Y9ifKF6rMtiddaRrg2XuoMN9lQlkDZbaXplgx1P0+KVTcuUASZBpkHDoZThKGtAL
bjkhmYVRkCe8Sel9MkdHwecYqPhQ8nXCzaeCn6MXOl2sEm9fJQRkwuSHZoOpadfeKxXoJFX1VJV/
KIoNKYxrbjvjGFn8/O7ifsURWCt7aNceVecJhYxBIgKh4CTMgpFwDGKLYTmFsU+/b4WDsCjN96iS
HiZNC4eueY3j7YdIhcqChYUFuSphM1yF15C08uJurHlMheRPMbD1aItH0jOMSHICTZNjfZSLrqM1
mBnrrQH1UXlnD1w3WLqfC9n6noVnseHfBC6OsC9SGaYuJIyMgzU3jLq0bA/QWvVMxI2OMDgOjfo5
J7irLVgPLeEivxe+xx7xo71hgOx7ZrlgFlmh83RbhCeyEcbIdqpeCkvW9qrRPentFAth7QXOLu/J
9kuucsg9wkBJZvBVR0mZCDflIiyVgzLQIkRc2fJK2xvCZTnP1UzqQbbEeY29Tep42WaBBgPW2yLD
HOlUxfbvCEXmhhvHom3nplZCnXqgw5X0J8XSQW8Iw6YiXJvgJkKdSXMhJJxG/F5U3yXYP2HojNvn
5I+xs8XdqQqL5yi9WDkzS1n4PRth+uyE85M0DfLrkvdXhg90ZPQXL/taeEJnAZuu55lcibCIris+
0eJTH83Sm9GMkqYGSIR4VEVAanPvVSUl9ZeNz66Wi5xUbM+sUOYgnqvGdZI3R4FNixX3u9EUvvmx
Bn+bEoMP0w61JZcamOxKTM2L05I2OPeRPd5bTqywC3nT10KBbzBxs9SjVxvJajvA0ZEzoufOs42L
JeiG4dN4gKfDTQZJ65YYEuvDq22tzEhBdG5UFE1Tzug/7TXD4CdyGX7lwvwqo4DVMtZ/fatMe8to
/RUuWqR1z9PSU6qvfoGcvs5mciaa9N1Kgz9HDPur01AxjW11JiWxMb0MY50GpA92S9y+adSH3U1Y
awvzrTFAalosTVvhtcWtxhgusnxQzoUrZXGwCgturAMXtpLWxGrpUsYiUiCcuYOu3dXCoqsJn64h
zLor1bAm+TVvb4rw7vYRYa8mf4ERWKvlQwxJnnubwf5/kGF6CH4AxjiX03QBIi3HvIfhdxCu34mT
K7zsjlM7lXUJIfDWLedcGIKRHGE6THVSz2CLU3VkSducKpQnu0lTZPJmUMRH7XFEPVxuOIh7YSMe
0RLT43gGY3hMVK5sAx7pXBiMqXBpNHvtimqmLjWvNqpjlWgVPxDCfhyvSM2xDzT26AmhDTlA+9S2
RcSiZcX0zDAIzK/uzoiVNwTLqrlooaZU3pRl2WXqHd5VSefTuofLq63HiTrl2Z7R7lqWqA7q5p7S
ELUm3gxe3y1fQ2tFITHgir2Tw5ambPqTIYg0ZJssX7K2H0xe1RE6+kFBfL+XILBToHQ8DQoppd2D
bE5GICsVw/Sy68jm8bVuUTiEemJ0p3URLLcuOo9T0l5NE8jDoMHOso1kPO0igobcz5bsJC/tIZct
6wTs76bXwPukHu0YrBVZmqu9CQ6Ne/hdr2xMWOPpg+AhRN0+XfbJiGtQm6XB7U288Vxrg2rOrXOc
MKAjYXCvY7S6m5nS2U55yVO5PzpVSiDLhOFt1AbV0xmEUBIf25FVm21+YWmKj8UMnC9baXgq3EIS
w8n2xkpxwNi2R+g+FHZjDtwJj3S30UC2l0u/n7TWcSGhDMd6ZNCGwqW4JQ53rQxI6ZFI2ljQHxw9
IvIZVzsDArVpT/5UZ8k+ZpRRz41+M/UVw2215bty0rzKqqQ7DbIBWkbGEkXK/ceg2hNQ5dvLGrnO
WiU2lW15QZxY9eFRXCONDT+L8NDK5/XaiJ/vlsdSV6e9y/O69Xs0EHzYMy5bqhb++UdUi9MFRso6
ksujFpT5mUYItMUsa3dZrkCS76slLHrlfW7U/NL07e8hWm4ENA2ea7yWMqOcAgV0GWdeyrEwl8lW
tUXKp5KHlWpCZdf5O9nokCbD8zvJ/XpYy+WYr7JzqKyOHP/WnszR8eJxNeAHkz1sLOoqRQGMk2rc
RxsZCCSXLArShizgHPcQy1ODYhjYSXubp7OlTvvYBF9gSSUTwbm9I5mNTE0e6gPViQ+7ZHybK2Xs
A36YZTrRkNDWQ11HF9BprCLzDqJ3nZHCKIhCJTz1rDI5zNlcHGpxH6MDJXnroBFkbd+lheDDOmcV
+cSV84gaKftyRuYAn5uuslx7ae8sgYEaDs6fTYC3QEUPFoymX6pbTwbjg9JyjoalDx/A4cJ2Bhs3
SlhNNMYReEY+NOIIZUdmrDdTeA/08E9N3A18iapwUnL9NBU9iTVtZH/NeKkoV7bIDodSixHvxK+w
L/qy9ubN5s+l2tO6yNNjWi17cvqcWgsiL3yOf1sr2/Pe+q2SSN/rw14u58zVsuHTlJxXB9UI6WF7
JVetPU00o2kcBvlchY0uWydjiY88I7GaomLii0i+oK0xCdvzU1eZQ0gA6zoSEpDjjDzJML91dG58
FbbprtStwY0ACQPKd8kaYR3u8vMU5StYeNZ5urb9BoDkgIRacuaNHJzoBP1OIq6IKw+9IO4Peiq9
6r2ecZYuMx+VgL+B0dq1ll6CByX/PwFuHro5PqTNUROwUs2sj0gLNoYFDMTShUlDpR+bhmVeMcft
PuXonpjW5Jb8hpHDz9dMJ59kWd1XT72eY5nGnCNbOOAnYLbybBQXGbkC/adTtWKnLTMCiXv16EhM
muNZckIpsk5ckBFp4jnX0xVAWLnsB4cNSbYo3I+UhN1O3+p4WdjyqunACp2o8JAT32BrbTr1dMWu
ygqFxWqn86PlgHavUFYziixe+6jYjxWZqBHrdDlTLpXYEDhTcb9JJM/Szng1mVVw1DLpKMPTxAXE
Uhjo3dBH+9T8MGTxRashGtXUqeVy/ME4Uxx6f24xtUnRymUl6q/OHK1XFI1lH0RyGeoWc9O1SCG1
MTwkuAL6quacxrDfJvxCAfhctG3QjhqsDxKT0hy1+1aieWkPRqBLFj99RM/yikx3byaHgdGexXpw
s8d2b7TA5lq52HyztAFoRbZK4M8hZ9xvoAU7Migz4EB5rlp/aLeWtWEB53DZjlX8M/Zx+cLLLFTa
Bbc2oBayhzIkeu6palEjy4bvz5/nVpqZ/Mxa8wOOpKcq3eIHx57wHbAFpnwSs8DrX3nvx0+4R4LI
4pJBJc6Jo5C+APY3mBK7YmE3aifLxi4Dz4UsR0XY9DwkBhlSzzpVj0sdUEOo7q1G4qedgKdkjW9O
V+Qs1+PEp4bMHhtWB5ib/nVOmJfnhBy5xlHd3rKh87OZeUHU6ST8GyJwFAc4G6qEfOAtSzqEPcR0
XEeTX6llkujqpI9k5MdUnhrI25r+zOMA/AkEOEXWfDgaimvjDg9JghhlbxIX4S0RpRwcjI4fjBQM
6WTNtyyJMeRZ8q1puagP6XKSmh40P4G6qgCYkPJbKagL7fsIz3q9bjw8y1tnRTrjR8Krxrq8WqWy
hqwO5Gdpks07XeD50xQym6mV63ljCwCrm7qHRBiYHnJ/KGy2CgkdeLKoURT86Tn9j6/l3+Kf+v6v
vbX+j8/wq27Wjtre8E9/+B/hT335KH/6fxd/13/9Vf/x3/+Qv+lvv6j3MXz8tz/w/2gaH8afbr39
9GMx/F2fKP7K/9f/599kj09r8/M///WrHiuSmrefOK2rfyxlqTrlpv97j+vlp/tJqzQefvp/Of2v
/+R/8cdfyf/xK/x8/Clv/cWiMyX6c7aumSq85b/XuiT7L1SqNEdWTIuznkZd6796XaZM5QuTq0z1
0JQhi/E7+nuzy/kL+C/LdDSFgiqqLe3/xyRJnUs1dXrSCr835qHmP5kkQculptkkzJt5yBuJNkHj
Gh50LfdVSivGYJ3VxwZ++t2f/1rkrNk36HAulTqwIpySmYd4bbxIWfqpIcsK/+Er+7cfnH8USVK3
pV34D0VIfn80U+kT0+ThXKRp/9Q7y3PTLir0dC4VruFgwiR1S02+zFTl7teGJFWk9VH45w///Fet
ajvKM9JbKwL+/MxL90A/WZM2qeE1IBSYQFUspnVTZvXacBlSt8bD5L29l07+0BRGSOSxO/N9K5+6
lcsjRaLqANH0GhvLF6BCWZxKQDqYsnxISm3muljKgheYp0FrzCEQ4/QT9wCf9qqvA72g5MsQm7ug
O0+qdAG8axAQA+8/6FVyiHWJeec2/G/CzmzJbSSJsl8EMwQQCACvyZ1Mrrkp9QLTin3f8fVzQNXM
VKXapG5rGKmSVWeSQISH+73nEv7kahdVkUObNLVQG3smdg6totdZFTG5bml8IH5Y2zm4lxYWMSJn
XMnE33XiM0668GtU0D3LSpvd7n7o9a1XWjnhU4oVRBOyQ2iYuUvSbeLX1MUYZQS9zVlcF2uzHDhs
0zx9rHs3fe5HCjyrNXXxz+9WKQ6HVo8CKUraz2Yph4tSn8aQkl221bgpWuVe3Y7+9gBVxy1D7atG
7x0LV/tDKvFTl0374ojCW009CV+IpNeFIy6+PZ8n8Ng/BKUJzkL34+dx5cKIXwQj2l/LhAzSqTzc
TapKKXn9W15mPV+CT4nfjFsRGMFWNeoZY+F0LSWcgUz4yaMB8npNroazqaG8AoALNi2JfJcm1YYL
PBmmq2V+Tk3LXLhFKJ5NDlj7xGCfuL+NlZ+eH7TGPRudMl5UVHpQwLRf70iJwZOip3t79PfRWCAi
GslS4QjSapuSswONoGUTFsEhNggohemunGl6ieqp2kiJDjHvDy7s/VM8+fX5fskmJNK9Fh6H2u+x
LbKS7IsmL7YpXa+jojPKft+Pn5KJDj5hMyjbLZr/trCf5dDXV/gYwwXOMox1Tg455p4jgaE18l/a
Jznc/J3mFz8a4UwoOBK6QCS+o1/Evv1dFOmOkEnnU9RAQKvmzBzoXE/CkE9xJONzsQ9Hs3oc9bJm
EBlPe6036Zc8wJhkgMyLnuQJNLgIfzqoup1oaaR3ICUPjWc+tw7tDgjh8NVpegHIisZvIy+0qJ/e
NSb/sgt9lDSNfqskSwmURMhZkK2w3Q15DJ0E7epA/+MKnl6pGGadbOyrSiNIlRaRdrRDLoY3xUc5
5gHFN1kBwjduFhSfw/27S/zouwpfJj2lwJq/zIw/iNwY/RDRuE4B9onp3LFupP7YzheM/BoteTZT
U6R4zWHab8KsHpe5bRerhnrkC20PnuSqfNY5Q0cOqX0BOTYvQ4OjAH579CXPywuD7eDrXxbD39dC
mxpZN01hmSYO4Q9rtRd3RLXYPSUOzsrHMepzDtzG7Dmzj3I4x3YYnT3DsF787qZVpvZaOsVbEdKr
Ftd2mlxyPlBS+TOHW6aZQdAM6pVRm5Jvo+0/xU1uvcAxLKkwETMBXF6VeT8A/kkf/vyLiHsC2X9X
dUIJcTTjZqZrSMQiq/6/AB1TqOK21zm/TRXUyrSN9oOpjVsIaeTee7q5KXF3PFZWJC4myNh1D6Zm
UXa6D3U+d0+M8th8VBdxsncgLcWRgWbUu8RYco5VCt4WeDkGRSB4M+My2kUNYcNVB1qsjuHx0UE0
b/dXIqLWwlXftBwYmtQwXgK2ZNQrvljbEbxvotM+ZwXBE0RZPdVtMQEYcz4nrMB2Jarr/aJryj0Q
nuhiGknDoyS46tprIzCrxPjEFHih69E8XBDvoqjBixSFtrNyFX0awi9VG9qMgqMeQatIHtwgc19b
4KsLUzRYPRM6hBPr6MKppva1LwRbR5iWj7qdfL1zPuxMT3e1zGfe1GtlG4fWUNZb0tfTUndG58i4
GnKbZrAyqxwEltUtI1xQQd8gr8xRWoQODcjOH+ZtxmlskP2EmRJBAoCza7X66MXEAsz+tga7qAMs
5ew48aYqDLnTQs94bFKE0+7YptfJ7MOlCvFW0hZXC6kDlJzN5A+6TY5ypiVM+YJuRbOV/HXj6xhW
jNJtgIJZDu1pFL65ysIwvfTzK9rv7AKFnxxL2U1LHwL5No+i+lzOh4RADNzDCghO0NLtszPHXvtV
Vpz0WvCKqT1dIWzCM7Fb5whlJgVrLR5NLa5eG9vdwTjTbqYNF62XNgIVdFEo1E3xHJkBNgDP77d3
YmaReCTnaBbw7xYdkmfLC9SGYttDa+aQ4Cz//GTIDxwOyh0qHdOC3it4xJ2P5RhIF60w64FHnJo/
8Oij1qPmPMLeqeDGYSqYelmha0swjOfOTtcNbSkd0qPs2gvQhMClYSGOPwWm9a4sJvG6V70TAiXf
aNrgDPGJEfDG4axqLIY0ILBQ7m3DGj4b2HuBzXIW7FL5RHO42vSFImSWgSJZt+3XVvD0OGOT7ig9
roZB0oGPqZSoZPXuFepsdQ6Gc4K/93/+SMw5rfA/awUFsEmAowHEwHX4aP67Vgy6Ks2h9AtGC802
Z/79nkGxG4tefyQS09yEjaGjEPTDa4RqIYH4c9BxO6M4nThjiSx61KFucYi3YAIbDo0lR2DtSMyd
TpV91Xokycrqs2/sjJsyyJEVpGWJswJSVJTL7TBY1TGMyUzyOk5tDm2dZVyZwAEztmmr8Q4+/Lyd
jan0gZGcQJ2tmfsmQB7550+C4v73j8IE9gAdQnI4Fc6Hj6Kjy9SrKGPEC7fVbA5lNHXPZcrslbIP
NWEeW6e2yt+duHHojtbc8I7Zbip3vAwAuZf30jfrZinj/Ja5yXgITW1YMuigQ0jVuCtmKupQ+UfD
J6ZvaIT2qjw8wiDh8uP9rVegxJTGqxot0qtylCzZRGva8yRnhwCY1wMnc2eRqypAwo7M/f8eHnw9
+IJshPvN9mAxyDZYqFTe/BgQp2k15gsRVA9p1aw5ShXvnhh/tEIRWStJ/NpUsLQKWESLofWDx3GM
mSU1njw59LznWqeptO9m6+H1mpflckyZlfVo1+PO+1EWpVathCrCnTazY+6XjEReMG3ABaesHVDC
k34YB3n+BqDG8AIIfb78aerIYlQtvheFuuZ49aIsSt4Hiegpb0fxOAXwbhiCx7u2o2NEcmB2SPVZ
9WGCdkyZmdCSc+HC7YG5RDeMtQYmqA6hPFX/LYpmUpxWQkIUEJ660saiSoMU/pPEfDf60CcxAKaM
7gL5moyUVok9JNc0CYy1nBl1BS3oNbPmS4RV/Xm06+651fAFjml91rt26yN23yZKmCu7oYlVkQuD
bDOisA0DYH06ns77WzFghSp0/Hf5qDFBVWtBi/LRVWRt2Jp/HZqfUGD0FUEdvvmQBugNfv2MZMTz
FTtdcckdIpfG1tLfxyBIIe0bDBhSVOlp3n+PpesfKTS8x1/LraJOhil4vzCK/+Yx6Mdf4jbo09Pu
JChzKNGdZi8yRlXzpnjpWu+TGY+vuhVVrzruZFDw/rsVa6fO6h61pjhX0OqeQ4uvoI+RyhZ1/U2z
rP4TGMCr7ifqqc3qzyKws5UVMGvF9svNdX/f1c6ZtRiw/f33c5AarMR8EwpmA2nR0EHHsnq1ybOC
P+Edwvlyf8VeSM9yqsRD7Wr22nHscufGsOjHtl+RLJq/WcOsp6gQXIOU9dH8AYYtKmKB/MZB/54A
R9IK5BszIAmISPVm+VtT1/wfDGf3BoQ0dyz0M/mX8bnKOZO3M/vjvmfRtIYIFtNr76A4L/KhBg3L
Un8ino3UqWQuZEcLw1SdTzWtYEzTsmnI2IpzbaPnyPUs45zGMl7nMEsvv74ZQqAYoUovPkS+tB+S
otL2TuPDSxCYszWjLC6BoenbKUTcapc3jcb7wges/EpIK0pibi61F5xTD5WX2dcw5nGCxY+De36r
SkdduzlRWUPwyAyOMYrII43Qh1g81pHprhQgvbUOkZYI+Hg4imZgedZexLvXTbZD97UMH6LFn1fW
37ddpc9tFmpRWiqW7n6oR30/6PhfMGNKxXDTWD2l1jpo3WiUEij2NbJMxP0id8/erKI2OOGuhFnM
Au1mHjt4HGBKmd/gw6AUSe3vFmXng6jSExPG8ljzb7aVVd8QkCXM98vi3WLeGNZ6e417a3s/qoSl
l22JlmGiEKrPiRUGu5quNmwAxtjdhFcw2at5cYuGEANeJJKVJXP7WLujfRw94q7+8qH8dtzgQ8EW
SoUODg3iw4fs5BqdjGdgTF3UxYRrpLHrA4qR+hBOriSTBy8daxjpv+QIuXn/QDFATqIbGDuhrOCa
1MO+jBr5hK0b+XoSXqXq9lammy/3f85nuEXOsqfqAkMRd/HjyG5sW/WFMAX/GMKifsC9pqkOlYFN
xERtV9qpXcYNeijgErPLRffQu+arskHfRGJs+g2G3cWK9PQVEnAAf948NYRFYLcS6cEogmlT6068
+/PnZP6PXdmmNrGkQZFioFj5b4EidFrw5vw5oYzTv44BsOyxZZTI4R1lkt7VC+VTu7sDvOlRFOy9
LQf6PhkuRVisXDRq0B7S/EAuhoFwEZF1b5n4mgws22VVn7tO/ETVpLZ0aqsVMibmoI3w1zIrIgLB
W3Wahz+LVvKo+k4abEm76c20fpmgOr6QO+dQIqyStJjWHJy6pySmO49mftihAvvL0c6gnfmxWrNJ
GXV0yV1Dh/LDTUOcOJNLm6YIsllzjcs5f/SIDAK5jDFvvpiAjaa21N7IEvmuOx6dAtMZD8lsRa+c
BNOz4248TGsWcNGV2xIpUrkgBFJlNUffDI9BX3i7ngH5Y6cNzV8KcGH9F3RlSUvpxEHNFTgdVuM3
3JlIkMKraj7xVfivooGIuful7Ot/Xv3/P7M6eH4dcli5DWYNY4OCPmpb61RlsrrWggFdxSiOoRbS
tSBkqVBGmp8MvlVAJNllEIP1ZJrflSoraIe86WBPo5z16u39rRpVtTerAJd/L/JdafrUADQHDn5Y
DVuvTsQZqC50CqLGzhMlIwDm4WQ7tf9I8BF0b+kxb7Wc986Zwu29SMhQoW2IkkqgWeIlH9DcKQxw
iDHgmL4mWk/2wIDpLKjpzCTqpTZj+1NrI6IzjXC8mlrurntk6ysUUMSUFi7HEQACvW+Y+24Un5jd
cZ5yBgNjNTKIZjjDyB4PGdsd+Xfyy73y8WexVri7F0VmyUhWQGpZiR6fiezTrxAhxoPqjVVahVjM
CDc43C8+tWeJkHa4loOuP6IIaNc56/Oqhp7wzODoBLFxQ0AryR0tsBW+m6og9Csn5CWBqBJEzQgy
WUvUslE1Uya0M/dGkxNIUslmk/Ckx/omDdjys0nSgqTl9pL2FW5QHaLRvYXUDRMTJqtwF/d1Gxlf
vVEk0Rg1sgtN6to1525gslPi3lHjZ5PO6tZoEz4WNAnjPkVUDxWUS9833nqAhfpQl6SjQt9iKoYu
Gi5TS2k+JfKbmfcYjjiBdwuGZu06pMdJqn1lLrsuUNxFKLyRoO9Sa0yCpbQLhL6YXTnE6QfqfvuI
jC5Y+1OCnTfCsOYmkDZywqVIqCrLB93U6puR4gfvh/ac5ijl/7I6wqD7sCCoeVZhWSDsXGF+XBAm
7kqQRmz2gGWtQ4EXwJWttrRKN3iyioSLe0Xpiy4HDTqyjCI7GHGZnyjZ4/001PX5vrLLeTmhR0hU
iSz9ZVfiEysbJzuxqx+mVryg8XZuXale4w7dZJHj5kdKkKPY02czUXLLEdAaSBOhyFAyCUkokRDG
Osyn8CA6azz8+Rc35mX/v+dWZQuTTYHpjoVsaN5e/9Xj8mYdTN3j9Y8jgn0AkYDSpsUyr3D+D7fP
sme3GHsiJdsD8TggGXRgOcLjbJqq/G3E30GwRv65c6LhUma6cWt9aynQsz+4IaaO+94fhC7eQGX8
/PPPLn9fBF1IonQjpHQs/vPhZ++1PmDoCBaN8Jovo2xIuwAdj35k3dDs2gejDs47DJzlHH96zTI6
V02AZEiGCc3GsGZsqtvhNu5wt9hNEBzHuny+3wCR51jcxL2+T3zQffdXRiahXbvJ4O3uTedhRDrn
quQm6zG8mlX8qvXgTKo6UG+OP9ufK/i2bvE6ejxS909XQ+SpT2WMZaIfrW3opj+NekrP2fBpZL6F
9MGoD7bZ1Ad9fmU0cb/+82dmzp/Jf79vbm9hUgEIg+rtYw3ZyT5Uo4GojvaBD4gi8Mi5lPpbrPn1
Vsefw4Q49a73V75rWusI8coaFerKg0/yCugM1bmPUdPp+p8Qn96zZvBOKd2p01igL3dJHFsmaH2f
gJmvZV2rZ2XOuKCxa7CKYSEXZrUWkGK+lzXy4sIM5NoIGHKzTFYXodLqWOSo/82I4NPRw5v950/g
f+z9LqBUXRLxa7jKEh/vGr+wkSLi2c4p4hHpGYuo0xDwBCWMkJzw2SkzY6yllnk0hkgeBfoEoqg4
lwACdx+JMP50b9ShLJXHJp/dZn3cbqwQ2A+hVAf7/11iLQT8Onqvf/4N1G+9JlvXzbnRJOmEu+7H
+z5y6GGkIPwXxNjynFah82kIhvA6COsdeu5nlBM0Bk0zu9VZl9+iQn8o8qG5VF2U33JJcG2ehvWW
zIeVamZce014q2WjJfK6ML4xawKfPoKU91ydiIaASK371KGPi3gTCe+r5qTisbWbfJ/I8RChgHsa
Su+L1XFsIOPrFgwm8qgMN71jooQl8gGpo6pvo6s/1z4UBbSxxJXa7wqtGjKfujqnXcP8Uha3wWAp
DFMyvX6tQjWHG8JerKfGzAh5Y6Kz/LVUNZP6RoML3Md8sRNoSHBfm1Ut0CLen+LRHYr3cMg+aVHb
kyyQBgcGyWIxJg5duXj428Mlfqux+WIcU+fGomup69aHGjscgjiQqgCcknoOomlHvpBBsBvG/lsH
cP2BIXv14gTmN7sfPvd6EK6h/WG0sjvzzcsgBXtIxAoLR4ZNBTxia9haNiUAop+/rPvWby1cW5eU
vnTvGNZY9senwFPlRMy3SGgt8NT1fMX3tpsPSn1/fysdN9/0LXOcOgwFFi73OxYroh/miIz7BQk5
1pjMfjEtl7NxQTbmFJdiwxGyPk+lv8B6QIwv4Z7Rpe9CwBCSeMFZtUhqir2Zpvjn/Z2jgVEESN2w
cxr12ehr92SbJFr1vtj1U64x3CZtOOjPVoSlU+V5y7qlsLH0VXWsBvyosei7BWI4861A9IjYOxNM
9HjbQ6IKKaaPutM05Icaqz8/i8Zv6+n8OTocpzh/6tL4uJ4aNYW1ocmEm2resAmd9OlkzP5iKzi2
iI2JdFMdlgHS4oZ+KG6R7VFc6AUVYFY/E0KvLarM6Y+2C0Umlbi15i5UZB3k/eGeiFMxDVveoh6y
3T/biE+DP8PAuMjy0fwLSPl//UaWkIzNmXrx34+/UUa2KhGVKa63ex3fN9oBQwo4g4DJPlPYRZwl
YCqog3YA7DQYOf34ma8aieE1CJF1VmbgIQYAzGAOuvVOsNXB0RssIXYbrO7FaGCtWz95+mf54iAi
vemtnuT7X76c34obW+hKyrkzb+ouzZP/FjdBNSGFI7t2gcXiXQ50oEFVOQdfecNJt1L4dbHvf8sR
THY9AJRYUfS4rUDKRIg5JE2bWLyDAQ3uNfMB09hjjoS2UO3S0ApCm/rk0QSPym8nor88n4acf7b/
bNS2EJzwTEOyT1u/jVGZLPY+vYQIyp3TMrqS8eO9/6BeuZWSt27MDu1QbjUMgQRJuF80BMAnst7V
sicLjSxkt7r2dvREe5Z4h8i5YqFPLrQbc5hfVnYg00+tuyZsbgXul42XWBwGMpHh+RJwOljHcC5E
9XW0x31BcO4RuJFZpthJDXJ92AnFsmu6mbEd14v7ycZsm/4ySGM9dzbGOn3sxrLaAH08G1WpjmRv
WsfB6PytmzbeoxZN9dHG3zrmFItw7tQBuwxqlhZsCt3VyPSHR7wjapVFEyCWLBiO5GjhWxLmCQxu
fIXWvu5qzXpu5gtcuYcyjND4VF8xBNfXWpHeSuxQvnFy2iy4M431vRmEoxvgiUOofDKGdCXIpQaE
hXTRgobExzpFKGGH+WKRNYGQh6bJ1NvTNmBpOkfzJTPwwQeDJCgBeVs99z/G1NQw3JHuiMy+QxjK
+PF75yvtEbdMuEDwQp+xK7dersVHilZjVfRZ/owic3rA86l9degRRT3EhInkAM3r3L1HR/nXpUjI
StLG9BEZQE7wiKwuRdHXGwSj+QGjNa7zaSzO02gmS8MryHHrpq0sZQLc0n9t3Kx9pF9r4ZUgESD6
NMa5sUTRzeg2noG6xMiVWI/fyfJMtgZj9rXlttl7WclbCKkrJE92qUm3JLjS+XEf6M4Wqq7qmLGI
qtxO7chhmrRyxejTgrH9NM1br+MZ6hVsMp7aYsxP/fqubGmyUW0Sp+f/nJH79t5nDEppbXHLXZO4
DWBH5cuhK+NVQU2yFdis37SuecX6jHGktMvVvRqh1TUuHbJ4AwATPszWyTJPvozUIYR3EkAV3Ikw
2+vzZu8SXZ2V6nQ/SP5zmnzoo+5MYKG8Wa7qTk0xcy3C4VMSNckj7M72ECnxnCdwI8leBTsXoDwl
uKpeVEk3fs7nMY/vTObOj6FVMYxqdtJqvsZdnZ/zFLsSKqBsScRxvL3fIG3We4sZAicw4eJYDiCa
hP3VtJj+u/01y0n3XjUy/zqAHn6ozTF61tCqPnRK+4y0Onhqyb49+uTiwQOnzKkd2yQmGb6FpXcV
swO/3LP7/by/c2wxw4gGi5ljQhQ1XfzD5Na0rdBt7qnbQaMFLicQd/yEcfYv/Slr7p/9d/Ga24yc
NLAQE04ws+D/farMXIN+odCTBSqy2Xuc9ctuUuFj3jc/fPyLW2aABrIQXvl+SAJF2dbLXjFl1xqs
2w16WtqS5gXMbgUljXzuyQNneT+PthYfRa6Lgwzb3dwsf/THDswdVTqDY47k83nbKOGNCoNcLylG
gx4MGF8LSPTCVUW078zq3WxxEhMXQy+scRXkdByfgaP5Ow7+T53fWJ8CPHwL3ap3NkG0r1Is2iIc
P0tMhxtLXX7tjrg7h3XaJDyFHaP3+6tkfqWBK/vLbvZ7yUZ9wehdzJuysD92cJkwcyrXsaOLif7p
8j760T3dOkClpY+r5NfS1t3HYFapYaV7M63R3tYItHMiwAeT0Hi2P51NXIdgXvAnR9kivBjHLr/c
G5tZSZBEWPjG+S8/+e97me26zl0hyVam3w+l/2oyFBp6PbNAKB5nRMYWrQ4SyduYZcYUaFbZtRh6
igCfXWQfjVknRAMKgPa9C5HVTbetXdzadm3uPMz03Ae1n+30RFtTFdKfRDT95x9YfAgSoL96r+YE
2lalO0res3v+9RNXjanpUU0RlHe2fHENKgMmJsb1/oqgxhaBy3Rqykp/C71eh/AfTgcNmOyptoFC
VlEcHmo0EqdyvgCxRtoCEntxi3RscOgA0hvKTFglYJJLChFB8AkU9HK8IGtn1GbgXsY7vphFIpmo
rEPb4EuJSDu7WEOKiX/+s6mBMSRMx1nKEZdqGDTjom/iZ36E6rEuOXJt7lOwAo0UxtcfjSpPQVE4
VwczKpaB6RZ6xV5Dd/02upDocteZE8O77uSHSXdiXMCkI2WBm9/d/5y892iT2BXyvwSXnS5ih1hp
mkR21zMPLAktDmlSofoIy7cOqHsfuZCwipLI6FnQUFiyXBPUgdTTt4BLJDkeRgOIzq/CNvRvJoPn
B9/yorVEUgJrKukf60GdB59BI1OI7EHZWvGeeMCxoNxemIRZT/XEsLoZsnBzP/IZJ8gT/THWhLXq
fDx2za91gQ8bdzi6fFLU5yfIUmiw7r1u0l8Q5ilOO+vRqMF+dZFaRHNha2fJp5ZTH79SRH2flpD5
iMvuzhYm1pgx9k0P8+CWROPfFCUfH3fFUd2kP6Fzyicgw/3Qp8iQUAxpjwcwTtozedzlO7M/YqWn
0DvZxmsh/GFfidreoj5mMSSVzCg6uSYIjHBijgwvtu+9jlHt7JTRxSvY5vKkV4bCxr/vJZ6SWWgY
JH58m98lFjTtLivep7JaS9JajjGZiUtptdXKBAS9YrIW/mV2x5juwz7B72iSLcn5BX23sp250/Gv
xwx92EjIFuCQIS/UkkMJcAWLPc9qUn6tLv3K05k9/BK0aW2Gbz+FVETGYT7pzjweIrCsMoJ0k1gV
ubq27+Ne67sA5RPJj61Xmm/0j1FQ6LfCs/F5C8e+EeXJ2QuGzdzcTcuB5m6dzYdMWcGgAzh01xQH
SRluqrzzDt4kCZ6V1ux/Em9eVCSLVvTeYyUK/dmFa9TJseUJM6ArlH1Pc886KJsYNuRrv05zQwpI
GzFVs23DIb2QGxisTYYZ4OB5igzo5ce0NegSJnH5bgHPWThFjtu0I6E+wD7k9/y10ozik2rsr8nQ
hyf08NXJqqPvTd2exzztbzES8RX9TGuvynw6Ny2FnUyujjY9pTIiU7AMsmcazs4mS8C9TBSoA0f7
J6tFuWYGoMmEw4OMP/UcuMxytFqlV0+6JE4beWA+mGCy12zWIThOG6xlYEWfCFzZReRvfUmEbuC5
ypqFi7U79350ucZgpso+O2P54smXe8uMopKZQcCvPN97YWsHDPckgYWK8ZM1P9dpW94qly/aIfeL
ScMQ/OXA7nw8sM+3nEKpxeEK+wkV5n9vOT/HpZPbSH56N3lurfy99Mg6rzGunImLzBYOLSI+QX/t
Im/6SYr6XjdTothKkVMuEBWPX6M+550PKhdP2dqu4e1bqX/sTXc3YQl9y0klXTRVLK4kHvNkBY6C
dURntbPtL2pIHSLB9WwjZMh0OO7FEoi3/ewFYPdlBVO3pP+/zSXBiKWoDt7AXOqXMqUAsUYywbhv
WejjVKTPeGGqJ5GJ1eC01iv8NNJBDPEzKZkMJURWvk5MBndIM5tlP4uk5DAcJwOJpDsF/aGIyGfo
KxdwZiKmL6mOeQeh2QusCvScTjQ3a1tw47lTmkc2N3vHGAPAFHysa0Ra2rXFPr3SBZEqNckJIQaD
lzziBnGroTzel2Iu9Z6hMheRwxFOu+45ibTgMlz0ybMOFUU/kGWATOP8NvLk+JfB928TDr5wjgKk
pNHPUOZvnS4Xg59vSZ2IC61qjqURkrNe67A0cV5f27b+3oA9wVMZu/czZG2n2g6DK7fqhPtzo9NN
RYLawgsw+QkJXP2cTkkMxYh4xEnLvqRFaV+ohiH+eSD6/lKJ6OrjaEo5Usm5Y+1adJjc38o+wZFD
a+FI0xf6HNoGNvVgjGA2cXGkO+56HcNhZKTR1azd6FqNYfyIUu58/xv3Pyq6gck7mpeHRCW0Sc0Z
pjlEJObOB37OCubO7e1v93fQZ8gvTdMNCTMFTbrKPJXyCZil34zmxaw+9fPXzzOqXUc3d/bW2arO
5NCz3dLtvje/P7TBaW+CDmebW0vdqZ5DBkR2Vu18mBqh1nYHm8TTVy0mDyYNKWigeEAfGGIOd41m
vyIt+x71dvUz8rCZedpDErktTCDbWtdJrF5xYNL2oG3P36m3hsrMDeHMgP/bS9Uj8yjM6QvNRfOC
5BdObV0yr2XMvMvKqUFsDytonGbk4Nwi8dHmkoXAzEu03gPi9vmJhj5e4B9ZUoCUHEg65xqBiwlj
myqbs9mBf4j8zoMVxbcEXSQJd/hmzLc4Lp8zI/oZtuHFRxzwLavjS8Zw81f72h8BDJJ4ejP13Ny4
lr7SEqhJd6mVp6AekblwCOb4Nqd3UJRPMBs1V7kbaWG4i9xu/FpgpM5pRX+itLIAwOiLNq78Z6PS
QIRxWFmlsSV3aFHjFcssCL4W6ypq0ncLW+2lH5uz1rfxqmqqR01g88CJknIrHpJYV4eJdBvC0e0f
eievDLwWGJRmqK5KNqEr4W0wztwGI1mZDRkk8G0t/E2lt3YhS6wmNZF9DlbgQXa0DbrOQiTXROk5
IidloQ9z+VtjuPXzgbCTROVHLYJamOF9fDEKfMt14kSLRgVXho8DoLq0XfQ8wy/KjfxHI4Xt3c5v
HYpaQ8AfMEi8e1ADlNxGiX8upt7quyKnIpgrhpoxHz1h8hfub8f5zzwjAnqRGiZpSfESt0R1RrEq
NnaXDGQKoRztip7zZXid6SnEWsvq5LtNdXLGsP71KtNdAkkCGCf3f2rPf6WafebNvK2W2BoJtSUb
O++GZaebMUxTU2w1dwwPXWPl61pP5TXUFJkeRhC/VbBtHji2Wq/w+y+OxkQl40S1kYBnjl4HczKu
X0m0AWXWFl+xIvuEPrrtuWtJKWP6kC7BDeRfcYoAgKZ/6SdNvnStYDogN0DJygn3NStYvofqOzbd
Vati/9nXgvhWS/alvq8OqY+KYizc8ISN60btvlFV4qw9DyCkyMnaRrf4SOKF/VyVXvSsCie4QVCr
bgmf9XaoUNXc33ourQqiNyQZaBDSIcbB4J1urROLp/slqpJXTETF8f4Oa+20FpqylmFZPrXelOxh
ChK2potyRUJSf4oCjbbgfBlLhiVTYbR7t5D2NsD2u6G/Vz53Q7kP0UtkRQrBvjeL9vHXy9bgTG5T
WdocgHZ5qe0i0zmMrDcvemXpu7KrDB6Enu5JPixjjcRQOfdMmnTSDwCaCFSAX8bVi1yE1ZONOWHy
1nlBDnfAKGgNIYymYhw6x/uFBvMQlcmWM+wXN4Vm1EblT0aaFz0r/Xcv1bBOoNr1oFRo6KghtPaC
2IxEnNppmE6Ae3swLKIhlqyb6zZZqvyxMsiOYkQH1AhBbdcU45OcDYCq53hatBKObOKGj25A/6hK
mINUEpc9B/rxhSjrmgWmRciBuuRlasHFRlIn/r2wf5aT/UWWNTdKGwPYbSgzpoHcCskjaQQ8obEW
vIwcTU2hEc+ExZ2yDzVb9G6BYYmwY6VefG57u90PsQM8KnFXOZC5FuY4MU+T/gBci2YLYWjcQQM8
TbJeHvQCF41N84c4Is5UfHOu492qeEfL7JXtzF4Sx7KPfNWvssHCPW4AMEh0ItXabzrMjahx6q1r
qhEmFBlStYN7WMtT0PLml8mPVyW58MtUAi8Veb9ypx2BUF/MKew5gMJAs02Jghl8cgFb1Zw2+Ca/
WCMc9IAe6w7THcbSyZOQhitAncY0LiBPOSQzQ/Ci+T90+Q86hRxaihgOkFO+uZHBlKQOzjIfvugJ
chkt9g8d5eJD0lOTYe3khYZsPXkxfQLXPbRkhLfBlh61C6Jsbv/y/xB2HstxI123fSJEwJtpeU9v
pAlClEh4nwkg8fT/Athx9UXfQQ+6olAU2TSFzJPn7L129UeMo37SOQSsyszqtkrSjRVgegO7CbCS
MeUMLE4mAHonPQesaiVbPHUZWGxpbGqDtF4LtCJ9HbwWVNvobbahNhjrurLqW84aD6VA1zFd2y96
wPk30J1pN6Cx3JgdQeoMp6KqQW4ucmRH43m0+19Fgx/H9QAFqAb+vGFD7xaf3IMfTn+QNlwZ5LKW
2iE4n6HmqCB1rTXAX800oRxLBBK1wC4B6EZ2th0zHEsE0IqN5YenWEwXCdEUgA9mQaW810RD0ASf
YtWyIW46uECyiBJ87W5/oc2WMzHuLafeCaC/Rpyf6xZFVFcDCLYHR1trI8hxuvjCDZ+8ZPKP/cT+
qD7dbjxnbQ99yE/2Im6/jIh+LBOKS5ilpPbABVm5tg9YHN3oFOCEjS0L+Lv1Oogi2ui2fOAXz9Zm
CPIQadrq4XDG2kmAnYcSyhzlGmYD+QH8RTcNvphkFIBNhMXhaqAZmPXpT9FF2yYg0MMISGbSYnS6
YXpW5ctgxuqUu6YgDoEspsqe+NlciCswrNaS7tk6CoOfgfjyCQWHsqk/lj78rDx1fwnpNwikIGCx
3FtzczM5uK5YWcyyEow2vkAZYFWfCQPfrTZhzWoS3g74Q1h+fCNZl1ChTgggqCB07XNM6+cqKn+V
o76pZUYagTUdpvCe88WBO6wkMs6sTqjtjijK3q2oB9nrmjuHwoD1Ah9pxUGSTHHk3Y/p1AQru5b8
czGsVN8jHKDzNHEvSkeqPVKrfdqglFZktcBJrq0dqNhiJSv8Ci25yRcQJv2xKt99X2GS8FgxS0cN
T9kIKbCQ2iGCX8af1N2EE5iprqY5QwCK1Ys7UCFfQ0BOTd8K2mtjcnQVltSO0mHtScwMCvtjlZsH
KiDeZRLImWmWfHMN4m5lXX2P2Clbn05DC1a56kCQtZZ179PhmodC7LdbdyT/S3j+e4xOBHCxd2qK
6M7kYLBqh7rfjf2wL5hu7Qo3CNdTFzZrlTXHkTPUegj1k90AGk3RJbgm+QtAdQ3zKQto4EtbHghV
f6/1udJDUEHNq58jxPAsmkQajjJl1BKM26ALX0wC2gO2qk1ioZnLh1Oj8ubU17R8FEHbxLXRByl2
MXZVRGB7RBSrjERGHxTXLWKyhQs7Jv6QetfTv1Jth54QcC6/zWomQkFW2YwjIo+8Um9+amXrJhh2
dlVHB7Mx222YvXc20phsYr0Ou7NdGsMeapyzzYYJ+FLQkYNpIbZuyTiqO3etWaFaM1Bqz4MyT7HO
HKIF9QIHCsNAiteryvCVNRGZPHbsBquubr5Cr4HNxhEJyK//Z2yG/mo07rEBvasApEchGG/ULl9Z
lF5KjmyJmxLD2o5HWRO0NYSHyIaT2oEismM80FlMGEM4AaUXDKG9cHI3BkbHbWE2vyoHkmSWDA3R
LshkOPhuig5ZYE0cKmuR3qxlQNFmdq+Jgc7L6bXNOCiwrSqD/Dbms3iyepANYzzT30eF21CHJZ/T
SBzt2IKFTYsopM4d7oK4/hKkS6ddByxK4gFLs10emK+l9EmpCUssnxU1hYaLJhtC1pSC+KhRk3RX
ZbYOhuBE7TbuST3+SIhbw8b5EIfqPvPte2qIZ0/M/sTBeXFYA6WwCrJ4otNQIpKXQ4TcJPhlTHmx
Dqx3I0q3hhYdej98qzt+xiHxXrSKybjFxsNwHWpZBa7OcNzfTum7h9SL/ySN2DpNJo8mHgLRdPnR
D0jNdJ2nOELm5o8ebbLIZJllGUyKE3/SR7eynnBT6KQlppcE+3eGEbTCWmm0hFawoKlOPKAr2qfD
VweUx7WlurLeO4+uQB1bQH0ZTOyCbuPIYwVhc/SSN91q9ipK8UrX+6KPy5XXpdc2Cc8DLlZD7CnV
4E7PqoxiWDfgFD0D/ldRGD/BrxGsMW4TXe/Xoo9aftYC8NJAxIPdAOxKoPFJPfmkvoT0rBHpSyEs
Jr5tYX95HtUp/YPmnvET/HLa223R8mZz1IeJD0Jmcjy4dsyERWsM1uMeoDNHQT6smnxHG0YdWLD2
zRQTaOGDwOk8YIeVs6vCLKD5EJO0YXMHlAXJQrpNxcXOYzIW29SbxjVf2y7/4Y1Q6YaR9mWqw3hI
ux+FT8HhSGiIBq3M0rfWkTUwyxwky8VEIGMZs1EX7cYKrUM9woaOUmXOBf8Pz+6x0chpC1CO3kBh
ICqA0+tH+ORqIuxCBoW1hMRrqo6A1Qo7b1VFX73IHvV0rSbyUnpmxlvWaEJ4DISZel6q3Zi7N6pR
6xLZ0YWjJ7k3zHsSaJoYIOnDDRw8XJY0WTo49UO2L8sx6X0h/B0TAm1KFNTL7yWWrLPW2AN5dPSv
qYp+csvG285pyS9oCVQMIlpo6Szstrw9gmNvZx/AVCIlM1nxs5JsgNI6G8mn5Zy7xGvWrt+eAknJ
GoWkM9M6Z1aBXoI+YHwarObNQRa8Sl0+OTbnfN8pwCmoaKP47Dl69TtmfrjyOIatPOBZjIxWqFXP
pt5/tr3EuRj5WyIMaSLDn2pce203znswUdZ4+vg2hZq10sBdHWvw4nlb6E8Oxu3eNzCzhj6MuoZx
nFXWmxgsD5Vzb22hMcDm54weDdDiClhe5L2hvuVTCNg2t5K4y4nMRuiRtuzb3VRM3i7FBkNGrL8b
PAJ/lFsfy65wyGaufoeY+aKO96iRz2KudOYAFcZh6hyXUy11D7HYX1IzGLtM2h4yCbEs/rOoy+iO
Jdhbue7PGd9g4cneKh19QZPl4knoLblLeLnJmOGymh/ChiWsPFaJHj8Ujms+j67A9DG4/zFs9P6/
uUlADrjpYWfwbQPr07/mJuC9gzxEocodPfsT+9pfZ5ZJVSGG8rQIQPK+zUia3qJOi7d1J9JLlpbq
gO2Rnw4DQ5u4yWkRZWlwNrXAuAEAtXesgdVT3kGpkxqQkHAMrJ0fO92ptfjBzdnGslw2hGJ9jyKG
4BLmmXFOtPEZEHdwiye8jFUAFvbboyhn/HA5eAb3xqqqYf63ivRwy4+enJH0BACe2SmetQJ0rR8I
TcU4nevpUauFe5+x+fgSkFWMq2sF0bR7uEEkIXl0xnCo1v7RLiQArIv1vpWxfRxF6uztrDUPtaP9
QIgw3qSsf8SN49ChHt69uq+u+DX+efBKdU2E5f6Hwsz4d0fTYxDEdBoDueubAIL+1YJXkYALzcx1
VeOVqUMLB1bg8bM65N8Jx98DzUDBCcVdMzVSJpgIzUpcdPZTA9Kv13JKMPeAOOY/pMHGv21B6DbR
KnK/moGHnPzf+k1SOdIAxhSNqCyRB4lwDXD18OZ4ZBr0uqpO0Rji7nMLebIZNn7r19IuxEakc4bN
0H7+x9B/GUf8r5KCb8nHp8QpDHcCbKF/vZuZYLlejPuOBi/aEQZN9q0HGAWSExe5Nw3P+tD91g3v
lOXt/cjs42rpJJtP+fCfrn9T/7fw2LNxItkBrm7bcD3b/Ne4rg+h8KqxYRPRGEvq7Xjr+TsMstoJ
MaNJ2qk/tVF0i0A4nplt2+fIyN1dkMf2g59DfdFZzHJ4H5si0cNtIoPu2pSIFObpi1m43dG0jZ+O
GFAxKaJ4YHB2d9+jGSKqO0a2WUl+cZXgLQIeab14E7XScplrxqvvDYRuhvhXWRVwCU+z/Sys/V1v
uW//2DWQgDgu8nVrtmM3PYhljUDjQ4fEH/xaREPVx4Ks5zFvTaPXtp2H/nL+t5wjBoqx0t92Q19v
Ww0IgU0KaMQU6yOQPUwa7Gz7KScJs3K0cps6clYkk95WNyBeG0U77BvChGnKv6pMBnf6/FDIjKCd
AhOu0zw4hfZgkqsdE5fE7/V7UB2Z/pPLtjszobAPp/Q9t1VbKwzaCxbCzHAMYJEkPz2PD3qXXL1h
oo+L09iZLIHWzjCeQZ0/2qhXbkpVxjOlDwpPVZxBh/gbbArw+HVfJ9+JuWARMq8MBwesrC4IruYo
wJkUfM9kkJLcjK3zlOAmE3lr3xU62QZR+2JU2K05TAUXeN4GAUltyIlJMFF0tKvfxYTe0cXdfS/K
k08A+ZBr3n0cBBvfTaxzG9vWvqdKKT3xmbepfQxNw78HV5ac0I3znmOzXWeBAg/UCZpQtjV01ymC
9iSi8tL5dXmx2umfZ/FFaDEIORhL4AELJGLooy6hW0/XsULsn1gJcwvpHLl9MMRGRvm4Wx7R71aP
QQaNaEjxkwgyIg5krxf7OhA/FVbIO7tX2kbGjn0CPuOcmjJucEBbR/KMHHcaryi3nEMfw60TjHQ4
1CUmceEM37WwJjkzKP2jpQidiTo732tqAFCaONE2NX2s77pvvoCthkJaN8UeNXs2j4SHVD4CGZke
mey2TC7ARiRosr9vuvmZZqsH1ejVYXnJ0AQ6Km94HYP0faore1cHPciiSq+uom2qayAwweLNQBCU
MA9xwB+irA9RSmgYvtZJPGGKVI64b+aHofBP37CvMEzo2Q/ZcB39QjzkufMKzdjJVETpSQwdedHQ
s9VgqdukSEJyC6ZiWR2csYwbULF4UBqgQoCkGSATW8fEzIMkFgOpg7pfrmDIm4dw1lnEwKRmYwlj
oPC2PGPncI+EDDz5nYsQPAyeM+aNm9GR8WFy3B/mYk5tn1RH/d97hbfV9UK76FljnYfSzc940MOr
ZnX2GmS98YHvDeRlD5y8qqzsvoCX8thZZLDYoz3d+Z2EKptjqwuvTBugH/dVUK+E6KFHFeC/bUA6
R9r2e7IhUC75LjiaQtGCqzjvbuxGMEFN56jwySDWKJic8d4xex2QGvsdDsToLux/etGkTomDzJaG
AhXfco3LisQqJf8sbtQiqFH/WJlzbSsLR5jdOzf2V3gQOSdA12tBtdv6PXZLdVoobmS4fYsmnGbm
1SN5eVQO57w2fyhBPn5/DN3iz2hRsxbjtHFbk/Q/Sm16WYmzGwDhL5/XjnbxMAIIn2XpHqfMXeI6
tDTny0yV8RU9XL5pMwV8vNDFNaf7aXee8dy3Tv7UlJ/KKViY5jGHGP+0YaJizjbdTnad9jssOQSr
PrirUbvfMJQSnEhQxzadp2ttMqqLVdufhi9peXPLa+EBwQt9m0G1D5WX13caiYRKPf59VfPN+Fqz
FDcftA/slVtCiUjnRMLFA5p1ZMjbcb2vcfsdrGoMgJcOPwL+8u+4nVYeivWfzNRj0E9PmVMkhJPU
JCepMdkm0Ophm6oUPOxUs5n1OCE6UW3NstD2pQ2kPp8QSkxy9HGe90O4c8NAft934Qh4xapHeo/z
HVj1MDZotJLKt0iPBKeCE8OZS9F4SBgbH9tMWJVUzAiZ7EFRYvgEwVllMV4hCI3V3nD4RY5K/izx
Wa6DMpipYDx4/+9ZYFs2qwyBvmVUmuReBdGeUWu5cjjXo7sWLYrXMcnMi6qfQoJfyKdK7wvu70s1
P2Qmlj7Tr3dpK+g/s5M/14EGZA4JPXw+RjAAVNyUuSLzgS88rWSl+f690tyvQID+CqNquDAQlnDN
TUJc58vlA10onn1sOgdyHkIATrGRXaCer9tYaVf0n+06LihxnIWWxvEw3muIi3OFbHuqY/nShX63
rg2ru/ve/zDm6Yf//aGIUADIXAJ6dBEFXEcWHbKf56emfOVAtc1JV7rouRO9JlXwx+8j6/hdsQtM
bCsfkkMka+NjfqJnVn4Xhg7p8T62hsiVL6KV6GucmrwARVsAvSIpSHJaWXRBAdnCUM/LaIJUVeB1
0uvqA/MmGkxdp/eWpi1Rv1+t/ScGQv1DJL1xSFtunn4KOI9T4W8BP1z7MpiePTu26SGldbazm3wi
W6si6luYc9RLA9xAJ2dvWfAB1o6bMe1onAHETmSYv5E3kW8y5fjnwpY+mif1EprNRmpNeXK5yxGM
/n2qAjpije6ROz4bHxYPxFDYzilC0cBK3XXy4CyrWacHMa1MP9hGmtPuFbILiPZomhZVeKdZ6s6u
fzVpYbwyr5mOSrCjj+cu0rp7x4CcArIp3eaOzUHXqMyBpVu3p01JCiSCe+bW+W1uNLrxrrNpzYOu
De4W9kuGI2zXo7Te5q6SYqUjg1w1MaYFrW7jJyAP6QoRU3Bxl1KcQt4gFZyJZx2EZyR9K7+OhlM+
I1GIiTRZExuqScyu33iXv6AX4ZFx96b6zEdTR7hEo7OUL5e5K+hUZDZmgik3iAXAE7h3Q8YnCKq8
TZo75Skyss/FBI44WX3bwSvTG886MT9ZbxoXg8SXRzsAHzQXc50iC97lChr4nVKQ4zy3xzfeyfBY
d4yQlsuk9caHwJj6Q42Lysjz4r0x9K9kxMHx/fagb8Xp3MlHh8EfA1LDv0FoeGJM4oXnJiPjbKJQ
N4A9n8i4YoDia9cw0VLkkZX6KXKNDZd8WC0e/N3CCanyDrZgQb7vcjnYQ3tITJvGxRTVT6rqP4Kx
9d8McF4FdRz54Txk84NK+jdJ0M0VHFd6H4TRZxNb6j1iA+VdLM29U9fq3UuwuOuJiaCAfwW/5aMy
r3FaJdfGICposYn3WBV+cmqg3RKycXFsto8BJtSdjlr2JVLiJZ5oHeM2QkPgRs1d2gzHCusdE6ci
e0XIs7ZNGTwIkBOHyeynfV3FyXMI/YvFwL20mChvkRHEiOrjhybPa4jMcI7t1LjWwOivOc6c63KZ
lvwthpxYcUyTd2UiS6imNdWyRdt6uVw+oHUPzUJxUuQSq4E8Nfj8xe9JrjujMD+mcfwk+uiyQPaQ
yL76HJ0e02JsbhRo1ooBKdEbi4gRyFuzbTrXgpdQtaSC2tWKrDsd9Fdn8Z2radtkg4XwAVaadqtK
UoOp4phLtoAwS0Ksu6kyT9yo3+cnqoJuq9vKWIdaRvSzbdj70CNSI+xIFQTTP4dXRcO1krXYV5E+
XKmrBMGJBANnxvh74i67UhaTuyXM9lcVxHcGd9RLn+QGEw2T9ihYfATd6XNca8WmAFWL4WTGZRWE
ochS53IuzpaPOoLYcrctyLpDh73FN9rPlT1oTSc0XrXE/VMyVL8ZYWu+Mirb2EU7PrXVKA8thqDV
TIM5+/MJB80deE+Sz5er5XVvzKwGNhD/xPn71Ee/AUps/hyh/4pgkp9cJfwNQn+1CnIvOi8P3vys
SrEXrZenCcmo//r6y9dogu5TGwZIbLPZYLEd1CRebMbKLtkFwR00GbgFOJXf6lFFe7Nzffeu8DL/
npSB3TK4F0RNjZqItn7itQ/h/OAUY7nm6EU6Z9VA2U5pwnfxR1g58LSltVVgFXb6DLgBYf7Pw3JJ
6UhkSWWOtAVC69aa+YModO1ou1q7TkWtnWGXRFvHaPo9u7P1ggeI0KOi2noaib6UZdUttd1hnQIF
25ZTkwKikM6Wzle0jWxL/cw898i9o16coj5gCZR4VQ2Ldn9R4yMK3T++QLjjCQEUnVzvQjWH0fb1
Ncdd58nRi5dMb4Izve0HBovxZaGPcBfsmdLx3jcMdWvTaLqVVatudiGYWjTB/fxfmbv3bmaNJwD0
2qs0ulc7CbQ7H6jGtY2KXyHiKcbb7h/bTr9IsIxfMlQDO9G4xsnqd8Rdji9ef2/bSf1WQsC7xX3y
zK92q6Nk/aw7jgszR2TyzTvXyfRdWGMDIeOGQJdM7wDwDcGzI/NhW+QZiolZKWgZAUHTxkgyDpFP
9XwijpuaAxOp7VNWk1qH7jhhWlG/22CLiUgH/ZF3HYizLPa3i2Z+gkRxVgNDDQZyxbNVjOMqKhVI
uILxfTI6xW9B+ksKJOhFaM7vOm7f4jzjUIQbkIPkENGBKpqnCL7iIxsCet6G7Bd8GMlPQKQLYWJ5
GZMSdAlCh7TQ6V/ImHkfxkG7o7Vsv3yTRQz6TEfGW/bRr5LHEljTXUDi1eyuQPa+MfKwu/fQhp3o
OYI+jXAn0yMNH904qF6RI/fstTZnqqQkc2cgQECbvIr1XAQrt2Kq0Q5jBuOiLummZt2vmBwTf2j0
V13QKjApP9ZRXX9FjqbfVZLfwPIM5F60mzC33XHY5rWaWIE6g/QIRYqVFXzBr04LQN7m3h8GM2je
AkI16yYTh7TSroZVxXdWOqKP8XoOAoqI6EBSYGLtOmWSL+YXkcacuYkOzix4TwUEtpYVmQS1eG+b
8FCkY6T7rEWZ4MzWZGFsZE+mm8jzfM8Q9BfvVRC3RtzTash36ShOswX8NSsInxcjwa8sz/Gr6dHp
TixQi8tHa6F/DJVTXiLmOf5crjOM0y/RaNTMBZjtZQHnoyAexT7jS9NVSIztojfU1CMjvuRJ4Vba
pG5VHFG+zyCREiPHPrbqfu8PGb/kUoRbVat0T+6ZPJQQRF4IKrwZHPk+IG9i3yjJ3tB1dR2RY+7Q
+k1EnQzuKaop2irf3JUKubw52fW19kZ7O7IVPoVB7K/oHL+nBIHe/Pn9kM/vB21+P+BNwDWZ4HKG
0xL4NifBmYJsZp52L3ByqkSknOG6EfI2n+MGxeFvdbeUeKVZn/sFzdxlCPyadMTTMkRJuTZllmDi
MNNz0vf2oxlqKKqr7NnzSSurkqDdA/LmrJ2XlQkRyakOzSh+tV3QPgeBzA82axppI8MhZjp2J4OC
esgo68+YP1kKzF/L+pVZhNHerrtyN1YxUxAtzf8UzsYv0NYmdvGLGFpvEwRBcZnACd0ycIJrJ8iK
t382bN0nbznR7lxVcrhvGs77SeY+lZMVPkWB8UyilHWVkdZfq8om6sG/QBwZ37SyLS7ETJByErb6
K2a9jTDk60LS7sJi2Lgls0WrMJ5ULB5l5/jPXtpfksLLX8OOjAaCdx7jRj44s5shL4hDDi21Jd1O
PPeeXPtBX517zreoZ1tUspXQIAOWZn6ObNTKmpM6V4Pwy3WS6ViBZ66mrgWHqh32AzOdhlYRfa7G
eBZOorDilvVuubQW2mw/2JsPoknHK8aJCDq/5aKWrCpAwJXPe3UKtqBIyFBvhNywtlIRz7p+/ibD
XmsloNiSTpgDh3632Nn6LCMC8B1rAdDDVFncmeBbSdHkF4bJ9BsYXuTWn8Lve5pnk36pDdEfp6R9
HuUtrdHZ4R660cTtjtGoNycu4uXVSd6irHZfaAiksFkItosCO75CyK5fJ5ZfLWfdcGuZbLOa/ElL
dc6bEUACsRuyIiN/RDWeTpemL/SNNDNjk9uk7ZWoHhymhz3I+sm03rAK4L0uPW2Xui2j8Z6f1hiQ
y6Zm8gf5E+LG7BqhXX1cHrgLdJy1RFOGpIQ9Bjf0ayH+EHe7bAm9W5cPXauDuSdcKLHZydXok4FT
e3z1oel+twrQVde64mAa3ogDoD92ULR+kf+60XoLrgeVIVM26p7lgRliRiFJpvFyieP6NHaQraQ1
4H1ejM8jIcZFbu4kfv0ng9T2xZjR6UzVFw9RpaftjREDqbrDdWpRW6omDggDx6CduIVzEgvC3Rn6
7AodqVlpVOjHJnDSR2Lu8tP3t4V+xeYWryBE+W2yJsGrvdS8LTd+W4NLWEjPnNgIm1ru7EIV2YU8
mkkfUGdNUCUoTQfGbDK7fj+1yW275gbEHHIla0ROjM+jpDC//UIstWRGqdq3jw8GfT3CjaaWforZ
alsxW+Xxecor4JejnOn7y0OQGtrW4Ztf/31NgNC65nW8a8k1JC/WYgjQg/jcOMlob0xClnYO+yox
MLqgsEmbczGa7YZO+UctrPiyRB30dlefmDqQ/DCP9kqDZHicLs2+IgmKsb96t1ILxUSSNhvListL
GwQpbUdGLKPVQk+z4y/mIOTMWCHM7MkIn+1OM+U6U2RCLP6oyfTRe8ZkqC2XwpiyA9B/AlzisN1Z
cugxV0vjOWvr9oRShHWdMJqHeiCluErJgPfaqP/gVL0loI90PsyXOzGPwco558iZD7cDb8T/eejM
/r4wmPJPnf47F3b4qae/h2R87NihTnLOOWVRPicGFQzATiL+bNAvBtao3TQq9uexSg4wVeKHjoiZ
hSDkI19/Eh0OsBzBKqQBZD2ZpiPucNHv0ExdHiDgPujdDLXJ1UvW8S1/tzfdzE7ulyJTOu9O7uX3
wmnF3cAomN0vOvtzre+5QwqEaL7+52kNszeDGnyN/OraTUq/ycqQq0x1wSmROqMDrJgY1iKgoPhw
6C5CTrorm25vwAI6dR2nvuWI2ygdndegZReGXU8xcZbc2Bdcx90dgA2yOKbe/mL8gDKulPFllE1y
ydrwwy9bTqSyU9vWM+xVdiD9wPxsAv/J0/TpRdj1vtLl5/Ln6yiPHn20ku7ccZ3f1w9BzSobbyxS
suJVrblnL+jEhwEze9VFaf4G49LkjeJlp4FUiE3qMXqZpw4ZsQb3WFzPfWdyOEAHR0iUgobkix5N
oY8Du+Bc1fnVeen9ksTAIEbjp83R3V+6kom7Q2LRjwnz2LpoLPscwrR9EgHnSzfqHvQ6jC9FHxHj
remvlOsMdfGnLVf6tB7HqnjNQ11CDYTL6ee/Yz9I/4Q5CGuVaW+JlU5bG9EASlenubUQ490ueV7g
0kNjfyQe8X5Ri84pq2q8sQ0cTd8Q4a0MCdKzldM/lnntQE2f+tdUp6NJNCXTjNzKt6j0mrPngSiZ
68BlP2udl0YYw4uh6781UtSpGhIOs/0V+yxJHeoPs3SS44fGfELRTSeenPR9Z5f7VgCJsnPBHMwL
5igLpF/rfhpQCs8vLh+ODMe/VLQ+VjaZXru/8OnlWYVCx/MJuB8bR8v/IOkstFo7DSYbNieK+RET
GD2X+VV3iP3d1MnXzAyba2nrGK9GNhW37RC7zJfLB5ROgBtRcU1z7RonOFV+vl0++vefZAPD3HbU
XgbIjvcKIOpRKxGJlqig7pfXfGuUV/6Me1A/hMDo4BhSPar3Xj3JyzCL7ZdnhfjB9EcQOhEwKKh8
X166HHugpmrkOYhEkG6hyYwYxr/kkM+PXUwbvh61P8xXUO8ltQe7gCTM0nHjsxaYxeXvAybIFkm7
92dpOEaFPgOMIao3w1lVlnkePNdaO8qV2ZsZW/JuoGzYCB+W97KaOFUHMKpC866P8th35B7mEW+S
OE7/LIa5skutY5LBHbd1oKQK/+t+2YekdLLLkJvobOUVa1S+dS0ZP9EjOxIqWVzaGQISKzHiGDMH
BJGsCgEioe5NxKN/6M2TsAtz7bCo/xg1+74ay4kf4o015RR5qP8V55WnJGChHhS99VGXv6LKEYes
Cs2jJ/vj4JCh1nJyOHUZHMo4YEShK5GvrU60P/woh5Khu5vJnSld2lQ/+BIYzOwewDGKr2qAsu2N
6XUwgvYX2hfuhcaIril7772j8TvPBys8WsQBbRfxy8TpZ2W5TDD+6f1yht9Kizkf2i2PztE4oYZq
unMaYAOU4QBjvgNxW1vDnaGQzgcetNFl71wa4Obg47axqt9arwXn2vXPMmXARgfVOTNd/si7RjEx
4aomEAiziN3cGcmvMGnHe1KPgzWuvZM+t01bFRKJydh4PUqGAgaUwQ+t4kdshuqT7vaXhNXxwtqY
7hoHoyPtf3nV7G0TlavERI3+nRwxuTR5UQNQ/cz7qBIx8+D4d01Se9AevYX9TlYjEECAjFY+3Ia5
k7FsTQOCLGl13o/IKQlEw/1xaTUOH4ayx7VTJS/jOMj997Bb5n1yrqyTLFr3VSioFQh5AhKezDMA
DOeIopQZON2xMysb3fUCGHVnwrGf/29hxQatChrY2QzVW15Lnd/skyNsiiK+dehS1oPqYaBW8cws
arYtX3YXpY7zPHebj0h/IJXMl4kKs6uTUvNZ3U4JRA+4YImBQw4YHuh42o+DCbtm/qjv5dHZ6qhR
mL0bTxUglkAEyXuAge6YjqjbGEGYpwTz7MaBO5e5XvYSDEOxt5uiPjKcdB9I8plWZYgN3Y3IL7aJ
ms37wd8mra9lW8vv74Zec7aDtN602WMdzA/Ls94n/I1I4uzCEO8V6cb00Hludt84VoQtOox+aGVM
Lm3uXEIaR9fSCMEtg/T9EeBYXg+6Zp5FHyQvOkkQ2DKN0yJz+PZc656pDmxrFqVbqu77WLtn2qO9
Evr+Yyyy8KUNU8YRkVyZLi67wOXmyevyn4NeEuBm/FtQLz1HrUzGPX6Yl85Xc8BPpw3H0h0fwAv5
rZ6sGPcOEAUjCop5+Lc8693mp/QZXC3tuskzopurn0dXuy1EHCYrq3SKpxVlgXOps/GIt6PdyDm2
Kwb2EHtG+SAM3TiKefZMfxi89lS+SBfXCzKBn0NDHFYbGtN+wWqknoCyakwQYMoS8/+o43y009EA
kZRUc5TMvTTaiZuA9TLSmgoRZTQ1l6TUz34Toql0oLYe2jRgXa7J4iQJ71zVwjy4fRGeOg7izczh
Wz5WIFm61E13q8PWkpyHwokVQUchhajl5HeEEAhfxvtcQ8nIxvnsGyEI/qXrn/jWtPa+Z2Ue2IzK
I5NV8/v3NDZYEf0PTeWPeI0gnVvOkYgonKQd0QuFGX1aYEN2yCPGlVMrddMbgRwhzeoUlW9kH62G
SDCFyK/Xipio3+xkEEahVq1mmMdMj/85nXoExu6/3yrf8QEkL5DkOB931BxtaE1WtBFp7f0fY2ey
3LqSZdlfSXtzRKJ3oCwjBgTYiY1I9dIEpivpou97fH0tgC/zRUQOqiY0kuop0N3POXuv7ejMhhiT
qrxDWwbn+FU2iwzQx776MD/SyFO43P6ulv7F1fTlaz2QYGCQEX+rk2jCD9slHKI3fcKtVDlwg3kq
r9HXO5KwLVwdLJPjeZxPGOSHR0zfwNbmuYlXPEn5mL3Gdl0jcghTtodCWweTL+29NnpKei5ro+43
fqNoh2Wobvm0YXyYC/uiiJ+ypPoYQSDdK0lEC6SQ84vEuJDSsa53GBPSg1mYiNor7SplavBWmxKl
PdXClDBUnH0EiwzLq+zQKZoG00tQ/ipU2qc6leAT86PHRAnyvc2ZaqulHqoomqPbhVcsJ8TRLRCE
ZlfMA/1iAhXG7+HivGvf+rB/uH14gjeWSBY2sEJIK20S9R542C3qrxHSC3J9bxsgeNahwpi1an5j
sEKps/dt0jZLZeY0zTZBSOclMUX1tJZEY7/0A6kkhGpZjYpgXqkvuXzUZwGPli8LKWi7GyUaWYJ9
q8fN3gi2Ja+EO+G0daNY9ndKFr8kQSidafcYjpRP3lrS0SP3HWOmPprnB0j5OxUZloXY6Uwf40Um
evdSWNLFyvrxjqYOYpG+KN9VEOlkQ3MT5K1YN0v2A0bMkbbYTfSAJotIHM4+q2DWh46loewXZn9v
MyHymE2SbuPRv6isXDnp0pYdID/Xpro3aADuF3AWs9/K8POt5LU6TjP5bpk+GDIQKcarsQ8PYBlr
dGk3YH22xm2MMGMdNmXpVphBsH+gCNLCYN37HlEzDNRvrZgSCdE+qMS5Qfzz5hHXCtWnc29vIrhv
UaQH+A8L7TXI6cgWkkWYiaGOj7Dpt3o1kUeT4CBaRhEyhoIw9wE29TQvpdR47aU0+g4SlCgdcXCi
YE64MPg95Kabhmse1TfkXFzb9aE2CsP1S04RRm02x+UmkOUPlZEIR3JM/CyucbMPNaR3oYeUO+9P
AnATC2BKGN8in5Qjc1TciNRTIC2TU87YImMsNkzfEt5tqX5v2zL0ocq8Lm8tr9bZGbP+vvZcYUCV
E603V2bzBfljtVH/7Wcwhw1F6iHBWRM2CoBXt2vMl6VolWpYBNg9NaedWxK+mia7OkHxXbJcrxqE
yIdJK7RdWAHV6YcJVS812d6QRX2VAtQry0OlwEC3RP8EfqAcwwaKBySlVV315gvagD3NeLrA5egu
hIaaOmQtMR680r9S8Vzz2hQVf1Octltemrqy74WSMkRfVImJ2T20pW3/00P+AdINvNOneUKTiLNu
nxBqlndmdJgqQqRNUiVypFdMNXpaY1lEhkXlE1UOM+ok5deyspjp91rj7aNRXiezVmcBLNDzandp
+MAGQD4e6zATa41Gn4UD1VLJ+rCHwL5Agf6iKbPtfXQtwg7EISraX6rpQd+YT029z/5FWHjmkpaX
H6Mu8R8Yrm6kUvtuDDwska79t3AtjvVjGzLQzCqVUXMCmJDfGr5+WGp4qaIQeoaepmQMVkq06rrk
qchoyBKJZewHM+s2qae0r92Qrhk5xk9BnSWPgBVAX6F+CGjz3aRTUdz6h9s7I511320Pd0GziMUJ
5p36zwNqTr+hTCRtr/VkaCozcbxSQMv5xRDRq08ee68Jfkn+rP8mYt7RB6u7CzUDY/SkvoiKw1lm
26RJCm0Ax8px96+bRc6wPMx6/VmaI+4Uv8T3PCNeiNHyn1rA1tuw7Njx9dbcBCrbrIhAECw8hUkl
lLsmaW0BK2BBs9eVxYpBVBMBa0mmnscKU3WPBrGhw7CL2jzcdCrk3XlJsoOUJPcwCtYBcVz4IKoC
ZDxYB3SfRekS0DZRGsxDZdaKQxETwV1DQXyPy6fKy/NNng8Jw5bwURG59KOBOKiptFdKpiOsQGhF
L39uUkmeFklMICNEBDpOC6nzLWyoGu+aWYYQwHi3CoVto8Cf70Oe3YVZk23VRJeeu86+Ro2uoJ3I
cgr8wMYHU/tQbkWmbykj7olTQvbd6fBOidKZ1kbQ5VvbDPSn0nsv6k7+gf/4PfBPP0tIhzm51qWT
Af56Xu4RR1vRzUBwvTfUsl/58wilNVmDKn28JqnZPYqGJcJI4guXqoQgkiGtP5hvVWGru4VqFajp
FZHDuL/pyEpUFrzj/QPgDgMCoTp+TDESU3mQbBwbrTi3ZmbQBXRU+IHsB4G8h7AhuXEevQddS9Sp
Z5Vvlqiso8DkVJkj/lyzAE3JeWSzNJ10MYldL4PLNn3ekDrszg0C9uJCdgh6a+oGgZveCQolgVOG
Sssn58jvoma9aLYkiISb5Z6viWTTMzx1/HL66Mx2OJVWEm69IIapEAWMRLvq0SvQm401yCK6IeKO
dCh1OyYa2O2MQQXATeWap5FyjVUgIix2mteo2xqTq1OzW+xDm4DaZQEKB/HZViYkR+b7D6mtn8SU
f8mE6t1HRAYh+I15u2SIvmNdeLum1R+bKZIOSdClOLz5hnJi52/4J75ynXE3WRFOEIvgIcQmtWVA
f1BRFe5I1ymp8MKLmhgdcbDJ90Km7Ez9E6ScsRsoYxEBkkcocS6GaRKnX3Fn7fDdxG+e1yK5Gar8
riD2d1Ubhs/0h8ZAY0yfreyFaO4A4MXDALG5JGJdjTHp3FA7FoE+WVRd4B+dOr1TnxMpjtxak8Se
4XlKUEOqOwOgCfIl24JROAIQd9JsY2e21fhIB3oTx6iqVLA3x95ImktYYCyTiVBZo0zRnqWQ7OA0
eMPsQ5psX5yX2p4FniKqf5Syn35WE6XK/KuJlD5tK2gpa9IWrOKjn9TxU5LIvDFnC81t6TNb9Xlp
iZdJRJqRh6JiaYmTmOvg2t8qctnu27CxXsx4XKMQHz9MH4kl4jZpL7Xal4TDjQmwrF9M36pcldzB
A+en4EnnhSD48SL7avyaJuFLkUbD+9RUEZSGaHrUraRed2O48br2TnSGDpRc+zBQptCEboIzK2Zw
bj2loYA1820m5zBcMfOh4k67pyBG4ADW5m1oEX3JbHaubE9n9omHcihpJeBlvqa+hTpYiG7bakb4
mEAOoHI4qQSUOKNN1IWfSe+LrP7WJxiLQsZy2CENbtN0Y43DmYZiukEBTnZta2EniGpiW6ahdAa7
ERcTpLGTjNBryhSTZYr6/6RJlX5Nqul7+V/k//N8z6gOS1zIBMAngHlJq0CPeAijHlKf0h810/vU
G4iMiWdpZ1nFVyQr+I9TAxFjZnZ0+Lg6XE6d6FpJ4Oho76JXAdysMSsM0ei+RUQtO1GKS0o3cSgM
IIbXeqC+SoHCcDaszOAIUcMaxjeDqK+uy/td1zTRtlBVIgQQmp1bOkFRkZ7LIWzWvQ7HeJw3Cy2l
VYoum0yXUFX3Q6d+BglocbXk7YkyMHuDRjyBmX9VjEYHuEvIaW802YtvTxh4aV/h3MnyBwX58ipO
1OGuy0GVaUVWHyMvvUZeXV3GuiyPok1rV0KI60plYq1jezDuNApvZwg9KNA0z7eV0MW6sGv0Dab5
qpRWdaRZUh8HtUg2TOfJLbZ/FueKNttXUiBrKy4f74Bx1cPktyXhL1nnhjZeykh7QQNbXOWEPDNV
tb8MjdhDz0d3uPRB/mqLdKq0KWTpOBkF/clB2yZKqdCPpGEkdeAIsSvPc4wEpbrwi1cbF2NEo6uW
Le2ZqhVKoKVTrcHrcdI8nXZLS96PEN1G8Ch9yoFwPi0meaXvR2/oHSs3h00+dSyjc2eTiIbWUa0c
106YXKRABO8AifQ+JvpGqv+8E2drWYn9l0hq2vsAFyCewJbqD9EbQcorhQbSNRqbd9ua21s2kk3f
i6zj7VSO2nUO6RD5Kix1DWCU0W9MxhibIciTx5pTqq3552LOcScboThW08RJdX6okN+0m5huu2IP
5qjMoLUmRKkOnoogkhDhdgvtv3pijs/wM9XzH016GNnsnZsf57YW6SHrXKR58rFL0tQtwEA/aV7+
JGJGDUhLPoQVcKiL6dKUJaKJLi4el5cGCdwaQd6etbO+dvTkSI9KXpjeac+TNlu1u5YLTgpnHU3T
blms0DyTS/JU899ZC8m0NoQU4O8FdX8MCWDXbXQ3i2WCksTbxRN24FgL0RZHWYfgKDMepcbYJ3U3
3JN3aDyaphDMn2VE0jVQlQbzwiXPdDQ2dIdl5vn7MQ3HC8d64TadYWNVamDOsN9thbCY9Jv4+au+
Ha+30ZmHL9f182o4NQnNL1QP1Zazh7nh3D2uF5MFuJg/H7bN1D5PlyXgTUlQzkUT84dgznyJ/Cye
neV4hVJ0EHjY6GuQN3+0TD2FQ4mtyi986kg+4KSLrhdpU+lYYchhdO70IrbSViFGu0OkYYgnTfoG
ma5pB577xf0kqz1/t0eOp6cK1DgJA7DaF3Dq9ehDs4KT0Y3aN5vuidwXVxe5dly8kl5JFmk1WWet
wnOYZSPQBJh7o2B4T4yu9SDJlG+FwerY+vv0VlX7KI8szTT4gfmd3gfRVcZ/g8Be7tZZqiN8Yvj0
crsXIV9alndFreJV4eeIJ5PKfIg58N+YzcvvkRBz4NLjmrqQ/12p9MaB2Vq1b/zyKc/ldY9WlZAr
c3JZ7cLvYupwGZddfyeI1qbpabNgdPmbCr11nTYMdpcuNSdI9/b6tJZOiNS88yiRj2yI3eRuULxN
pZT1y4QQdG9VQ80x3FCdsAeKFqnl2jR876cq1YdCFk9+MZZPup18EzMVf2KJ+u6HEiiB0r9LZnrH
7qa/RiPptYwamckPQeQEInIhLyTXTgtoYo82Jp1mkLdZbhrQnwigmwHhXjwk9x1qQNy28CkU9qwN
2SK/+zkN2Q4qfWfXNuyeKL2ow4SQnwr71jWT/azlYg91qBVe9+pTjSOPfLgZXq32UmhWsgrMKXmh
nOaVy7LqvgWnuFOjmbECzk3i4P1Y2l515xMuvipnCd/ynN/9iJyMo9oQL3KZ6BsmfS8+ljMceaX2
aqskyMuqFB2VJSyrjFNkoCHskhDZnmvMQyGopePutrYQax2dFsy+Rf29xb1/8HNrWM2b9Vffv3ut
z8FunIgfcKhQJtAHBdqXVO3o1Cqx+jgIuvdx0gsyBWnChwDCoLPjMZBnyD2VDcLF+bUENXZvoVU5
dEUdrOW8Vz+6SKzaNsm3VMMo7WeBhjDhxwye1u20ZZvATqblvvYwprnsaF4X7/3qER+99uz58Ipi
ZtQuFiSxrfyIqj4c46Nu8bcqmWivetUzQ9KL05RkkusVPe4lxUrGu9tdj2HxmnYdNFPghVVYfaNG
A19UZtsG2Cqec2a185opq2OLbeQs2kI+l4zytz0BHsfbC9gLRP0iQniZoxO+OYOMsj5Wpqavi/lm
wbH38GtkbWfTidn/mwA/VuVsfdM5TsF4TqUY2bwN6/+vWVLDxINwMCY5s1UqbQfShTmkIvZncNfW
D6kWUTkVVrtKSAI63H4z0K8rb5YgLb6bOpjA5QZy51pL8zqRIfeQ37frg0SsfHDbR11P/F3MLPN2
bymEcLvUnIiL+hpYgXJQOVxC/wbzu6xtdoZEKwjGuW1Z3C3BBJ4Mnsr3oWhFSoraouxo5ZrQuqbA
84FRT+mKisn45SHks9lNn7uifwOnB18988V6afMt607nqbVbDuLXZGAV6YzWeNDyJHGsOGev07Vz
GMmyI5tMkHIN04KCTKjGhQHidSoetFQDjKfMaApvlHwns7VvGbbYXerHjRuldbhNtKqmfxjXx4SQ
YOpsYKihqngO31w611iDOVtT5dNcOEi5mf7MdzKyKX7GuDmwJ2XLM//6IQlC3fI5yyfT/mLsS+55
rpi8IFNmXvwgoaPJVHyNjLNmecDyruXScMTbgjSLJtQ7lxS2XyBs97YViXt6YgUzDSG9k47HYewv
A/xyT8ym+Eisrfzekkh2i2gz3hszrBalfn3UoOY+owYMiA/tghNeKe/QZPmHR718WG6iUCUyDD0Q
8af6vgsKzFulp+9xwtCLbDi5V0gWnmMBQqoxWeslUsZOy0OQR2/eAE9zXZkc3wjZzd71yEOfhXxy
lCVvn8yyERya7WqMALvpfa8dCxWxR1Tp/TZpQeHYs+K/TruXpE3th6oPKzeVa2snuvY1morhLlas
iHaJLD9A6iNvjqa5OqzNihRXOrDJHRdkDLOtIrHAQH9Bo3bdNuQsLN1kISKwE3jGuR6BIkLF1kgD
07iAC4fQL4bxaqen9KO9j1HrSNBDs6w5Jc2NbVcVv20cch+j1GPZJpn4ZjNtTcVn2EtDDbWacIE3
le/orn57Cb9Ln/QPcgWDOegxeWDDhNGOfawM0+dhfiB1PL18gt8b0e3eX58qF+1wr9XZ4GK3Kl8x
E7sL5ttuVHOdVEMCMyipaN/1rq/Qx8Up0ENgISeTrAN64CbcjzTr5kjmf3/c6sX6sU5V9bmN76XW
bl2hNdqlEiPMgmD6ykeZ9aKQ5IuI8/pOgsi0Ae4E0Y/B8G6Q+2TV1nOEY9USUaXQlm6LUyIH05yn
66/zlkMuMNLoVS5FuSJ4aDyFZRq9BiHZyRqjIEttSrSx+V1p+/FrQXglwDMAMstneWX2q/WsbFv0
kJp0m0hQZd5AlpvG858KrpyDH3d/PlVozQNhed4hsSeqzED3rzgx4uPy+bHA9XDzhjUBlyN5gO0j
WcBAaBryR9QJcX/cn03T6BDqwJNPLaaSnHtiV5+f40D40VcJKJNqADiItZf5OG27mKYPI050h31Z
9U5n4jqChNQ95jUaHtWoeasM1WaRfiw3TWSlF0vDMRil8bjJ2s/bxLEPumA1Fo31DYlKp5P8U0bo
vHip+qcSDe6ql9VwJw3oS+z5Ruo18l4Nn3YMzqk448hQjMp9mGpir9KTJAYQLUffduIjnkhOA43y
UqnDQEO3U9Ypbuw7uYT7j3Rt1siJSKD7M80DwdJ0jZredpaHWPeI4EhHFYySXW3yKJkOQ0JTEPVx
zhDDrN+lop34N0QuZ+BrbkX9xY4yptwhnRgQVCSJsxJVaoYpk4St5XhZ62qwjgLicvRG7Y/LvWB5
aLI1qF16pXtuPCjkiOh+sm3sh7qUNYoYbjqtmA5meWcx7HFKLae20eb0VhzT1xi/67YK/B7pV668
j91FnUzrIzImJi/mtQFodBJM9zHQYPxZ9VUcbJYnpaAKtqOEqDcuSlLQEZ2XVTStZDvJNqqWDKu+
qfO7VB+xJCc21b5+CotOcdHvM9XRtRksNDvF+oFRUb1SEYG9x5IldjmZ905YmDF5Ra0+rTus/KXO
ktmkqfmQEya+CapSu6s9bzyZaoVbMNKmF+hin6ouST+1zv9I0PiFnP6l0gUd8wxrMY77VzsHONGn
9v3QmgPezXmY7duwPwaxb7DrrpSZWT4IZdwXMwohagymrUxSxqqgWmbMf5ZICqLHC59fFeSuan1U
340CyCatotExuya5C2sBWb1P1jGNikdNr7OtX4ALp1r7pYQxfoSWBluTjtrdVOj15dYZKlRz1U0T
qAhIOtjfCGVr5ocEYNquSHJt2/iks6tqVx5wN/PqgZbdYSGVdwBK5U2dK4GbhPSqPVPPLqBYQ7g3
0Jz0uKs+w8zYGz1+v5YJ1jbPimw79v6wR5tlXuSxDp1OMcvvCCxjlaEssxP7CPsJruEQ5nu8e9ZW
zkbjoDQPs0H+sxplz53QDBwGGTHVqE77WiDNkmPGc2TBhW2B2UIMzaPq+/dapg3v7FJjZaFrnotm
hIXV7CXES2/59n2pqfzh871G6F9pB75+Mo+zEfAFLv0haAPrCujBeKZF5ec4lnCSVfTkPNVJeqIs
s7bLNr5ihqdYUce9CpcDHuk4bpW2y1fLKBp9lHbsEdLcwPSERm36wc/vB/J6wuBhCQNmTsbp2+tc
yQhLTAed/7TcyAhmcV4+Lg8ETjg8PIq+8ct5upjCjxN5p2z8WB1X+mJopvXNSAEV6fqf3bYq9VpL
UU10iPZuVqH2WhVKvpOYa7MT81CjCe/Ehi0fotI7wvoXKGuRzrI3wgYq97400pbRfy2bMvxf+VjK
Y7YapbG9CQzbbrYUYldembMndrHCjmPpHTKWAHmO/gDr+hKXtn4/dFO560STrCVfeM4yvZdiYRxE
hCJleclUk4QTvQ5cWx/IVpj82aVeHqvxfolLxsmjnfKhPCyPKIwAtC44ptu5VmiVTpgcXzWSNY6h
L843i3Hd7BDlEtr3nkrqxzKVDGbtaCJhvoDailGy0PRtm7V0Y+ddOcFWaCbpYwW5rJ5k4h7BMG+8
1D63o24fxy6KdqNl1ftMkUq3VDtG1XSRyrLwXzuTEKFQB1NIJqH1QATvenE8hZq/abumONVJeJGm
QewiSQZV5dWNq6sTw6pAMdkEzPz37SGMl3ngTiRElttnQI/IW1sNWWbQGtvbkSZXusel0Q0n0XII
RelujW6Ch/lDppAuO12dXqvSM5OgLVDza4FPhrqYP5I2IVGy2TFC4XWUoILRv53vWvR/j958w2Td
2mpJ/dLZHpMLEeEctnUfylpZvNdKT92ZxfeNWlNrJJV/oM2GH0ubJBc6g5NYxA4Oc5mRJoSk5WOq
0U2ip21BW76vjKjcjY3UbmuRQ8KNs0vY6NmqEKO+wzj0bFrzYFpqAjIMYOsqCJErzGhZyHh2bJNC
X2kNRAnUAfOEup08F5JRUTH1Smvr9SYGG8MgWQflYK783t8vMwClQVWIcwsBkTLlyjqTEuSEvX6a
SwApl4uv0JIefLPxPhXvhULmhKwn+jbU5hN/cPSciNDfMlgK3duWZk9AxLuaY1ZNofrFm+oS4NJ8
4fveNVOfO10pqudk7OE0yJX5o+OYFPjpJuabbsZeiIerGavDctNBm7/dI87xkRbjtM2pE4yTBYz6
aOcGjXM7nFNTZgdI0XcvLRfIbil3jbjQN3EA3pWX5TeeA+Wi522E98sSh9HUXiPVN466CnJAn9QS
vVH/J3Cf4AQiMzmC3l4WVA6085Xcvl9uEPp4W8yC/SodvD+fWz4wigTTLMIMpw36D1Ye9OuizA5x
NvjnpdjNBQpWxcBk24fuMjsa1Ni4hgmG41kcXib9Sx0oOjpqm7aibWqH5Z7cGk8jHJZqTXqFdYjz
UDj4apVXNQl+GhCSP1SvDo4SNzOmAfci1qTIQNGIcr8H6DrntXihETvLz9RakJF1AgaIn75uO8Yn
WRYKtAVQi2+tnXYkmSRI0o98dsVSC2CvyWr1UKYDbIsgBTQypQf8RUQLL3dZyZh8yXfwbLVTByuG
Xkx9XORhpZWN1EX6sCatFRCmiE0QisE4M3MF5q56WA+UMjpMuB6q83xTq8Ghxst/YMAYEK/UNNkG
GxD9wVaT+E8lJDZjeRxTsemBSp5F0DZ3cKjpq5fdeZyfCmaAuc+q6TaTRuRiBUhEqo5l2I3Her7p
2mS+MepVSVLXejDGit2OAUOmG5+6IuWrXGa39UP4jTJxOYe8nth0JN5USyZ3KCP4pay7qKneHRjB
MeudGzph3HqOXKHNimlnPMLMWYXzKoIhzD8ik/j0CSrZLI/+el5SBjIPFLFCooMbrrDmcmvUAOkW
sYXel6GDRN/8ayD+Oy4q8dVxJ4h4Bke5wVaWQjq8NGqaPkjCvy7CoMrramKEOcmgTUiJL6neZKRH
tI2/BkAljkWX/CxnE1Ab3u1ap+fqColfsR5sHxnO/F9rotFeEUFCqGGeGvdQphmaziNRFZWkU3dk
3S/UPCmKDYZoDnhf0nCynoqyJEkvENqIYkN5zdEIrQqzwOSL/wvOeAkAWkFe4LcUHOZEN6ZkXnfo
bcpAW8ncIdXyk9Jb9UOkMNjk+t/Ttp2B0wrjf/qjz7nNWueFBSqzlgUP4ot0zkR3YozgvQzUvsRj
egOS/XCzaMStsXrwE5osi8DQ7LN9Bja+sIc3GIyeC5n227ek8i6egTtA12npjRnwKotcQluR0pMp
SceCAcVjKYLPUlGs2yNFRpBhYU2nScYH4yAcTki7XpZHy02HRM6YSNRdHolUARicAcE2QrhaSTJc
i6H8rdC6jiICLmiDkBJGo1EGZ591wj4FEoKwkhP/B+dhp5jjIVKp54ZYGeQIkrIqPbToDintJKZm
9C312GPwS0CGrkxk+Aqj3ajQztRpy6ks4bo29EMp3nsNM4wbzdz8xuhN+pIzfy1i/sCCxWQvzVB0
ycZ1mix5r+v2K9bSBHscKQAcPftTY6Vv6NatO/xX6UZj3roahs7fmnNWvFWm1WVqhurSdvL/K+lO
/C+0oW6pNiAKoesy+Yf/HmgVDopKI4OLRS1HvNNBsa/hlJ0qdJuXRDyH80xlYgpwULvEibL4LYQ7
frBGyzxlqaetUsXe9XPAyrLoF+C+d5j1NCI6ea6VEjD11Tn3yFL3DTqmy71cH5ivoIO9ObIGYiJv
Di1ERBOoPuS97SBSTFQYFPVeiraq1F1uffTE691C11eouotfXZ4ymR4H5r1Z3tLDR4gUzTfjHMwn
rFjcAcj6Jz2xZ9LFMSICdrHkMMqyooi9G/lTC/OBdm3BCXH2pTU+Yyy6btolbQBX1QJdf6RfYHbH
awoJ/YYvigfPXMGLz9YFGrAaesS7apYF7GFvfEId4TZ9qq3roJC3DaSYJWjnP7+G/+P/5JC8Rz/P
6n/8F4+/8mKsmGY2//bwH9uf/PyZ/tT/NX/V/3zWP/71IV/05zd1P5vPf3mwRvPcjFcMw+PDT90m
zfLj+PHzZ/7/fvA/fpbv8jQWP3//4ytvgTny3TDNZn/8+aH999//UGfs6X/+8/f/84PzH/D3Px5/
ql/hz//+ip/PuuGLtb/JspC5Tg3FVBRt5jj2P/NHFOtvpCWRaA/nUSBdn4M78bA3wd//0M2/EZml
kjjPxa2oikz4eZ0jEOJD6t9UzVSpEUxb48Om+cd//2b/8sL/9Y/4j6xNLzlSqvrvf4CP/teMLgHX
j9VJJf9OtWWZ3+XfoJdt02YTzpLSYZVpdbVx9FYdsExDWLbyEjdlwL4GUVtN48ItmjuNTurOSMlx
xifoqrmEtoau1SpVM9dM0RehSv/2x5JjNuI4OpxptuqQwcIhQ18Wmq/WGMXOxLhyZ1rKfdwTDFGF
D2ZMXrh95LhDQ7Qb9mGxA1QkrVRswW5ZQQWQgOzYgLUci0WbN3DvTKAJHfw4JE/gWwzij2nelqis
Cse0BkdirGY00TNteBw8XrpLRdW7ljKAl/KsU8qAdWdMMgDK4ewNmGcrZfzuWwHZqcBMMcjVg82Z
xGkbKHN02lypxyUvdUhrQKys8VkYPFUUbjYBIonQ41rkJpnU7CvLKBTMXOKgm5rsUFpCjd0wjG5X
ipjD1JEDrZHLBa6HBigBhYl/dNhx/ZDwbW9DUAtrSG6Vk2Y/kGrvK0mI3ahioJo4Sq+tLPjwjIgB
eYstB6Xm4NJJVZys1yCuA37GF5mufLNvN/0ohfg3yx+gcQiU7XYXNl1CD+HOrHsSXaJXewACozAi
iA5QYb5jPhEZZPzpScQh9bH5kZRsVKx7kMfj5G5Cko2VVv2ddl7JvL9ZD00zlwoe9oteWdFjYrpc
FU4yaR8k3/YG7XKMQyHhBEioFBPzSwHYr2Xuiri63LDJ/wJ9iE76SPsrAts8zInCNXjgNIIYUaEW
omfqhh3wt9QDQLIpm+yxaacchyRaUzNkTRy8E6rOLZkh82J9KrrfnoLdowtegEgkK16tPUO4lV7H
7KcZNibKknUtYd7mO4yBjbrBi/e0HB5HtT8XKTGn89f5SbSdjOk9iqgsevR1kM6Ucx/+rkPzKEv6
h9RI370WoA+kzdSjOPRzqpuxwrKElPRlH+PkX8UskA6cEqA9tU+FZpw8yTrRbmJ85Jq+zcvXtuVK
lOYnmvYXimlo67UVrcihXzW2dEYPdzQz/5oZ1lko1pvRB/x/VeSgqMw4uOF4rWi0aChYBcFFpIX8
zpRgPyCIsIrJXi1/sp4ys4WaTXm8rZTmbGrisVJouKm/G5/0x3i8x+PzDHb3WHRYIqRP0xyR+faj
oxnBqxn013G4M2Zkt1E/oKT5qnxv62fNro2Sk04szBAwEynXvHiHMSsfmjLct90x9djzmGXxxyLz
dWvZxFSsPPmmuY+9tnQC5DGrIlHfysqHPe856rswi18q2iTY3yHA60b60qzwza+zYlXIq6o+tD4R
mnLnfVh63K+kpmZGcMAZ1LnQjty8zfGcl/1nTootBvxLGCl7yn30HDhBzOpT6pQvQ+/e+4YrFmij
V7Ak2YZ5KXJ1b0vTDgGChoTmDtElxgm5PQagYqu+wy0Ti4Mqxy9ME5zKpEBA94h5KWA3hwf0npam
S3xqQI5jqzvWEP/amUzKuFKbtxBHMLE7oRMj+zaHwkWY/xgmJue0Fp1BGMTg5a+Vgq5aU7EVD7a6
rwxglqDtmPIPwytCg3Mnk8vayv6LObJfJ6H2awhGxvMRqvUgxmVB5KqZR99T4KpN9AWzeg/04GSn
8Vl0E1EqhnUJy8qVq5k/HgQP7dTzfRBL2rEFqY6FX23EU5Znr2FPih3munvdUWpQGTUvPyMFIAXW
hzYB0YL+j97K2vnAMaIqqjci908APO7q+RxPsOsqgZO28hrt5JXx1TaVPZjPbw2yJiJVvcbpjVAL
DkPpFL4Hg31EhilLB598n7WmdC9MuH+FZlC5yBXCtQwnqanEdbB++fOTJDi81Xb55nHWGgeCBAx+
PInIsBob48jUcNvOv4MVDih/eNs2+KwpmK+d9X9JOq/uRpU0iv4i1ioyvAplW7IlWU4vLIc2OVNQ
8Otnc+dxpm+3g6DqC+fs0zzYrNw3nKgoXlR+bZCwOAMOUjv6JBsCFi9vElT9wEHJjmXP9BB4tFsg
ENOM67loRrUa8CVCJXgbapKZYsSR+GiB4HXpsuqCBqI6xU8K6yuhp7e0z5a5t3ai1v8NI+dkZSRG
SAd4D6aSBkG+XzpfSeF3eD1JAevn98pz8ebP1akY0k3PEC7B6ggH4GsELcb227okHMyG0uDqOB6H
TpX1K2X6bzHLn63qiKc3WWJ00UPtei/2ZAPHT8vfLI5ZjTEDWbmYiEe0tiurd/ZZ49L5oVtYhaZO
4hviPXif2OnEaKyGFAru7L+T0PNH2jq9YuUEJXjO1VzQCuMpoOnj2TBfB3t66sPO3uJmHlYOmtQw
1V4HB/IX5lYXF4v3PNULcTkxCDxE8tnbbr5JouSj6S0Q0I7Xr6vo19MOOoGnq9hI+jVN2IW3F2yv
UwLJ525jerHP7Q7wklxiTjkgjALu1Bwycgau3A0Zx7dGstdQ4YPEQbiyMB7wyG+XJjst+VgQni5L
hYz5TnNkdTsFXtq8J13NINp3Pw29uelDfldkJKD5IKJlAL9IhIHC2U6+I04RYXLUjzkOxSnfFSG3
oJU0pBpAZFyBM3xYdgc7ZdKcLlwdN6GzGwRJsfpgsHnLd14dcvpwcwbQkGuQtY8dqH2OtyULmKWF
0rfTkAAWGPtNTzx6YTjnodCaVaaMP7dTe+HWb4re34h8/Ei586gZ7rUkSm9tJD+5R3J00wlMQDMz
8Z5yHqDot9BAfvBP+yi8k41bVt7eJBiJC5Stdpaa/IgNW7ZeQBptryjwqTkmjBRFOjwgrFRB7Otf
oFzx9077uJ6pCqJMB1+23JjhC37RmmTV/k1TpMlPVaIFVar8VWPCXxYlIQaxYQYmFshVSkbMUMoq
mKsCAI0U1xTVO7Psd+qhbOU0sb4ph/yo6wM1Xwvy1JtJgmvKTUxkxoobTwZmhZLfoAebfe5xf6k1
lcnUMheknWHeylF5VVH/A5R1Zjm+CnVNrac8/LG68B/X/kF5+kbqLCmzGZF4MnTnZi6OPMUImqK9
pUSyJSaQOwfqMLsxlylj22oPxOltiLlgKATYBLpttg57DjFM+EE7+GecWDu8wt+xzYe/eFj4ar0a
DzXkKAqC4eCF0JnzGj8XEkw7EkYQzRFU0fChXRIrGgJJ0M62aOJluIaK/NETGZTHpO4kTyzYXgl1
/Ili+4lEtVXlqxec7khDc7a8kx1/uvqzGlxzqyncJW7VXqiqD3UpCog29m/KqLTq6+euiGn3dWyC
kGaD5SYsUz4WXWBdL0znMGVCBaXGXsMm4670CrJjzBxDZ+n8kOD9Gif5zq/tO09+ttJtXAhOXV8w
FbzUBZFdYwKHFRUYssbii4Qg6ASM/lceg7GhMihWJ86sOGHoE2XPNFA8fk1FdJfHeNn5ae3Yp4Bv
NwO36TG19E1X4EOMk/GrFnzP7difsUeb+0IRumhk2otq5us8QZeOZzYESLuRMNoFSab1qXfzfGvY
zYRsguHa0O5TCkNdEjGIi+HTDTkuuXzXFsK4rc+uOchJhltpBdduEdmQk1KCwgDHWojhR85cSzc3
CHy2QwmwBi21sSLkY17TLTPATDuG3qmNmtrzyfUQ+BZmtYTB1rtOVT/pTHST1A8OEq0w89ZiogDo
NR74Sc+DtnaL7YiEbt8NNYqVOjcRhzJKKeHPBAB50h0SshkXQn3xUyStmoRBZqRtuZ+iD+Kyw41n
RtGq0zg4OmKh9h2oabggzU5PwpeQOn5b6B1OgzJ5sLOuODW2R+ABtsJWr/IDpNFjMpEW6ujJcsxS
Mseo0pDSbbWI3aujl/8UI0owgifVL9KeWPzYsLQRmPUdh7N7pQcl8ql4FNUMc7Iwf8u62uMs3EpH
22tMmpBwW/SKbOmC2YzpIW35pyc2pY1mpDgiVACy3HoDjwiwhXRFdssb31hgi5jMAtMFHAQrqB6A
FvO/IQHwAzKEARzjJVa/SkGzEedE4Jy5m8nhDYai/tcTHQKxR2NxM32EiWEFOSPFgZUK/eosNiab
96l1bSymJSk0FtrremMTprxq7HYP0ikM6rR0A59MNV9b8plSca5c+0M4mOztsrwRqvtZt8Q5TnlM
ATKmkA71l1mkxLl0E5HAiLJN912MS4ig0U7MC7vdYOjx0ej2btJmGyOdcRzFYxek1wxUzq3qzYuD
puvoinLESLwgbnzzgH5zIRqMK7gSz6JG68t+97fzLSajsbtMCdO1YYgnxR27rhl6AMSqeL5S3Nik
ZtH3xPU6hBXy6Lqwm3mknaOVqw/RzQMbBcvdFhFE9HDpPnRCgGMSihkKl95Wz+W+iaN2D3o7pcrU
H9JC6+C5C/c44mwG6HeDKf4Qu1VF5vB0m0SFCCI1ebnhOzkOwaCGG5Gt0SSIn1TzJSPJZH/Qrowh
0pPb0L/ObEt0O33EA0arF/5hmXKP1TS+xsgdMZszixAuD+Y4wERBPlntAOayvyZMYIXRLadp4Ewm
4OlA1uHGUJQSjVUdHZ4uUHxtxb29rgpuQd82DI4p6CMlB5NjJHmQZ6YO6sEWq6K7x/6nF7P1oYgo
N3NPo1TsJTkNjRjJW+dVC4Yeuata9KQhk77KQgeLKpGMquwa5vaWGt9aN/q2bUD6ICCsV0rLMXV7
xOTEciSHFzA5qhqkTma+mK2oKSPCcC1NMMs2T14p927G6ZLZ3UvJuJKVglMHBBD9TQvHfzD8NNBa
CPoJNFqJrmAldHPPJHQOdH9wNk2svUbGljTMdhUL6pYpIcAQl2YK6gCeFKIMmWfk1nk+2bZui22A
5oeeVsKd5EjCVvxbzi7vAvEMZk8WA3iNDrp26weNqrAreGTvlUX1zuqBQpud/6ZydQYJA4aofslR
y6k8EVy7cWqRTkD/tCxVbMN8yGipwS3qRrCtTKtCJg+pz3bx2ymCQPm7Rkx6G8JkE4yQHgwmvxkx
R+AhRjTZbs2cVhvcfcLIIEXIjuClOmo9RSfujIvK9H+j9OFgEaGC0mGbhUQITA58tjwCcufJ9qEL
zWc47EPrvheq/hPoYVZFWREhYrB7xmrRMU3azk6qB4XvfOTE9BWTfSyaV8cf3p0BzUWbkz3n2cBc
a5Xv4b3x8NVGFdSajwc2/qIsq0oSijKDAUNWhz+pDTQzH++hRWSkzBGFRjJ+ttB9/zeU6Nmc5E1S
bhoohbQ62r6U9U1JcwnU2hSpe/cKXJxoMmDW5soKmPPmK/xAXcB5uHVqCGx9ejHa6h97MJeMCo5a
K7DtpiU2Z4gAxwCsWmRTDLmAV6HjHj3GAy5Iu757BelgBGYus7UzHkHe/IvjUaPt0Gh1BYKgLmZI
Ec+AavzoS3iPRG2xi3jr/TTmVvLvetb/TLoOVoX3f9WQxdDG3WcnvWgNQBUTIdHPDGFEheRQqxIe
MtSktpM7fD02Z+rC3csrr4dv0ihoUPUfMeXfXq7BtRXiN/Nj9EoaDwVFPGcaUnCdd7qV+Njbau/E
HF8zFuCVXpOPqfG3XJuYozLlrJJV+SF9ezcUdoaosPUC6OSfflOtR8e4elX+aTbWh5ld+tl6o0h3
gzFqf8e0ves5fqrKSEC+IFRCU82Q819S9O8uNeEqM1NamOYWS3jDIv3rDXijGWFwy1dO4vLHmKAE
EORgmqZCNBQVKzyiiJrtHysyqJTEyzyZV5lEG1COAxdxuK8aQYKsI1apjbscNM7Or7oblJY30UJe
/e+/m4ryu7X0dzSWhPB53rYUJiea9PAEyGivRooYQ5PtojfYo2yLg0rLmcbmZbExU3AauXVg3Lnq
F2wsjl7EBphGMSjxOCiA1yiUoP8bjxj+ZGiu54RjPoy4WIGrlGlfUS+SDE/C0FA12G/gWM99Q16r
qa8THnhqQyR20fyRTB7dwmBv3OqtCVGQRdbA4TniIMXd4Qq5bebmlubRt+idz9o2n0YMeHUnO5r5
sVsLzjuNbo+8SqS8Npo0BqzTQ0EOU4knuiINcKXZ2U9CawFc4zaP+s2vInI4BvpdzUvWIcGeAdZB
DIvkBgkxew9euvFC42fous8m4x5tZ5eM05AOPpfJUWe1vSontHCdHR0RruH5lN+dw+gQ2xk+rKZm
OAAYnAlL1JnIbbn6VwO/3WZsD3URnbtqJ5hOzuO8Zsy/rZc/R6TzHYIDRH7/gt10H4ty5zUuaY/A
p1Y64pVqSDuG8POaKojMstD6G/kcbO56f0S3TLz9yBDxHnfWncQGO/AZlwZ10r1rDPZXNW7pFcCq
j9ZLP9zpa+7Hd/RZqHd4kwo29EkSM7xmAj3GzgtcSbGE3x2V5jARNHrmZRFXpyW2CeZ5+qqWtzz2
//Kq+Gq64Rgxrgjnihsq5sOYTJaMyvxu4jYPDJ0jeCDcVcf/R1WliCRHPh3JfTg2NKe9US9itkte
qndYUytsqQQ2euKpXjIKXLM31hWGIDvzj7PZ0ab5ELlp8j96QMReSI8NoTHoTGrlSUONG4n6qW/7
k15Icy3dx6y3kw2mSS1wiz4YMoAgGiG4JIs+oh6HciXjXzwxrwh+c25sD64Xd9vSwscHuxIhg+lR
YUF50ORALmHuMUaWnDhVBepW44XD4vWMHSDaMoRh1sjggsBXZrl9T2ajc8nduD/qobkZZwT2Hkq+
BTL4myqGRrVj1EHfEoZb1eLTqpw7dheyBAkI5xXhiDeWRA9VUHN4yVNOAPE4ZicR4rSAWoESPVNn
QlxZs4f6S+EtpV4VXsTAxz+H8jwpMChYndqke3NEdFUZcxaj0QW7eXAJIMUqDHpBhXOQcgn9gEcN
RbewEzayO0RH1qRpe6/DU1CXZ+FGTUDqULPlgVor4r6CXJ/eICITjVjKch1m6LoSWWw1mzu4c9lm
w0hasX2tNqyM3/K6WOeh9ZX75K9YHFgBZfBHr2dfsCKI0p21e2+zD0HvDDnXcwmunFEA6dDBpSo/
qkJcVIc0GS0zMncSdqmrswMnJ2D6deNZ8ggmjTCnFLl7hsW/Ru8ZkBST7sAdUJ3aya2sre8JZmJg
N0O9rQa8OO6gcSjNZbdySMkhctzf9479z4xC0me7HMVGQa/oxW5gGFO5TxUOpXqgdO4acpnNuFrD
gddw10PDr2xVbIcIoW0r2jV87BlWUIOqV/tNmmhXGiV1ac8UwEjLtUng4tr3YGH6/XfCZg3n0h5Z
Dm14XLrMFao2qNnebgYxvU2Z0y6S/FVsj+PGwpNDzq22yX06SUKMj6g6jDXxVEkiT9mIvzgMC4+q
XMdj3PNrt3OCkp3qN9S+2uwZ7/jQkNZmZfmjjswzx30uCXBmoQQzrXCIyWq9OdmaIHkYgflz+DvP
7rnR5uEQZ2/QZ3DvJYpJt09rZbYsy8cY3lRu0F4C2YI65K7cqdnoDgJLWzaK80P/LFgLTpKpZJnE
VSCBHqWa/0wk+n2Eh5L1YtmxAXlmNhMkpYN+PUvV1i52GfLNI+eKmnC8YPlVBpJN06ypCJv0J7SJ
yww/OnYEoo3vxAoyDGvNPxUC28SezrNUrU1oQKsYG/hakIDG+MbGUNOAh3TAMatpeLModSkdrMsI
aJm5K4+33bKEIiGHuoTmClwrueIdo5K0dw/14hIGHYVD1FFk2SZbvZMXz2STFU4E1TVNxVK07jbg
rUr8tQHUBAw9qU3UKtm8iR6toxb0aqvKo6GhlZa+vxnaH7+ePjxVp2sUqRZ7UKaxqQFJ3sK2V9nj
YaicfmW4xZmj+c8g6WAtcHOUFOjdkko4S1bihOfWPRniANACfDFfcz3QWxTyhSyef9k87lVWfvgu
uaMUzPGmtpiuKM/cDEURPmbyAkHrg8yzeD+1k3uEnb5PFnVYHev60fG/3GLGRoagKR3dxzRKPjNS
52hbMBs1Tq/BwabI8vwEVQlvoe4WBn1DobY0ipvKGrJ15x11s3+UhXsjNL7k0G4Fv61y7A0ynbNm
XVNMTUijIOEmjOymD4zepCSVWcdy0+e+NQwsq+NLNsf/fD/Bo4FMKqhrXrrWYYljF943gKNp240C
1bo1bjKHLz6X4rmo2702z9Z+1tIvPEEIhGTxBzw4XhmzzkCn89D0iWjhMDdESU3t2Z3iH4nIjHKC
r4Jn9+I6xLhYGYF3Gvw6iY1hR5c8c6U/kVn/WANToeoDDmMwfWA8bhBjxzoDiKizlhmque7H0fyX
VvoQlByGPNhmDNZcpEjvhuikoRYm4BY8RpwPJzU7r1GjERdC944JU5A868qVa2PbC02eLJvCtum6
cCMzCNCG0zMDXIK0De8zhLjQyCFBq9u+prHYI8Vx8PR6pDxM8iOz9X9WxR1C7cVNzP3mMsJGqj2u
J65fOrLmaM/xkyRw4MjduCtjujBZCIyObDgMwYRdFAn86WXcaW16E360n6UAfbt2H3oZTR38l03k
zbwIDRR3z/uUa8IHGB0SeWFjRX4EqxytIP8UmzQfPqtm02F0j3us4VjaMINGDJabVW5eXNcZeZLg
KtOnrno5yU0aqquM4u/KBLjGCmLro0uPS/MQe/bJ8reh2Q1rQ9OpTrHerLgos+4dOxbvkguZrGSS
1TVD+kkaGyW/sEn1lhahHmn05GTmGsArDMAs2SjKRNRozLwMNRUbpJzJGrflIQFpcm10f4c2fD5W
Vr11dFE+CBdLd8/r683GtoEJbFjZpQpL95IepinLt8irHu15urqOXuzoV5H40oYZ3zYH/pbYcpKg
p5pf3kQn3WnULaOT5lvZ97+Iqnl77NE7TrlzQv/urpJ88IKpw3OSWOZq0PCQxEPU74awAmA4nyMh
ffrBoV/7oc18UpGzfrS6CLwx3iqCiz9Gr1kjhoyB7nYNWtD002ED2IBvTZQWbwqVsqcZcjb70zhR
L3KhE098dPruMSpLjwxxwvnskbDwGpNOaFRrlw9rnY/GsMFphbGcj9u562m9xmOZXGvNcQL0onl1
K3wZr8ea1WKrgOP5YEFlBBgo7E/Df+RxrJj1JsoBVkEGKYO0Nev1mMp9Hk0Eu4e2uUdP6tGGMo2V
0tUeKmVcsmRAJChzxQ5vgYOjx934vU+GsqKgH3VSKEsDo8sowKWA8OuMbOZ3LO+0+TNnwCPcppTB
Faf5XNs74UN1MnjD2GEFHeEkW4PN1lqa5RfcxG5b9GsntJLNLJ14E5mvuecccquVD642AoBNDRh0
XGcerKq1gxMIws9raXTkPUvaIgsyKIlG7rg2fO8TGOsItJhmo18EInICIpA37inrk0/HsJExwrJ2
h9ZZZ4AQyoKQyAwxKz9jtssL+9Bifl3N3giUKgXfigb7aObOWyJavC/mTs2xexjynsVH4YwbD+0w
BD2dGYQ97cyo5N/OzUDRzuz8uaMOYCAWRYHRN8MuXjAP/Lx/GRuzWaLshM6Vsfkt7kCtFwReTyvf
l/znRYvn2+dD0BXiH6NR4cps5XtdwmOPxXxzvQqfSZq9+g2Z1Yaoz0NY4nAp35FJcUNiQHGcsWaY
1hwb3b7VHR+FOcMvMwww+ATVjmLE/z7ticfBO+QjBoF488/m31yHtNprXVsWva6o98LMXwvJnrJz
9B9SytnlNuLJaptX7LXUYbm71+QsGOjAv0h4HEu7Q9o58xN1jN+2hdfu25aw4aaQ6Uazc48hKtfZ
4L6WHieuFmr3SihQ+bqmrxDxpfhsFVEl68rz80PYH+FhmVQgYXorXP1RONpTk/v/vKmYDoOP48C0
23dgZj8hTEc7CfNjLfZDQdsSil0eM2zt1HgMnf4S41asDdompUPK6nGxFy5WGeGBZJraxYnRNIe0
gn+lNG5OV8uXOPnyAuMiIn9QH3lPfPxTWffhktu5jisjxVR+svu8PlF2/ULwgNl/DC334NXtW++w
27G561dJ5p8nh8PAtxDDs5ciowUnl+NxUIzaXvqjXJdYsOre/83gBiQ2AVVtM98qzdzmtnqTpCmx
MeC6yitW0hw361FkvxH7Ly2Z/4UdHEz8Q/aieWcDCJVZONZDZo7Po2L9KXubUWs+f8f0qR4+Y2qX
7rkZU+6hTIch0LOynrx2eWlDXto4A5HC/5WpMtrm1F0rWB/J42AWP2HTa+tWHyLI3N5DywgiLPWv
AudZYEpCasUbSi4MULswauqDavkVLdtKGWV73udlmRkfocfU2/08Ztu5QTruJTkjpzG7EruxT7o8
o9l0zgXUnsAgAGbni+3QWCPjMVQrnq5/URqxfIfNvZr2yphYvk7s9l1QLi0nYEMvytoWT3K4kPKy
OBAiFOu+9d/1ql730I3LIWWg2S1S0mnt4odCC08HAAqfkYGnE4KjTKbN7UuDGyAQ7MgDQ+Ebq+vR
2tvhVSKqwwm/VqAU0YLJ+QRraq086IaVPA+RhYTHubmV2I/t+F6NJRee4f+ijt5zTe/ncEagZ4OS
CKebLPU/QZXohenTYLL8jZoE8FF1h3EU897T1aN4P42D3sNBSU8CYIMAz1eZCmiBgJaJPOjVjmsK
10xt2OWz4z9D/f2dCExnmcV/gU9KgUkxqyDXIFswnmlYnejZQrmTYMVS02iO2iukmurgVv0xtbOK
RW0xbXsaxLTV/7kdZLrJaC5ODWRNN1C41oPaLElBxbiMcrXeDBD+EiMCTRTgqAuIyaRb90t+f3TH
fhMuSaMge/OI2JwEOvTGtWgrFlVSPGERbmJOZVPdLBaVafTjGOlnLaaIoWmJfznsDmHEIGqQYXlM
MrpEJbuNMSTN1U7LvSjzf6ZfFt9WMV/dUopfu5IHNy8/Ou7oS04tSeU8lo8+WdYEqmz6Lnpmj1Dt
E7oOHl2XBrSr69c+MQ+W8F6NgseXCFC1FWN5bKMp/Wq0/KJKGnanli7taldtG2WbGyZ27PTn5z5/
Ji4jepBN841UbW3knn1kDcH9NsX/EmUfMCAQ2sXCJzQ/w2weVtVMO6Xk8OXV6o1cC7AVTI1XGafp
rnMysa566x6R4sBLyWSnm3l/kxq1OCfyG7pkCC+pfNGzChIPh/ch5A1UYZdhXgMj0DNea6eWwcsc
TgEjERhe+ibyM4PZYb5mliexHNHPsuv1fLUTEvJ+EXcPrqX1vHNFHhRSasewA5sKoH8KMBNbh6Bq
zeHsDeVz7jhosj0xPcwJEzsNqkrnDlxeVviLreNPGs3rcpKl1Z5QSH2rmwkgxSj/RgIgm4ERO8UX
A+1tRvo0m8BpFRVEiyFFGKXHTwo+AJ+8s55E8+WC+l8lAiCJt5AFCeXcNbNjoXWSH10GmW8K0/Js
DNaute0dI4mf0hCbCtxSF3skoLEvYIwKXJWhQhCbULqdZjvpwxdipWWnyxZPotpZdUW9KXS3ZH3f
8ovIWRkTlLSNzOTcDYSUaCEml6qb2HORXo80wIrTfYKheFtU8EG6sjjndePtWqc8mfZ4t0S+R4fI
Qx6Z1HNUdOMUM0dv7xaXwKrFIotOJ7pi4fiY7KdyHKwASNuw1JuPkjDwhhpsrs29UTMA9msijouR
oSdAivFR2s1jM3FkY4raek6rMYqilEu05tHrEYcBKEfbK+FYxoxhs4kouJQBru2ys9JUclS+v23K
xgCdO+/7dlkUJMtGYNEHRnrg64LtemPTQbTDtCq19kr2NaYSxjue0A2OZPcio35PAjq+SXFAu7UR
nUt2eAiGUE0PnaIKapAs4bwmmsnaGk7t0Vy7lG8TcpO0in8H4hDlJU+zU8HIURNogVTmXTI+5iZi
MgLcSzbsNsIQFmsdvahsN1ECoECR/Cva5K0cz/pCCApD3PpJayJ3szFjdTVhkKQ3GEd5B/r67Bvq
d/kmQ6fYOm5GWqf+ZlrhbQIROqEi5cI91PG8sCJe4t6/D5b36EzRoRLcDWX8klt//iT31hxfLdID
lR6/mnl4Lzr7prSVa6m3qPHOeaLu0KMew/7GuOGg5uw5JMY09dvzlJkPc6c/MPw9aBFbCZd+oiXQ
VGbPYrlSDL7RsdMhT3y14bWtu0e4shuQok9a5O/jMHvXHGOjM8EjGGIFach2xie6/+OAybiu76Gb
fRsFqV+oAAcmtSabFt6/pKFljWOqGUteK3Nvp2wz/YE7EyIZz36snSizX0wVwXNk8pxPwRDvQ5fA
sZl610D+yADoQOf/3mrpRVnyNnMtLQcCC0n4mS7phHX+nebhJ3fKn0N0YTBa8tVJIszOjIZqt0Q4
VD1YTLCziJfV5A1pxHxU9XTqJu1aZ9VD2YybZjrYcJvxVgQShZzyT1RxTvsNTEqLTHJ95dlqos1Q
xxvNmtGpzTul+iD2EPnhhzM4juOKiexglicv0iCKrDJLJ/RbfqZ+fnTa+K2q51efBKxBSYZ+6s91
je/W0U8d2b1kHt0WC/f8UJtqHwn+ZlQ9+C1ROJX1z16Umpr9qLyUybR6G/Ftwi0/8rNZsOp7dpPl
qYP5EtXrXLwPiXhuumyxBTsgouK3uO6/sv5sWuMVwcxXQb+XpaiO6+w6f8wzmJiqfpKgpSOmAu24
Mfml8ApuvCjd2j39RlRuKj96JX9rM6XDNan9Y1EnF7JHd7MF7WRRzkRbtyc5Nqy7a6WDvSWyqpen
uXYfnX6AuDTtI2M8hMoMEG5Bqm02YXdxKaJ65VJituhM5mPMJLMsCChZ1tJfAjcwN+EGJlADdHBV
G/HXxDBg8Q9vhC0ZveGUBKdXEYhdePPNNkEO5vq+mYZbqhvPXaPdIWydFZsP/vzNs6c3jyZM42PE
0XT3p2d/akhMNt90XsjlBUSr9iSNbuMYGYyy4Wq401uJZVc5//9zH7FUeJR9Aa+w+bCfpBVdoAw9
g1a7Dikuzyw5D1l1MHx5oxsJRgMBjuc+tnp3Q493jcv5nvfhZWJd0VlnbWIDhfC3FPKuZeJNpBvL
kScRiWdRIpDPlzWN85ir5DrFfPPTcEbHdU7YZJmy2w6tdpNmfI1b/yxy72M5RrzBYZmhE/o7XJUk
eSG5J2N8XU4S31Nr3Qwg4XjO+1g/R232OtrFMSJOHqip6u/dH1gE1UN859WgDia0Y6qeO304oa33
ume7vNPEnEY8US1Tp8xR2PYmRg7tViXToyD9u8/SZyUBeWrT8T9RX5oASNSfiR84N9L7aJmZeTgG
dYt3ihVk/Kw95fPW1c21J6frcswt/ym7rRc2QHdzGO4N0pB8tE+4R64N6HcWN1dHJFcHxVg0RK91
u+Duz+TwvWKVfmODjDnNPUObfE3B1FrNby4lztHyeXCn59LU/vvBui6+mpp11yv2v9p5+X785fc5
MKekKivHW5eXBKCyZhrz57G65QQwmSnpm+2xn/xz3CWvZooDuOOM5kvZ/ASp42yq+gxm5hTiRLYJ
1etj7bZ8AMu/X5jdSRt2jhldURI9oEO7Y9Z7a5LkUXHRhX36bk7Rq3LQGnPrfSaO82Hb4215ovTB
Oyn3Z6rzZ5rmKxzGJ2uKrh4Ke78oqALJv5uRGuPDXB6+BMs9NPWjG6qL6cmr8Pha0jkvf5Zb4b5p
v1pZol1OXqdkfiOQHncp7ntCv2jfOqPZmdN8YeX4QsjMDYXux3+XjnA/DGOkhGUxHL8iDb0lrvtB
WtzVJnHelM+TrL7LVh1dI8QNbexijKA6k2umfxMsOqE1n/Es0Sb/mimwb0CJIaTi5VsAzrH3+sdB
Dz+WN4rf1VmX+tswjC+53KVDejb06aFuLp053MbW+naT8plK6sZu4GrP6V6GYjuhn/rvsRHDfXl6
I1sdSF4IZia42PQf/Lpf2LXv8zxcwRK8Ian5WLKBMfg9A6v7QK6xU6m95cnkgsC7OYV3oyqeC17Q
5Z4cLRJa8CdkvJF1Ol7CfniRfXK1o38DR7JlRq+WZh89gPfLX2Px+d/1WmbRixT9eWyLk15ZQYG3
XjXZt2Vmn+2bN7eXcBumRKcUf1M4PFHo3iylXeKwOycjX92Wd5aH50Xcx2Krqyfk2SWWwuEmjPRd
8spplrPQI6Q/wCJXJB8fKxZtpNwsZcjybf33MfqoQTssSSbKMpS1fH3+wA9f//s+HYNwwZdoFr9x
E10ZIFDnfS4/hdOX75zAF8s5+l50Zol/U1H0klrZuxGLt4KHolUOam9572WIYWR+GJHMkOnYdXfL
NZ5azq1mWTBmk39TnngoSAB0vL3X8jdcaizTQTVSbgV/DHLNimKwxg5P2tJlbUAbffcg6nVQzQP9
k0NHxfIoejULeys5QSN4pJ0qtx1as8pd8duivu12RTWfXN/Zmpo4NRYxTD4ZCmWyS6lJXTp2SCaP
mau9IKw4FG71wPrj0dbnra/lQRKTQT1ml+VmB+0OGK/7iWUd4NDfETTyqmuIpjTdegpt8Nt1cTLd
/7F3ZjuOI2mTfaFhgYvTSd4MMNql0BJS7HFDxMp93/n0czz/Brq7gPkxfTnAAIWqrMyMTAVFOd0/
MzumkixtcT/kr0NsfHepxj7JZFksH0eRf9r1+AwO6acZ+kuWXuCJ36QfbnUJjVn0j7HJapuQPbZc
mnGNhYdoYQQ3e9IXMrdWvnR2TpW+dhOk1mrcTy5l3zgrs479MlQaNvZeuXP1lTMy8urmnYu5CB/L
1ofn22d8AVYnJ59WFZTK1YS9MvIn1gYBeK47wh+8twI1+pKgAo1TULTHKd7XTrfFn33REfLGdBPe
85CIzgxQd6kPK0bK4+j065ZBdavfRXq78EMbgyqNayoo2N9S+4VPfUTV+0awH27wprgyOAoQ8CRa
MUIP61qvtjpUmRCzjM5YElYijqznIADKVmRLJnVnZf/zXRNt3n9UNTe2meGWIruYrurqBw2V7aW9
GgK2MHg9dR1+V6QfaBxYqCx7kYx0YoVbtaPElqh7wRFf+6EgNWP2HsvBdLD75Byw53DtT8AiN9lF
ty6eroQNsLyWW89mTUMI78tLmif3LiZE8mGIOQCTlyGvJEBKwCexFBIjUf8VcBeZMStS1z8Vbf9g
adgi42YF8lgZmmnOsOJrkLLc8Nclr9lE3TusslutRdtynE59mO9mgUPs4rxFAdhKt7yrGG2N0vuB
d3SwmU1I29hODNAKAkme9+2AMmnQ0AMEaHdrspz1+k/cuEflrmydbeydTBtrjgz37ZgsU0RKfBqM
EmDT8Ek0aSzT1Kvk56suW8S0XVQxUK1yXPX9tcuSZUtLN0rw0mi5vXgxgSojMp9yd8I1RPUQHl2N
s76TMRmjl4I/dUk3SW9uLF/uI2oQsB4cLC3fhcZ86hne+o27JyQ1TstmMtemIzawQVZGwmTGD5sV
9eur5lLG/dqNplXtTyuBROP76oOrLcvRpZgWqrQwCej0+yJTvdfFYaYbz6rCLX1GBP8nhY7ct0YB
dWPT4d7DYbpOKhNdEdshzOU53tQmuRyLpBJNXvq3yxnc5gPU8y35LU/ubwuLK04B7lOsrp61dqeb
K07qCvAjtV9W7wINmgz/aSmd5hWS3s2lSVajv97x9JPn+etiPereIZrtDVOFiIFodOuHcKdZNB5m
5VseqqNaeM0S8Rb7txgrU1+Ig9OZL+PFd8Z7nP1vPgNzTlllr+Oz2Tj6nc1Hfy6mU92Mj3jJjm6Q
3fe4C0rqbpPyJa3SfRzDieAuSHXtxHoDKqT4GiSjGtvElyOmKwZ5RGqOPEoZlSo6Mq3U/e2x5UwK
76AeeC0ezGDy1wEcrzphYE8ByeDXAE0R1+ubm5QoOnF2CgyefIN50ZvoTNSdLrnxy9c9hOXpYPCq
C2h1loPEnHFCt1c10Rb4WEevT3YkPMjcXip/eEAwuTcSjSVQP9nlgElVAGnDzcrqZJHYUVvTKmDA
MW9IG58G296oX+aJvrJjl5o/HmvEXzKgZGYWbCYSGBMdyy1oc/X/UWZs/Zq3MR82fSvWMt6VQjtx
IlnEx8FfZ1PAlAN6vZy3+KjXdTmCJPd2PIHWFsUG5KRUSoj08Dpt0pVGjbj66ZmLrTn+lo/mGS29
ZzFQlnM5fSpPxYSRkVzwVj0Ixyi5Tn0GLF0cx8LejB7wPOZ94ZWJwGESF5X0Lwos/I17zihdio3y
AtTrYrr1Vve9bRw+lCi4IJbsYEOCbt0ysNKa2+Bf5onToF1Cjpu3cq7eSiu4ljz2IBskoX3E4MkE
DRZu4O5zLdjW/FJTUiKaL6UzLMFocwwlc9nXK5JTqx5jqBXXq0art/7Yr61MHiXC+JAJplvD2tSS
vQsYNhvBJ3EJvIHM9LSj4mlFbO+5jHnj2OBFWOTVaY4TC0QK5wFJ/4Vil0MncIp8qpvKrbxDhSHa
tPfumJ2mMNoK7CjxJH/idD/oiHOjudbzcmeM1ubP6VC0DwFHmSS1XqsSJH4UbjXjzffDvRigH9jM
8czjxK2Sc0h0STjb/Udma6emQwGq01Mq81211xPr3jZJIAt7Z2msMF2/4Quz3dASWmPZcfxMuZn2
TuZts8rdq8vU/sbnVFtrDhfPXHhkDf9ccv6uRswrH1GO2eKqo6CHya96kZOGgTj2tkwcFtwrdNaN
KysJtyORSgbUG5+Ol7xnE8B/48hfmwNlqMVbavkbWbj7UQuuprAujS42bthfI607VmQOmZDB9ZAo
CGITCcEz7kmbcWKE0wre+w6XzKJTkbxOZ5RQbtTC3Hf9Lox2nCG5JvS1qrVa50339G3GdC8f7Q2j
+XUX4qGlDIyrMcUdls18M9A8YNMPJPpoqzkStPawc10cSlG3Eb1+l7bOOaGaOjH7pxIZLpnzvWN2
+4SjMiF9HtdUNfoCx7C39Q3MNkZDXGDcTLl9TpHG8Soqds8mbObvtq75fRkTmehF3ckJJFwyNpe5
TE9DqV2p/D5ZAiMtzpWmDo9zz02Xm2u06x2OsYUR0CPSvJqQZgc4OblRrrLw0+FcB3kghawXuxDb
8g3+6S2TpJV6oysH60YEEZYyivQ6sydJUqjdcFpscdE1a40B6kCly7YsemA06QHWwA5M39aPyKr5
7go2ADzI+oK1++Knp7oo7qMo38dRBs93fCgTDj0l+IHI29ci3eOXPWa0/MQWfxMmm5lcZ4q1Qudt
GPGkmrO7m3IkU7bc7nxsp2I/0Zi2bFJcW6IS36kZW1scRpQ9VFhVdGJR9zVwe7z8/pMFXJsTNkjm
O390QxDSJQJxxknAx1P/n2M/HouMf/6d8vHvoJD/eYq+6qIpftv/9nf9P8UP0f87fsiJ+ouf/Ceo
i3+HjvBF/0CI6H9ZQDo83ZDCcIXt/AtBRNimtHUAI4anC+ufABHrL1vo0vE8iy/SsQ38EyBi/AU2
RBceQxLD+k8BIoZj8reU/4V4UXAUBRCxLOEZMO54JY4pYZWUXx+3KA8Ajhj/g0MtGxWaxpecLB+0
pjiWY3KH+rcqddi+Nl42eTI0ZwfO9xmQ9I5MzdVLqe/LNpEJt6OX6GoWJySoJ5fS9gTbAR0/uuDx
o+dPelltbSXTUaCxC9xQWyQdMWi6THGsY6LQohfWunWHHIRBIOZQCVRsaMNyYU35edYquWDA/tAZ
fY7AZ1Cs4SnDtTbcEQICtmbtM1ktitAxSQ9Rn5URzoFWtBrs5F7m47VvMixo1EgM/pyy8fOOyUxh
ZxbR4iGLjzRgdJyCZGWNOzgjZfe2V2LSZ1nOmzce4TfAs5wfGgwmeeQf2HoNiypxeQJ1HwKUAVRQ
wiQ586MdS8BbEE6Phem1WGcBjKa0o+Iqifs34GNEyyiSC6o+OsYSKaixYbOkUfYStLn/DBOXImPq
My9GyOpcEcc7tb5T7vwyfwD8iLeleQyj5F2r86fKgxaQ1G/YcSTJNL2jE1EF1YS2nakfmCJMYIDv
yST3zABi4yom82kagZqMLe2vOOfjSxoMK504mt955G8Nn3axbOQZoFEd3xVUqJm9+za1Xqn20zfS
3ONitp4t+enIeFyhWlkcMEt81swBsd8gIIWNuzKiG9wMsv8cBkebWWNSwE6bdU4cVkF9aLoxSHRx
7vMZ4zgfUQuc325OoYsLJRDJhigTAZFsHDeRjWOZyM+q9ek3n/ExZzrlV/cRrZgrdzAwZick9MEu
0zfA8Ca1kTMVJUvpkn1jeND6L3Et9VUqfmbNwF6Y+S/sV07A/TdNhmvDRHAW1vzqyfwQCPo/pvSF
6qMFf2ixL4Ik2Ifi1zZwtgN656RmSnxvJuRLeGydg9FSsoeRKZUWRHobirh02X6XhnXx2oYELY9t
4fnfvczqRVxSDQTV9anCZQELtidxUAbgFvNXXDwRFZWPRYIrQXrnZKxe6ibnhJ/twmk+eaP/YaXW
eargR4ry5MVGdbDiAr6I0Hex6O66XE2YJ3M/tRaF0PUe8ubFSgHp+jhqerIMI2M5TWLkTOkfX5cD
Tq4mONUtBiQmDa4ZEUgiKiDkqfKgbWUNW7YAh/hCx02tXgzqz0MZxgfBGwQtGrMlXEwqh+S7Hpr3
dcLVjAQKYlu6nwP3P6MC8yXmBFk3NFt6w52RbIbJ/ya5zh6GjtgkIvCQF+OPKwj6hE9z5R7BGCEI
UkkYFh3dektKdilsizYen50xM1+IBXREC95qU/sN1B8SVZg2w3TbN8NT7FAlxjMf5aldod7zRJfy
3pAFFZUmNzatON/J9NUIwq5R2zxoGQIz4kECkA3u7ocBVKSfxgfR5hyXYRGKlNxu9MLFazNj2VYc
toq03xuj8+kxuydQ9kE5GkiC2vxoQg4tHqP45VDXS3NwHkuixcbAXZ143ONhZhzw1fDdNZd+dF5k
AUYWNER39IxqqZvawdbZC/aEFBy2H7ZP4KZaGEOxYxSwJd53FgnaRbUtrWGXpqqeO2DQUq9cJ95O
Fq2/RA7snui5hyjnkn2ZM5L9IM28VYAFFgHAlGyA4gCBwKKirD82aHsC156pjXu8XfvewUr/7Lv+
hkw2Bxa87hazldleqa80BrF24Z86vb0ifLA2p3g7zNGdNK5UCSzZLS5b7WIkT9J6E2LaJXm9dboG
DxzxTLmKy9cRaNEUIldFuHbtrdkV9cIemDEFYoVSssoj71Cw1+ohzen9Xrjjzo+nw5AXd3EvaZfM
d6JkfYNZ2ybhWl2TDi09wNLhmOmiHNtzx5TGJ6BeGzVIVe/gcIoPOmZ1RpsTTiETGIsLOZK7DoUN
X84CnOwCU/XJgzcU31UyXhFmVy07atrOx3wV28OuM9mSFQWVSg6mwQn0Ht75/hDaOfeATs0zo62E
B0gZQLElnsHV8l2mjBXnT/7ba+FHVwxnjfNb89rTGhmM8L2D4EnHfpvR1Qv4Zqs0p7FstipP68Yv
Qx4fk2pgxw0onl2xOgur66zG6oShVkZj429tlko21MN6bYaXYmTSQqKyROCTrcfO3ID1yaTOncqv
PyIsLP372AnOYW7cCcvb1jEBAO17Hply+gTJB0zdWnoKklcdVjBMolPFSmTygGTPSxqh6J4KK321
huEJeue7+n/aGF5TOd0rKU2JIGXB5rvscOZbq7rNTu2Y3Ysxuaf999ai5tRpdeeRODbBYrvyTHry
cSbF2njYa8rpCa7xuTStg0d1uRI/6l4/ZLSwKDlHiXhKRk9YRFNrxLbSbnH8vClRsJ6ZhDvmvTGH
xwAjYCOL0xwwFkzibN+B0o2MF93wOQAjw3KLtRj2o+adctpPj/jASDidmcZ1pHMzfiVNfFXgBYf2
VgmWSMe+aI03iz9DaSBWleFS1s72VzTRREQK3GCyZRj6IW6Y/IFftYC/duIKtn4d44jtgGqKZNp7
mAaredhYgXeUKQXZ2UFQJmE23a23ompJs9iGeYWOyuqituaorqAdaDLpbzNqbIkqi/t2LVFpPdRa
AFlrWNB3GSruxHSqDyn6LC86Gq/+5qL3UhN4pqpjL9GBBXpw2p4j1GHSbC8mA/daycYD+nGmvxIo
b9GUYYOdHDTmwF4Vp4BxKY/qW4YKPaFGq8+MRJ2WqNQ+t12Gah2iXleo2PjZ75IlrYAPLQo3Ns6T
i+KdonwPKOA+SniJIu6gjCco5BlKeYpiPkIQU/o5OnqkBHWL+bv/BwkMqZabOxymrdNMuxqHuqiw
BIL3iGcds9td5H2Y7badT77JCsuYRqLoZ92+UPo+F6VF75/Q/Wv0f4EPAIkd5R1nQJAVYDPzU6cs
A1CPLzgNnh1lJkhxFSS4Cyoiq3gNaoOg9h1sJuy10QJXw0ODLyHQ59cSn8KgDAtsYBgFpYwed1RU
Ljt8DQJ/Q4LPASGQ7wnjg68sEFKZIXg4zngjIjwSsTJLjMo2EdDeJpSRwlKWCo2pX1U+KZy7geMC
g+2FZXzGh2Hixwgccx3hzwhCD2JTSSELhEf8G0whRfZhKVNHyBDPwOUR4faYcH3EuD8CBlkCN4iO
CDnjDklwiWi4RSZcI3CA9lr7wGPsmOEpCSsX5CRvt7agN+aBB+BT2uCdRZpVClUJK6wsfvFyPAyG
AYdF29Whc/Ri54kF5CEN2G07456CtKVEEYxn9yH0phfTje87E6JpOO9pmUMLzO5HhKoanSBhikYI
O17mlLGty/KLw4q+jyrzY0ADW9gtUWAmbmw5kq3RPEJwQQfJfIVCoo4P506qjFo4eUBrMTnE20NT
G7Of64DsiO8nVAagQlmBYMK7FHqJTaFsQg1+oRbf0KgMRKA59gaOohpnkXqRNsZ9X693eWBfdZ/f
VRRIFZU/b2a3vI12zYA+NCtGG1iXiPBggswW7Ll1bgHsTR4+p1oZniacT5GyQEm8UAmeqFSZo/Az
0RDTYJjSlHXKw0MV46UalanKU/Yq1nNnU+O46pXzSlmwcmXG8pUty1IGLZgR/AWAoHFu+Ti4CDtg
yFSmLgScMqjeOrxejTJ92cr+ZdZP4x87mDKGRTjEHGUVo8hoJ9CkGzxklKy5W3i2Z3BCoHyU0czG
cVbgPAN7t+a4T6hAmdJa3GkhLrVR2dVcZVwTONhyZWXj4LXulbkNlDVpXGV4m3G++TjgIpxwjS7Z
5yhznIFLDhxStyzxzRX453R8dI1N8xC+ulkZ7FpltQv77o2UjFjMyobn8TbHf4x5yqLH1ObDU6Y9
/DanUdn4dMhCytY38lAHeBjudBx/KFaIWMoEyDgGR6CprIGzMgn2XcmHcdmb1XOMh9Dowx/8u2DF
kXVM1+tY+AaOQ7ZzT7SYebY2pxu6qDLCqgFs+bo21oNbwCqZZ3B1IzCKtv2NRAUAJqzmy+DpOfwN
oA5D7xjbsqQuFuUTlRRHv3CGZh+PctwRLYOrmUGogmbob1C8C/bnIY9bOmKAlAm5aWwgSRZraD2W
Jh6AdFfWdrZmWsl+xhnWwOkY3xW9h02W3u3KMh8JLCVLi++VUH0Fc60fjpFxk2WVPBUNQz4UEQCg
c8NoNzZq0ntTgpJOItihhhGHY9eTMpz0Jat2CznhUyu5FS1L4gDv7ujGag4Y0zPoOpbLrQ7ASAru
RS0f5Jo8Ht8BxQc4AKcrCR5MtVYIRY5GMVzoLckO8qBUPGF4JfAR8bExHCKOZeTjRCowmw8wH2yl
uBgAO5LJrXZd4u4r0h8L27h6mT6uSNqiAnse5yWAPn0SPM090wTmrYQcqUuCOczh0cSE67Y0oHiU
SekyaJEkPes+BrEeUrq9a22B25dpuamo/CxAtJkkYJlYcBVyTuYNM/xtnoFm6DLyIc2Qf3R9cXCI
/+PDwyoez2m2IqV6Yl/5C6aGYh+0ODfqX+jyfZal9dMTqv0QtIm4vkf7TT0uWwzFl9jngFoZykWF
LHAk3DttUy/6YU2dLrwbOUcfLJPdXnaxe6gn6Rzqmkjenx+VrtvtseWwA3Qj3n493fxp/ZmIr7U4
dpdYGf1jT/vlwos1kvYTcq8VWtwkxJQtNVfxg7B/tvN644WlyU0SGAxjE1xU6b3MXBMqcTUtISN/
0iFuPzje2db9ZeXRpCBl8qUVbvEcNOMiMOtLyL156EeqQoNJt28gm6uFmwX6JfGAv1WeBbzDs2N0
NAeZepLIA1Z9bMKCUEOnfwVzhkGL0BGGefCuBbSvLIy9u2kOyX8z6YajZZ2kkQw3TlyHqc5wCJoV
qn1evY6eyHZxUFG13JVX1/yZEe8IYMBAa1gzdu04VAx9ONlIq1pyWW9h+DKYpdyS+P7KaWbBbmNg
IhrHHxUqavr5WVrkv8h7gO8Ilr2HndkeCINWCRkV8y6i1ZydAJHTonmXPBzAo7FLx2SYMvLNftjr
LPQke2+y9LkUOF/zZANwfks+nxyeZ1wHIXA/YtZp6Czre/SPOsZHae+cHOmxdJiUH1yZBWgN3mOj
TVBaELIyB26DZSO/aoOqPyrsXYGwkVCNbbeHgBPDgl65fGuX2pfvaIdIljcsDD/GnMol5n1F2UtX
JQkbVkEc3n7dxgucbU1KYIdYXsOWE39dNh1t0E8LTIIA8kIXT7K3k+/V4G5odvnVvOLdHa2XZj5R
Z1Ol/beXRt81diweHGtBL05AJgXS70M67vqJzKsP7tFgmERKEFDXBNW3M4NHfx4vmp8fwzk9BjF9
zHAiwM6lM3qfjnyCCaI3plM2Zp8ZtBUTBBuRGLWqbHF3RCeGUWs/9w+6rb9UzTbV4t+aEmYyWpQI
GQeN6H4nVIQBWUIzCCz4+KYMqDhx+h7EpCdQo7l5mYl4dfg7pDBheaheI8d/VP+1UKc6rGdpehVF
9Ckttm/se061D5qmJZoPjNUFARrJM+bVY2M37Ja2s72waHbPOHvaOrPO8rMs+V1OXr9m5DIwYg96
fmw755FBzINHe9tgYCJvvZNrX7KBTw05cUChdfDru5ya4/irICOOdgWjd56f7YnkbR5x90A6SQtw
LxkM3NBmmEpH8Dqow09zxvtPxBiNInkPyA0Wrnk2Zl4FtU00wPnTusbnkulFs/L0p5Ss+GLO3XUz
c03yDLhQnfdYIsHW6iZ0HicKQxw4Cio5JegK0AijqtrWDrhV3WBXLNKHufP2vR49hJHzNEE8reqO
TQ1vxhDJxRCnn9jI1uo7dbz8PonqhzrDvZcS8A28b2OSb4AtIEbl2qFzgAZFDDpN93GstUPPpeoo
wiJJJKGSMtor+k8j1O76TKCT9ld6imZURLopd7JCrx+YSDVZdmRE8OUVfEtTGX4Og71OzenX4Xf0
uDORTuQmasJ9YSR/fuzOpOndeOlcpjHYVNhsa3nViZTNhWQm1xI6jmx7R2cJJzn3A8F8OM1EWyMC
tgRK94QQb7B8cRsl6wYvZ95ZV9+W5zbHL0nHcg0uONLpQBp5rQRqz7HmAFxIrolr7YyWmubskeZr
BLZ50YkC4L62zhGHsRaHdDDk963NqwbQhxe/7HdaihHLZrUcTpXraIuCOGEcjSVPk3AXKiqmwzzY
y+S+yblTU1ZJa3AoKHtp2+zBFynj7pHwcfUa6NxluZY9FIV1TQrBZrZVs37XQzvj4gBaTJctXCNy
FYTZCDkx45U7KBBQRWOgsry+coQADOn0VJQHzR2x6KlUNQm7EumMCAk4vF58BdLZlDOXHTxLNbkb
TeT0QA6L1q+rZWtwrahB1KKE8niOUlNoMhUa7XNdtq/4f3+lBvbIsvLnUU8vzNO2ILpd2lWN5NeE
rwpD6lRx4Zsw/bXa3MJc5hG4j/dtzUtGyjtCdt1Vei1AufxYHRF/6Hz3jht+Np/0uKJsaBwYvUOo
RSjU7jmy0rVo52cDAkdAaLY23/TYgUQxP0NyPgQaAnaXv0eBidOSYnsmdZXNfTrJ5LNpWF2tsD/d
QX7LOVtbh5T0Z4mvJM7VG2pPN8YNS02kx76XZ2JGD7UprjwPHzyU+q6jp9cl3jizpunFh0vysuae
xk+DZ6EFlKt30Vbvks/fQuNZDqYY1thhSsxrxo2N9QPWY861Dxrz6go5ghkgYTd3ZAmfqxcj9/bk
R8hvZEOxYruiiOARdtlx29vacnSpyfYD8nblKz2Pz6J2zmOqwVfgnD7ic8HMVNyrXIGMhmeHgUIV
AQblYrQMQiGj8VpD9IC4LtnL2Wvieg/gnB6EStwV9FUWfMRzHDKF9tW33L2UJxyhPC87kpmVE51a
vFpRr41YE6JPpryZxXnFsYbnPvySXZ1snIbF2Brko58Nd+jK+97ikYbja0HpBz0OFs812+iP2uM0
CZyLxUNPD0bVgOGI5PYjqKEwp2JXMYpwk/m5KNK1siypW7Ywg88JMlaMvWY52v3ShURZVs65hKRZ
Bu5jVIutenxH5J5FZO+G3LyyxrMfcFkxtX5PTnplB8W9kTG41fmjogDHamhtJ7c9yYFAs6hZ58dg
emE7zGdSQovumtexgrCoA9TKKu7eql31uXOLzPm+16aU4aSbogoRbgGwtwjgzXMH5JW9gx0INAzl
l81oFK0T5ogLwXyHSRYHLOpJupxAh55g6kqOdSwfZRwMZGZ9h81TSHAWnlqgytLF2GS7Jk6AM/nN
fa9QEkAUEmKISw0eAzgEa9V4THV6PpsQAAbS4CYaPLuyn/+vL//f9FPQ2PB/bqf4X+nnR/63egq+
4B/KsvGXTu4IwqftGKzNOr/yj3IK7y+TvQntCtLRpf2v0rL5F/wdabhAYymtsJx/SsuW9xc/ZdmO
5Rn8W5jmf9JNoTTqvwnLsBR0SUOCaTiW4f5NWJ5YWAZp+ypdGd6ZIvrR85Z6Y/c0T9nOTEhvWhmD
44FkPAmaFnxil0Q/ftUc+0h+tqLxFvWEVBpchZ7kS2Qwd+kU2Mii58GSr3lKdlpaNk+RcX7/l2t8
/1/q97/2ahieY/791Xs6U1YhpGnybQjrb70aMx1JDNfBC+Vh9iYC61iqI43TAohFTsmtUzAYPlbU
nlLmnk93HUH15gG90vwfPrnJoep5aktEzHEmTt4FVyeP17k+/PglLfSI3HEyk2UOcn/ZKlc6b5cB
0Ch5dik8PrSOD02RYyub9VWlk2cr8icvBoztuLmDE03/CgFJbJvKYWpvOBRmSYAa3qcwHIhbqj0I
PiAHoL6K4BO076GEA6J5ENprjQzy/FCztg8V46RZc6H2pMlNjphDvQQ0P4W4EAGZnrQV8Jxwwg3s
sMsIRxcJKf6uDBI63YBVqyQJMGduRS43jpe6UUDpZngzlUN0lF75rhfHbIJVxdgEsorD0adMOFUJ
nn5TwLXh0YuTKi5O/ZyF66QM2rXvsNfVPunOq5d9lzdcVG2V9HybjIQA5gY+g8ninE51eSty5vyi
vo2ThV2BSYPRw9t3JnQck7mNUwI9jkMG9pNNu2QCkXkQEW5M2zgGmRUdepNwA6Zb9rydQZ2nf0ob
/EohQ3zOshgqW3bmkhA3Aif/2mMe7PkJXNDxWG2k+Vb6BTXKaO9L0p2kP4FBaAl65Xxj1OUtYKHS
cjE5d76SfaMEOJb6tZLjqdDYTMsG/wTIzgQjAZUFJz/Xf4CFXmMkHm7OXds0n5woCS0zG2saKsci
E/6WBCTW5e4z57bvVsUf6SzT8SZvgwSK9eRpj24RI/MPL36q2H8gP7iLCj8l4Qlom5mY6a592SDf
zTmm4c/casEP9LR42EXBIJ9SKC0ZgZ/zkON0y3FpOkCyzRbDh6Y73wZQzyHyv3Jr+Ig87wbcn92b
95KdbKxOMJO0T0EHKYmAl6CbnuL+0CbYbI0Zm5eVbEY/fHaAfy5a6OxLDUN5IeJDBTM7jWnItYv+
KJuygFVYd5iTKTz2ta0bGBczM27WyPYUhiK8bOO+G20gR9WzWXKmm2s4tdo8nce2P7ZRSa043TSW
FL/lVJ0ic8LBW1uPykrgdejB5cRuInTSBW7jUcs+kDWPEyQFirvveoMmGhwBJGKHoy8xjRjou9Nz
3/i/IYgBYtzh6s8fk9fXySECGNtrLGvvVTe8a6XfLvoCaMgEmTyCabWMZPM8utldX8bX0jjnrQau
bNIfsIDUcM3uh4CC2pwFL7OPWV18acHYrCcHjnlfnRSmxxqBjFPyzAbLaLt1Ct2V3Q8aROHf2WVy
5w35raDUPmW8ve4yjApmf7UynvJWxE66aGhWlLKn7hDDtyGPWJKIFXtBio3dxoyAcoqL76TNA+Yc
7gPZuitLTr+S5NOis5hfueZHW5fUBCTcIUP5rIfetspBIOQ4R+wRu7RxN1TNVR+wM8wgd4Ms2sQ9
GUmyOeSiYQIo8HHVcWeaSYMRe2T3UfgnkZuHfoL/HjTQGAsvmahtu/SO/6JN7V3nVNvUJsqStmgh
YSd+82kzFMHTJApoM0N8DbMKkLmi8U3Tfd3Vhz7KPhstO/h9+GinlU09eM0HOjrltfZS5eYbMggv
T5AESuJ5hUgCviAUh6yNsnU4wKjIfDwIkoMJExquOsWo7CtfSguLwaTtAcywx55EtbbNcMuR8cNN
gtdERJRRhOZTVXps10MdNYY3VqNJs5OcmWrIhd08fZSWfvYJs9go7AN0dphSG/TaL64Od7x1V/cm
wnSTkbDN2NCGRrP1w/AwmwzsdUZtd7iPG/R+i3m7Jb9dKupnu6Y81UNW7qHucJYx5xVZ533aVOUt
0m6kEMSeEe/S1COcSRrPLKdz3jUO/P2fqTmzVcuCD9PmtzY2FF14ZKiEJMro+zDW4qvV7n27XUc0
h68w/SRReqBr8FpgCso7v1uFE4clLnWxotWFc2zC8dn0Z8Fe0dzopnMfyvo3l9VHDpxi0ebSQj5C
jp91dsPeo9dRY0xGaT0k2nxXtdO3M7hsHAoMyLkujgxv7AOfSxL6jtiXUUBQHDpPHUYmMkTYIx+h
Ec1F7C05dwKT1qyVfY56phsuFiGWk5hqAt95KuOs2tkjqPMME87KBHfiVpyj2pihVkOnaE3+j4k7
KXCjMh+EzVhUNpvJDYsFnJD4AAwSL3zo7IDWhjqHxxm8Z8IRtwjYjeT9e9BfYrGxbc6xgoES9Uac
B4q+KJY5wYnGwSNdmO4nSu68HuLQoCEL7vpMO0acvomJT0BYkQ8qEWfFnH/7VXnMqupxUkNjw4Xc
3kNPotTQMtejkTa7dhp+NAxM+ypBKhj4slznUJXbNF/N3ralBqGyPmJr8DjJlU+av7fy7jccI3B9
XftWFs5XZw7MeIt3pwm+S5eSnMbAthp/zhadKUHNJ3cu6reBW3I54Ewr7IMMobrozkXo04l2V3JC
uL8LYkh1kKZr/m5UJ2fdCgcmGyxw+CV/pk7WrzUxhS6uXjJYh2EmX2lVOcXRvFZjNF9FTJtJxBGH
pcA+JX5hYQFKN00HL5OxM6X3qdxVbYwRp4rqxSycW81mDwVJEPEY3DejraExY+SqLSYy5Wzgj8ls
rP5Zvio8/fq/uTuPHdmZdbm+iqA5j+iSRoA0KG+6utq7CdGW3jOZST69Fn9dCPcKkABNBZzB+Xfv
3V1dRSYzv4hYIYkv1wPgiblNWVVCY1/jY/GDCUKPV69Fbhwamr682H5OrPqR6bbc4XncjVE43k9Z
fy8pf5JzeFMO4oGs/M/oQBlu4/sIXH+VtGTR3PLBmJy31PWfLYpqq4HZtSzjdWamJqyB19GuTO5s
1MBm+fv0uWrTbLGpwJK1bSL27sjsTktQqPPcrjwlnzjh/QWWs2udyEHontUmh8vdvVFEy72UJNCl
BUPgTKC5eWN+GZR5mQgOmEtzR4k/D+Ucp+GonFWGDrTxSIPyOIY7++wZ1l9ZFQMQom7TCGNnq8Fb
4c35KWOG96BZ8XK0FPH4Ej5NP/00bXvbWUtt0PTYNuxdJ78PeK7itS5TtQ4VzbmDSp975FKG56ji
dYFwIPpmbT/7fcExPWJjT6fLPk6gGNTdJxucbe7mcmsu4HN0pFUf2s1Gq/hQefqvkz1ydDAeVTxT
O2FMIMI7hbHcgAuccaSedVeSEOljmKod9VxtvmeuQSAP3iXLhP0dOtl2ruVSYbPIg27zmFvlm2Y7
tO60R1FZBklUZODCzOCcWjpbz7YRbBID5jDcknVK1WYXonGSFzIwk2+TwRFb0cIxqnPprzV4RlGF
w9XsJkZZjrmtIDonvpFzsIaQZ5XGLs8X5sUgHnUYXcCC0EU6vGdYH7fAaF9Zhd+M0nylp1IzlGm2
wZwjlmSQu707QS/ImTfrmBRvZZ+hMzo/i1F16ZWgYGhmDmgEB8shpqYbo2Taz/gsmHHpU5PQIGA1
5GLjNLw01jbpAYlk4aNTpx+kbFemaX9VNrjcOGh/XD8214iQ4LMwFhYlRC4SDFS6bcc0Sjd5pP6i
ZrpOEWNBnsiLvVdt2PZuPPadW8/o90YvnI0RkiYfot3YxPwc49GjWvSggvDe1Oyp2MXieU+AvUTh
b+7WT6x025ZmtJUlkFacnD7uKOgRXXM8g5x3snBAErCbS6Y1gQXn1avEgNfDhbogz/ggGU2U7Vch
TfqollNkno+QLW9K39OXpkw/YvhUN1Y/vsYLeJRCw32ZQjHCEvVrVO3dJIw/hSUv6q/e4tAjN3Qq
/vHsmTIBABKuZSNIykJ0sbEnmrEPrlzMnza84F0DHJeSGcw57hfli0c3T831tPgF37NXsRgIG5yE
YrEUzuQDbTyGlpafpsvYW5JsqcbbDC/isJgSi+l7wKM4NmxOdZBiW/TcO9gElHkGzIWUGW6Mvjlm
+KfR1PYtCHq4UOmqxw1ZRO/uYo6ccEmSUgXoBuKh1fcu3SRmf4Y2ei4pf2FN8W4q6ymgEdEf5W9e
LV7n5ZtYJM1i3//BZzw049mhzyLHvSk89zVynGErm4XYifGgX6yeFp7P2ftAWdBwYxi9i8UW2uIP
xbvy2OMXpYhglSwG0mqxknaLqVTQ24rHNFzMpgBq3wyMnipLLy1uVFUZEoMLQtGEU1WhztgKzooz
T2v4S1erHEA5irOZuMdxMbsuH33OReouNthoMcT6OGNnHLL4km+TIvmKcc4mXXNYXgxNFa8BztoG
h22qn8zFcNvhvFWLBXdazLgEM1d90D5XdKitlYdh15fiJyYEJCSnQ2z61yDrfmB2d7gL/Rd8ONzp
xUXW/iedvf0OaWjLrGVtUst8AIEbnIr6r44DLDI9/kEJaa91X1xMbWvE5ZOD69jCfdwtNuQSP7LC
l8we+JW6oXKr61/IcuYmi24zVstj1FJ3G5QzDyIIgWavmAL4wVkP8gcZr2GSgCU6ae+GECiuVbyC
p/3Gf44/giO24DrYdSF0tiUESTcEQknSMZLMNmEsPqUMHhILTIIRbVlpoLgiGaxsJ6eQMJr4xQR7
Z799SZx75hwgsUuTd2gxfXPnr6s2BpynaMb1u6+RvyVG5sS296AX43hkiHdpzfNqCJi9xou9fFqM
5uVi2e+lzU5u3MzAja7WgLHHA769ilvzOU/ne/R5buzFxG7PEWcDykhktOcPq1XpjOw4F+u7W5bv
Hj1UbQD4Am98aDy2fUawqigeRWM2pIWy/iIYmO7Az+mr6TPaNXrs9jwgXsFJJ2dCABwlAUbf6MWd
v9j0/cWwny/WfbWY+KeMhyAeqCfq996DkJ6Z4pEQxBuqCemjHl5z8G6knPSwm5xskxJ0Z+m4GOL0
oYve2qEEiABXekSiWvd9cUow5iQxZtRkyR+QQ6A3BrMPyYRYcJtkGjGI3plfr0TmIsWAXZRGKQ6M
MfkGGmLsVcHbR7PQsY7KZ9GNZ0YxEpqjoj14iUkYtfkIDNRjg1Tcjovk3y+hCqPKnjkI4dYnb5GY
8Wu6oOz6yBXgq55xVESA/mruXFo2uKn3GemNlsawdIlzVCoFZL0kPJaohyTzgb2fvxfvGho++6S6
x9V3mJrwxSQrIlNxyQIKvMrXoJE4+NNz55Q3IOHgVC9w2gLfd9KpY2bUB6m8D2jeJ2mgmtkqzHZT
ckUtqG5Kyz3QeJLdpKpK7+hqcFda+NPOpTsiCxIB6bkfeGmIQAmzLsutUSrKqcFQbX0MLpUzUYzl
qbR/HVZBJkHHokMJCv2WjEH30+Wv/O2XNJ/w9OlDIOYPnzUexxHUwBQCMZktHqkmsCuXugUidcVi
PqCVG6pahFxmVXFDkIuDVuxSwDvgbJ0pGoVV5goJuatm69wl7i0tPL9uEcx7x+yOpc1LpZ0VbKhm
pt+IhkersXSgGs+tGPnsSzRwCIqvFrEKZn/9NazLt8SjCQPIn05Kf4t04wfhdzCg8UgrjXfGDHMP
NYB9TPyoB3vxlFu3WSbuOzmT7aSies4GykDY/tED4W66zr8QCsJ9gMFZDRyFBb9sV/DaZKSOVMZt
Sx9QqF+n3hoLLAzCOfPWDbZUFInOHK6R6q+CiGu/FMmySNOk6XzFtHEycIqPpndvJd6CH4bE2zX1
Ur2VvAIyIfDHdepZtCHMnFbWs+895Lgz1jjdKMiK6nNv4Uo3I6PhLiEyDyhYWhAmgCwcS7wGgJXH
t7nmc2Iz0m0WbmkGoBCuyqbFMlt56X3POLXlXSF7d+3y4S4rJByxnAXFLxHmZg0BNuZ03yEKo5fX
N9AEjjHBiNxb1KZ+Z7XOkT6Nay6plp/jTzoQDl4RPlGIuHNsRWOGfsulOqT8xE1RZr+m7e4a135W
dnxOgvQ3XMogameJyYJKwawP9DF/1G13gfV6kD2Ib1Q/gjH20VDDFR/QQ0cVEmLOq8yu8GKSjW1K
Ar+mRaOb+vZ6zM5+eh86GyAgTP+YcW1Dbd+E7iYlFX1oCLTs07RjkmFJMN+2dfznZxu+7tZR25WQ
ABi8OCUP9tq6MxoeM4bntBsROvux9p9zd/qQM74/dXCl+cQolgqYEEURA/0tmUleItzvEStN3HUn
SNUDieFVyK/CPgxRu/Lnx9wpN003PYnUvA0L/eJaeE7mZnjK1LvZLRHPJ6w9vwRYqCzTdbymvKkK
dHoTULORh8gC8Hq4jJlvwAN3NzaDGYcq0oa+mCqZn1x3MeCIAZ0OXPGKFmYQXZjIlJ+7m8KXZ/oW
PfBycbvJqOpemb1+K3J8wpELNRnD0Eb8ZZU4uRFkADM0GOgad60huG0685k9SrWXSOqJiWljIraD
SlZsUpdbOcHYsmly+d11sOxtm2ZRkT1R28Q0IOLrGT1TfciEXcEj2xlaMM6j6KqW3Y0hv2hqemxm
Pm/XhWCuFr2Y/lDSRmPHDAebEvqaiacNwP8EOzakNm1nutxeNV0CIfBCBi761fR0vlGaUdtkE0xu
m5gmtnnXSTcGRBvcdUus2868Ww05H4mc28w2X+zIPfZudzOXaHg+w5J1YnD+MuLLYqs13QEnvH/B
pXxjF/otwMN9E19Tjr69d+9hX1/Fodr3iynFdhN7N8fH0qU7Db78M2BvxYi+/mUgfopIK1Hgu+2j
/WiBcWCFKGt5h6aB05QCop6kGSsGpGZccqT+s4wf7SOW2w41dHTc35cdcmqL4Aoy1X+0h9vI4+4K
4vDeYIjA/Qs/T1XzA2yRIw/ns9MCqdDusphBLS6d2F0bloZW6xBqZ09qFF+6qpgkTdjJF/OhnzXn
JhwvUfE8SpZ3r2P2O/VXlUABLINLJ5P7RXSVHcIFijSMTFOuXX5cJm7nKrn3Zjoxkpldqu3w6QzT
tWE6ahuju4mEfhvDlEob37jU0EpHe3xbfMcUoMCnK9eKwDNj47Dd5Q6bZ3yCa9xv/gazGfqfdPub
xCQux8afm2pATFdcKlon55m7pianRznXW1fF55T2n8qNz0W8bNu9fUhv9KkJiwP05/eii4aFTMiM
vxIfmACXbyxpc1itPFO+mZVmhK0OrcHfmLLbKocJHtOJESfGUwaXouqanWVR/hsqLIyEQGtzoVBY
HPFSKvS8mKFwtg8r79IMnO9bFgt+YFy1j+X4VM3ul9LqAE1100wjF6H4gtn+ZRXmxwhSlCzYNa7w
O2Vv/vjuGYKay/5Ae9YHmhYVJhmPqnAZAXl+ck+SpnOp68SDDMpsidtTT4zbhG/iHGOWNzUU5BBY
wCuO8FVQvUjuCJ4pLEhWsnzkBVz7PNwpW71Ffvxr+urQs+FfV3lyj2+e2EZ8XxjqxbHx0GsbV2W3
M9SqjAymiAbLHw7Yj6E3/+3VEcw2E1hywTZmM7bDrYchb0LRChPhrPLdmAswCD1fIs/zzhT1D4g6
XWkm1y6+Sm87kmhKM0E3UHywYi/Zpxmfc1p5pxrsTVzx6M2WlZRTJv11lvPsUifKtHyfNOaHpzjn
a1F+Tzl3a8UH6rNd0TlyWfFM22Fnt/c0cvKszdgFeBiFMW9S65WZ31GYHsyM727F2QkqMRzJYn7z
Um+rpFNQAqWA0rjUDApxV1noEZrhZ5j8lqFLzx1YI8Mb5TpYLsrRp7xBT/FjYNuXIuQ/xhyjsTFc
wppGo376DaP5o5S8eeMMWM2zsFSlDs84fk4rHmZv3gyDRkTtDY8uot8hnnZ0kCDkOEcnal8GLkcy
XHP+xXPr4njd7fLJjIrmxr69VhltAtlVOO9+Sk363GF9T26WHpY8JNUouYcMdUCT3Y5cvzVFHGM1
feegWqgG+CXC+hRW/UsdRJdGetQ5canFvfeAU7Tbqsr76gb3bWTgwUX7mKXJpY+6qzG/DwPgCMd9
6LLh1evig2KxpELn4Ed8WkOqD1JOL8pKv6mEvwjJPN/34gulgPnRyBh3cFC6q6LkbEYSL38ea+6M
aichp3sNb6pPqSM4VoRsKm9a36FqzgmeCqe4Ma3lPbdHWPBVtV0en66dDQcmbveJ6L9yKkeZrya/
maVfOlM8kGHdllzRbmRecuRoc1RHxhTjcXlrvBhwTMuF087ji8lntHIb8HojXscEbckR9VM3NmvL
MJ8IOi/jCPPJryUVVNaH56c7+hf31D2SpuBFaZ/3blmFsjx9Zwo/rma81hb1RKtk8i6F4EZNpxm7
Y3Dh6PCbSucYduIBMRGjfnbvsVaib/NSQ9pQqWlzgvBh9nHNJJSkBIV6CVG5Yo6Iox3vKoN5gImk
sCwCU2EfQ/FUCwG+1mM8YB/7rIFNZJbt2hD2JiiHa1ept2WhyASbvsyZnioP62l7sPrkHgj+qhnk
X8p37qO53MrMpaQCUW02P2YtviiqwZuZ77yyv/KbcFzhngvFeNAOK9Ty7QVi+maK549O2DdaILGX
uBGxFLY77MczvX86fxAIB4n4NBj7C53ei54MlTU/+QLLVsD8J1YvDLs2U/sFfp6OutF9oO7ka+hK
+O20oYLhv0Tj+GJTwMghTIQbVcvNsjVtWy7aZoCdMn04Wr8s77DseUeRF3hQrXMO4Lnmjme/jSqf
xNCU6gi6FO2cNHu2MWQ5Kj9IXtfDrksF6QF306dsOscyfAMI194W+qQGmgSrlPY/M5P7YbIl0DUc
QzNdahcr46khYvJFquppsIzaK4a7f1wY/+Vb/9f4t/43G0b/H/ER/9t//ndoE/zv/4qS+P8POLEw
Gv7PlqDH70T9pvN/oE0s/+J/eoIs81/QHFwAVQEhD+pU/pcnSPwrxNSDh9v2PJNu1OUr7IKH5L/9
Z9f/V2AKxwmREWzHXpw//6kn47x8SfwrsAW1M4GAfxea3v+bKci14GD8e1sQFAzHM01ehg8Ng++3
fP3f8SYYH8StlVLdOo8Uf8ToUMFQ02wy8/8WdOdsfA1DZzMzihjEBuBySjchBRYhi47mbeo+xXE9
34IR0jw8ielZWuCA8NTFtx94oi6D/5IJreVvW0ZLq9wMfoJMv5DkwXiSPrKxjw4UOSdzy6B+xDNA
hd0b7v/62DVyT3Evfj6NkaNv/HpfmHO2MQvFTipA4rQ74thuwAOf+rqDcMHyy3jeWSIgt1KQGLG6
am90AFjGehIEaRbOBfHSnU1uYdHvKWoz7si7iMNssQQH7XRovXQ49225lwXDUNy3LLXURtGOzNip
HVpMrlgjLLt8rkaq/BhwkXSbMMyzBVkZ7aiphom71dm2ac1jTyHZpJdfthdeVRzpfezpxYPkPujI
/m1aDC+JpFlwcp+kV7Lu42v3GoaNtuZ56RXZ7+iO3yUbw1Pqvhv5jeUNFiND31zZQ3AaPS8l/Yf1
tRmBbbkxg+QBYSkBuXWiKfGLXZh1CEb1pj2DUupoOgYxW46w765DmfHaCpt2N1S9VvYvOmshYzgo
M7zpfTvFJwXqZ1JEgocmPZmJaW3ojKTiJ+u2DM2rNZW9R03xNe0eKwfR7EYAkbBHh8xI+hi3drTR
eXgxfYc2l5RZPMrvRllFtfMMPWwZCOO5DtSz7DBluA2TC1PRjUsZA0pb3j9wY61ttAhVi/kK4ugg
SerHZclYNPSC7ZR8udDUtySPHlpBpUSbRGfiQUDwnG1KR3ZpmeR94srZJQ3Vrq6TPEdWmy5iCh94
at0Ow/BEww4cqDUqcRxP2/itFULgscDPmpbBLujwceMbAnWqP4KynzfM6/yta+cn8NbMYSbcojSo
9HfGSJKusM7gA8I1hazUo2pX7+GYk1cqw3OjK7UtounWMZND60ZQEpWT7HJt0xnZBcneURXajnpt
JE9ek5q27WBloNuDqT2Fvf1oOdQKQt267fHRWhmDwtrDlxMrXDKLwywtsASZuUo3dmVEu7YbXwn4
ANT0iZ8nbnzbizeY5Y+zK5zzUIfP6Jb6nqfGd8ludpCJ3E+uTSCrtGhs4QFqO5i+4pncjCPd+ax9
5940ko/WuCfeMJGf5zw70oGWmuoRIXDXN5U6J3hLYFl7t6qahoMYRho8ek0fHDH2ql+PZMrWlc/j
TkiDJpBxCA4KZrpK2YlY57Skm6EfSegNlMxebN89WCVeYx+gQuCLehsl8T6qoLCWFcJl4lrU3uKv
gIdncOVYfcaRQYcWAwHUWRNcTWUE3r5O5/fIdLK90bTvqC5nesDHgzs09z7RHM0gixIOjatQzJy4
hjzeDG4SbPHmhWtcjxY2+TuuNDgafQzQHZ9bQbA8n6gXmvVGUkaGxL+wQqUNZmvvOAHh8YoJh+X8
NI2d83EmjNJ6GrlmgzRGW7CGDGC5V3DAWBRjJPVWGfk26OWRwqkvB45JOLoDBGvvOXNrWJzGdBis
+VYA7cULVR97MyGKT9rBEMQiNro19Wcjja0dtAwKbZh6giUrngfidXirOhc/QDeQCGsGfzWnTkNa
VAJYab4S/gmJODY98TUxxpbbPgz2niB+Z6bhJrGgC+AZ2LD0MCbp2TPCDtyIIBIbOnSAMj8IklA0
RzmUMuKsg1lzMKX90uYnDE6KOEKE+BEHEbUtut95mnCwtM2V9rBpWUyIV86yNig+Nmuws4MvnR+f
GQTrX7uBHk7AUiUnrjAsaVSn1bXYTG6xEFfrV1dG93GOMmT7bINafUrJaOV4clZdGC5oUQseWFnt
EjrPGSCB2AuJBxXav+s6K9kn4W8DqH+vLcEYwZ8/QxOwKpWbp6BkLm8AwVl1o36lSJhTLAnDJprR
qIJT5fvpdfSMO588Luz1ghzsIE+eSgkaAb3ZkWiPti7ItcQYxr3g8RgVzVnwByEXwxYMIVth5gMr
35u3Dn9MG+a8rukELZw0ZBnPolNhnIfKpPyA5jEGKBnasjnam8h3mYFFNLJUadGQU6eqjEi0Izqm
mwVeBqPEgWT2E7FVaHlJDD8h97WxylovfPfa7wlA+BSPlzKsjIeoUh+dgVjWEMhYpZ0zPOY1+/Qq
DChdo3SBr22CrD/R3VLto2kf2D5glSiG1NBYHUCM4S1A02ZZpGE44vnbF8bDaKmf5X63ebhAeBjp
3oMFm+ccT5e4jrbcJ9KcxQ5WwgVpXm1o1nIxqC2lxkZN6jFFBuwZiWM7eaELjlto6inloB53idnC
KHUCqpsgfzoX9Hoobi0CqSwhggw1B7He4m6uJ7pbabq1swYGppeObw7pZbJpMvdfCTLjAcgGPuCm
W7edQwgfi5XQyy/Wm+HaxbV/NGbsd0UlPueOrma3mveJwhVawF7JFxhSgD0kx2SzxE1FENh7kylq
RNZ6lTKZToh9nSZbEyK2u1/RMvRQVG9FKZPPbrhHPaG4CkFzKfpavlBzUttYxDNxUdNsagmPFDoP
KapEyObxV78Y1B26mjON3TnRbR1Q91c47EecloZMXd1rC3Ik0mcIZWXYU08gnyYSNGQgjHbnT8Xa
9blepT4NTQmBgx1ZYLk4PlTs7WWIE9xQdAYYLBieJQiowExX6fw4xfp95O1qe9Jnk0u9k1ff8JMz
CuRtPrwIX59WprW3E/ZE+cBEGSmWtQfiYr9Ty5DDOJGKwJ8cmM/96COOqfSU9LbcGhnRj1F5DEqo
1t6XhXU3i4tpZMuDncw9Zr910NiXoAwoDUgQesKz0wfBXvXhxM/hLJVYLn2cE1LX0pfjLQ/Icgjh
bwKxJp3ShuknEni95vdNNr59EKX5RQ5Yr7uZ5zDdS+wQ/E9R4SlXTU7Tp3RuU23qkx1MsDc1ctRE
Mxr8gqOjSu5mAB++s7Ptpj9bKllAtNpigmisiZnri2fUN61xmEePgGPjMcOZNd95ZL33XZ70HFqZ
K5vIknFMmlTf8JPvuBdZYpvFBuIq9zoPeo/HawOZqYGIhPJawIRaFTYIER/seVeYT+NofMnIVceB
seR6KplciApTjzv2d83s4DErPN789i+TfvDgN0awcFlt2ljweo5Jcc8eb9HeEZa7hFspyS9hfpNY
QXLE08tW3FE/STrfFb71Q21vv5508EoVTLU3K7nLG/XYp/QJ2AimUVy8us1cvSK9PrrVHuqqtdyl
RWKczHHaw6sz+DyHb4tkZeuXzEjFexswoRgzh3GxfZulgiaEYJn5ec64zYmPxeFs3cDJ2k7cDQjZ
FYBUCo/2PkO6WpHNi58FRKKN8vhXjkc2La2cQwNAb9XxqHSjD881eQjbPYF3z9xOJtA5gF4p5ghq
yihBwznt8meMx9bMb/Jz4CLcwNk7QgSC9drwiU7ZthGu2LMZLTGlL4GuKPjsa9JVYGaqc2iRv6kt
8tHg9hB8UjgYbkqXMWw67+DRNjr7OJFwuyTbmZX1oW3EQ98U8lxK3iFvDMyt7gRoXeDthG6De+N2
EOWxaUV+didcIgwa9lqo+4RJflz4/lkvev9YmtsIS8Yhz5xvUnFckRWKgfEb+sVelF3DUlR/WmPb
nkCGgTEtEEKj6aZNqi+flB6KcnjXxeSNZt1+BtIbd5Yrhr2W09MgjBzENcyXmeIsKWfI3oxRyuA0
l3F8R20e4SMcp3AUP2YKYFZ1M/FcUjReN9ltU1go3vUGw6Gg597i5KXEBCKBw2Vm9ccQ3MKqobfy
wBMt9d2f5bgoO1Aw7iaYKnXv+uVSmS050SDWHgi4XoxmQOh2nJ+2Mopbz2IPFEEYGmb/nBWpv1Hp
AGdMKbZEtvVecplTVVTTpDIi1ZOjx/cVsgpLfllm8wblKDEatB87C6aY167SfBcULdN1ld91tXmo
w47oQd1V68hi4N0U8zPA5008moxKTfMlsVCjIpwEqOEUSXFoXjlBGW5nrOQhQKoxZqg0te2hhWLT
CRizPWJ0JcavqUu9ndHgNFcV0r9MZlrQKPihB28lR7wlMY3bqVTO3hrp2Ioxt/VY52WV/UGlcYLs
7JAiG/0WuoPGQDCMxCDsQGwzD+0mIca9S30aSqep33edOkl2cqfpLc7IxeiU2dbSZCNNBT3h3i5Y
9hDhTXqhgNkbBMDR2KwYKbq2GMiV9RVZpDxGznAWS0G45F0XUkY7aaf4viqvu0km/6XmSk4Z9nMn
YQRsclS0THBd4BZ5b8HOk7b2GBiwUJAjRv2OWMWH5oqPPjnqSCDjeg8BknQKz3Hg5I6PgcBuTdmc
SdrS4TBZJNZeBNpYF0V28gJcMaMRfGvDNHiSgOiZK66Epvgx4nGEkNVm66EbjmB35L4rgkPgWmee
3M+xzw5h5Ik6dj0yO7VVK0U91zrnzSEk7q6DAWU145YlGrkY5A2wbWaXf0O8zXY1QALxaxlUTdnD
FZUkR5JlFKL3dIUkG8cgCMAOSPO4y86yc691K2CRpeZbR580xfI5U1mspaH0/oyApSTEPLItvOTN
iASR79rceYJZXxHf0UAoNSkirwqTDQ5woG5IFx2VsMUEO1uZDpf0mbl0fw5r/yMvH/rwF5dJ0vXq
6PWSFS/lpIEwRM6pnn+yvqiPReCgujKEQokSAYf+8SgXqdX56QPnj3zC3iZavurM/A9GlrPPHB7P
iYRKwNaI1UCvm07dBI25o7UM8EPngSRcQN1euKap/Ym3e155nmVgjm77zegXF9dO9ZYuT3iimrJA
a86upFcPdRM/LPnhUAwXu3VP1Wj8TK717hjBkxQYQ63O4uDPvGfV0wDeoeM25fA9mYtljXQ8t1I2
WNzZzUchaL/EBEsoZdMK+65ujE2TYJ4FLTdJ7DueARkoDf84SaMQDDiVqihlcko1sSubR+7Lv6Gn
/tRMx3FD/ArUNfV6MTxJepDL3970vlVaQUXKX4tuiXpMzq3PMaOK7Rbe4LI35WENGX2A0hD9WRFc
wzKD1SA3BOaf6EeNOIHaxLOTI/vEZjeqblp1Gbslw8npHI+s7XzbN/yuucfTQMrimiyaUcoSTFZl
McQlhF9UckP2ZCw0h94qfQ6DpbMUpBE+ggKjRIgcpsYfL56JGbkRFPT+w+kdtcEnc6NLxscT/d1d
L4maWFD1M+OmlZ53wzysZuTIV63nkZKYzg3u4qG6hLBA1pnjZ2t7oPEe7xtdd9w0hWeLXe5+w49u
dqUjb0Dm3o21WV+mijUBCEC3w/c5Fu61tX+KiRYOegJ3eVJDS5vcG0hgm7nuGbTE4dZjSahKq6L2
Qz7BvijnU1dwKnJig95Adz9NzF/cIuFx2mVHpVAsALKv5qB9gviCxzSHPVACpys8/4PH7m/RaYBX
PcAyJeJrM2DirhPLX3udJMPXFquSygvFTjbnyG0YN2y7TEwbYi1jp9j5Y3/UMc2eJlj2yMInXrxI
l+Z5Km8/RaQwtzoWBRkCc20OqsIP97UYbSyq42kyo+aUCwPCZpydfdEOp0FRAF4hatQ+mT+3g6CW
zs6qcvj8fYdMnLajrzmJ7uRET0YjQTLgOXO0WzJPoBpgWCz2eUqt24gRd4xopJ1Tnxp16ARJHP8B
WDqkZXHy8/Qh6WUA29zFzc3xwO3mY8Izn3IvogrByEjJNrsHmoVpPJAALWHrrUiI/Dk8rfcZFXA2
jdycQAY8LblEnrBIw9htjQ+OZaoywms5jzc08L37E2TY1PBZc8EpedVT1g7zKWSx96vqQp05pTX5
lt4i7Jqm8zZrQDJKFwUM/MpfT0r9kbf6mCvvITGpV7flY8W8dcNcx1q6iCIQcg38Obctd6aPabwe
AoL67d51QnW3zIZWnXbgYAZ6b5XmeMkrHj7K7P0N0v860YSEIIhy03C7NSKw1rqgtbnS7ZaFrgOB
Y9BoALuBZlR6TiwnPlXKfEyCgKklO3R0yGgTpXXGYbMTKyOzrcNguPepek0o06YSYoGneeP6nVM/
4Rq/Vv9cV1aft5uBKNXKdGgpLLCf+FNyaxVedlO1YBArTFYBYy2cSBkXZVCfZZjoa7w4odzBFdTr
YVIpZ7NGZ18wmY4/bkTUmJiFMMTOtqwOA26XLTgOPk0X0CVRv12ZowDKBvhcVOwaU0S7UBswU/10
jbn/YW6SJytMz3Y7kHmsaHWw4roEAZpC16zuLAdUexArzplZt8fLylYnbl6CqP0uE+91ttROT4py
mYQz+lSXB6QEqIQM7+0UKS1GY61BT3fBG+MfJIP2AY4CVjwfWk4LeJ+GqHePgRqetPkhtfDZEWG3
t8GVvcoSZXN3BPg+PItR1VxBeWDnsPFnQCBxSfSlTJy3vL3nhHupZidHrRsZBrPdUSNpgcr/IxZM
lCEO3qRFrWPvO5vC0ATeTKJrUbDDVwfGTpsbQxKjleZuDvtTRc1O79nXWZc3cQ1HXoxlfC57cRsx
FG2oLTkMmf/3j2TbsqB5kKs4kxmvM21tkbCiFcfU9AA8pZyDD4phPrFXrMaxpdvZGN9bGe7IdWY7
jdGIwBhmcfIl4Ie833qgH6npRoR6M1H/g7szWW5jyc7wqyC8siMa7JqHCNsRIgbOFEVQVEsbRJEo
FQooVAE1YXA4wq/htVdeeOc36Dfxk/hLgHUvE6RISVW22LcXN4IiO5HIPOfkmf7/9MPwoz3f4J8V
l4TtdDgk41MynjMgAssI7CQo0c0mO92oi6y34T0+NMzxrK8rZLaXS1qXo2RJxhbLU6rOqoOfNI8g
uISQEMRuFF1nq6g8AzZ8PU3stLukofNwaQyxNSv2ZmwUrnM+UAPtVJ2P/6LmIMAXxorxR6d6fLZI
4PuLl84Z6Jn1XxQr70GIN1qAmhsodrsA77qkmZLs0TRwQRCUG9JfE41p3PnyjgRaYUSMBSAiiCaL
89IYw7zYTskFMD31yF7SsF3S2BgHvH0OJi3efJms0pDc0vJ9sJhrnala3FqKA9BgvQp5OFB5PbAY
Vj0ho6S0i+iQYHHzvpzfLqL58mipjW+zyQzxtrPpNViIj9AX3q2+KmOY++ZRcKyEH+cuHa+xnSIb
Kl0n65mT9NcYRFWdZB9S1xr3TaWEZMTNz4Cjfkpz8MhtgsGeRpv2zFq2P63DFVyxudkzgsSgCA53
mZ4Zy4t5imXTzZKmo+Xs2Iait8f4HfIvbVLoRkDPInQglLpCL4nbx0sj8qGYJgO2dLL35bANInjx
ZZaosPuMZ+fzTO2H5fx4rszMo4UKvUV0qRJ9MrcyKz/AtJH0omDYvojAousJRzKZgsNn7Ld1mJLG
Aji5WcAOrd/STNkHZn2RQY85niX+FMA+gRlytXQZmzBL6WrBYdd7uVuGJ/YE/iRK6+3F0oJ1JyfT
E0570XgBgXMR0bIWz8ACeTaIx/eAyUkBeatkuOxbjnpnTnRMV8mM6IlLj94CYOOUmbGdNGXo8sTK
jq1l1p8SYRlka+aqqCGp66/kbgC8m8kp43W0jjYhL6woMJ3ZETnmUC0s8Nxt2NatxUVR5oNoTJrP
xnHQ1wxWI19+ayTp/XROW2IBac6hOSHBQt85rWNT/JTpan45H2JzV9b0dhitB3oJJZbJSMK+tcQG
hUPatoazD8C73tvz+CZFHQ/dYUKImcTzU/0qCUHTAW2da3D/hbn2cRodp2U57K5nwJ7Muc118QbH
Y30M0fTwM7TCdHBC3NxJgL/0TOpJMcq0wksLgbBnijEKhQbrQP+wenHXdcC6FrASY9xPxsVwdrSY
6DfabG11GAnySbfni87i61SfX4/NxWU8o/dyikPTUaf23XI+mojEH03uGRz0XVuJr+0Swr9hfEl7
9GqhnWtJdD1fzfySroc4T6j/FMPPjL8DUGNT+tRDSBqtpQq8YH5TuCCCww0YN6rY505O9sQNytvM
MnsLuFmtzwQgGszKQ8cvVLIKBMrr+LpcmPcLK8FZhz/QXZ241vrEtqbH+Xi4OowBqeqzXqhb5mEO
XRXOQQYralgYf0Gk1+uEg01JL5mXuaIyJ6dMvKHjgkxJnEt13jPcdhd9vyzyzZ26Hndp+r5MYpow
ZrPl14imEN72q9UmvsqsDQbVxfzqjNxz2oF6ubQJl6nOwKE37jM6LDyemil4WfElc6c40kWDaeq4
JtZoDgvu8HQFNIoCckmraUnVe8UMckZ/5p9LurOh+wVlCj5nTaryomCjR8psckIB8WQ9s8cXhpN9
VtwUGAEhRrZcu7Rnjd1uTm2IyD5M+stx2Q2MJfDTJMiOS3eIGw9btMFwyEOFfNlZmjrxWTalXZIp
rkmnrc8tJl8ytt7OMpXQxc5OLQYUdAzTYCTQYtEm+zUYB/ARqc4GEOLiZkLfrWJtjEtG1mV9wwgJ
P0nLMSWMIVOKYSH4w+IsmRoXuKsAEyc6FGk9N8QhGpsKnN3OFDbD1ft1pH9g/s+yo+CLnyzc4mpp
lZ83dJ3lFlQ+44zRnPMVHpCOYmTmcbmhpBKZKiFVAq/ZEphp4hjMUDGXFOrhSGdC6Rqyzt5Yh6GM
Kj00vgqhJx01l8CI1fNkAgFpENjF6RoUCK4C3hb5A1htFajyxjzztIMlajzt5mrOGPOAorc7YVi9
nn9Uxkx/yHnRoVmCbR8oYBdKx+NZabdpY4iYQb0aw8m6LpjozadjHKFi4Gk4wxmEQ76INQb26iDW
kfDpnPrncDy06UnVPhYrhm4kUzhih8ug62oEkIvVqhs62vQ80JgVyqAD/r8UXRfLnIqNM+3NiKuJ
YoC+KMBoOyX0xpdugdVfae1+4swGoRKlh6lFjD9P1aCnWs6wG5rKHaCNpKeD5IHKZGnTwraiXbPN
k9ceXgzbWgCBXsfAyz421jO1L5oL7M14zqAtIBNZsbiN1jZ0b/kNLZDwHZnju/CTGFXRKXWnJFm7
yrqBQswdMe5SozhkzwFiumPts5mlJxvsFCiAQ0q+2fyUtghrpLa/ThPYTUroU1DykWa6n6gX0PPZ
3nwpMifo2boFamh+NC4CSjrjTR9gbtecluYHY5Uf6cUKkGY+aSMNq15I5/cXa4I7WEQQm7jlcrSe
fU0WU9+KVh9VHvWNAaIwH3pz/IvNlFKjtbAIcItJH3czPYrK7FphRCPFnMnkhBrQ7cyae+ZmNjvV
mSMCgcJpUphrALLaGnyovuH78G0UPfk41ErS1xOysOHiE2kZolzmbaZKfDs17Zv21MaETFXYF1er
EzvV4doPJmOmVhj2Ia0qACYmbR701OnmESyksZZzZzxfQ1W/g3zldDq1fKaYGKDyjG57nDkweVAp
pOroFEa7a4h0/5pzi1dRTzHnEKOueCdAtRIIgZPbmKAjk820T/snoSXJztyZkqIsNURwY92YAOo6
+sae9Bh2ebhmJuMxKSjYkFfURRYzmmzbGUHbBLw05fKFaR8acUDtf5EDJ0iGJ7jNzjGH/qXUUdE2
gDzSH5RFDYrwy2zSWczoVdC1EUBL/XQym4N9WUMpubhLyNgepgXNimWgqBcw9tESW/izRPsCDU5M
3oScq0sbOuQYC51hk+Rf7op4+IFE0UV7OJ0drecZuToK/3M6EKca4MkNE+jVKDy2lYACnTvsBwRJ
h0jV7GhoTUbLGbMOZ3Z4H9gRA2AB8ZBZhmhBiSN6sPkPfhfMjiVI/5WpQJM7hJHTLqBomeRjXxtT
v9mk8wmBkrHq5WHxRTMDurMn+nnoal0tVH1XU2ngH8bmoUAPdo2Skl8byjrog6nKKkvy6NTJ8t5y
Q7lmM9VOhl9CnOVzGtopmQ89vBl4xcrhWZCYnlLA8bUYDsaJAQdBusIzCaAlQ18h1WXKze0k17Af
6+LzAqq9DdTGg3J9W9gz5kE7ywEg4MmHjAsn+rmC3GFzvZwnEFCEcd+ABLIf6c61USa8OdoCZNka
a6zbwZ3DKBUiZyb/FfhL3Q3zUbsLWkm7q4IiZhHbl2ZZBtCO8H+CqRW0rhVeaYHAuZkh7VhGAm+n
Q8tDupieMT/uE11Fk9PVIqNP19pQnAdYxHiaqRjJAKB2ncIDpKT0EhN3H5dm9CHfbEh2WvpoWVhk
TGdB0c+Xkz41ahLsq4tkXRxS28fQCdLl0C4x8pxaWRAOWetPKk/RIW3EwbEFgjTUV31GB2GUXfPT
1J7xmBjKINIVKvD4WCcL6Gxzs+wDl1wz6KwNA7IG+gP6UI30SXDsRfFk8j6dfWqvPiTki0vYwRnp
sR7BhAl9ARiARMV3KRaz+8m6fbloLy6UdAynqjqOYC+Fyy0O1U5gA17aUHMtoC4CcAtl9Th8j5JH
X9IppLVOMuzPI+UDM2EgawFFPkvhlUtKcjHIKBqtLI3jYRF4kzBtdwztesF48EPTAI9Xtsu4t5kb
w84Qdk1LWZSAjynlT2FtcpUASkaVoU7rxbwXrBdXhKdfYdsJj9wQfDB5blJUszY055vxJyfLNdC4
mzPAmpBnT+ju12jWgn01j7Fp3N9tuVhDC0eTXWdcrO5msO51l3b0hR44/Xi4ST7mq8uZuk4/TBdw
1RWGwqgiB/LkfK0QWK69jZNH5/D8QABD83w4784X7UIMuM0ogpMw7rRFWK+uF8d2uQSQl0z7BQOS
MACbC403VdFWG8HsZB6Oh2BZhzkswHND64e5clusHX9FF/epCjdaD1AqBOGQgdCTNVMLKtEz4wTw
DY3dyeazMaMVvxjay9Ny2Z4fJ3HY7pbljSEyyGF83qZxpDNM15SnwLIH00VMqRTwU5Zg6ODgPhmS
ZrDJT0fuGT3Y4ReCNBK8gC5AStCZYRV9qD7od6afB4Br5hJ75qX51dTUi3aU02WURucbOyZGM5Wz
MryEhQDgIkmhrruIugs1/5AxsPqQmZoMu87p3RJl9D8l5myxAedLf+SCtpy24Y5iip16sRxQ3qXP
yfo0njLvICnJ3i3bUIEpoqf8ZuLG55tgQ/a8RNhXooDK/Kj2gnaLPxX2ZAPpO/mgwKKLYxURBhPP
IuZhp8D9g2SH6p8SfC5I4ZhLikpWO7zLlMkAdsIrzbHXQDS4S50ReHYU0KhDhFhQVT+cOIIudhyQ
EF59gMAmP53Gn5XpKur8sTqFH1qeu17u9baUgB8KP11f+1kR5buOZxqixW8J8+L8Jvm5P9p2Un9z
oZb/PWSEmsp4Oqn3eLul7X5fWiHy8hC4uU/DsHJAm7CqUbp1XUshgvu7VpTEwcOv24y2g4/Q5Xc2
jOuWosMbyAc+OqJvHcLL3293mi//zUvfYHc8YiaeptY8AlOBSFFl4p/u6opFxZ9O60dHYMDACDOi
a9NTrerM3+PXb+wE7P2Rhz8sBdqB7ViObVlgCvmPi1g9OgLVPdBMHFibMYcajerKruP9DQmBVVsI
rANFNxzVItwDg6eb8F8+OgH3QKdXwVZtDoFeIVp835wQKLWFAOwAEAROwARxYFiObAo048CFvdQy
6aV1LF1zdkf+hoTAZcO1jCGUqgb3rwOdQA8YsimrgaYdmEDl7B2w4s1JAMJZ8/ubGjy0gDyEsbeg
T9pTAvPAUlUsAIpCgyCuz9s7ArWuCBg8eBrqrTjAajD4pvwYqNqBaimKquhIiOaKA3pbb4Er0ESC
vLeWIhhC0oUI2Aovgs3jKFlDTTmAkFgDn6RzEhACvrn3oPaLaDoHFk+9pRl4RkzaFdbu0XugCVtp
YyBUC/yWBUrrrQmC6lr1lUE9QNjRBt5EsiAAKORDUA9sVAF6JNcGsuBYO2f0Db0ID/q5gzD+5rH/
gHus8+ipvAWawz27Crhh6QR0/UBRVd4DvOetuXh7vqHAGtazBRZoQ1Ujd2baNmhAG1F/pAnOgYYR
0GxCA9Vw0ZY35xZotSMES0PbHUPQrxMK6LjC0hGo1gGWUOFwNMFADv3JWzMGdt0w0TIOTJURhZaB
1XeQBukANOtAc/jeiAC5DENT39yz6KC3dbXA0njzLfC4+EimvvceHPBKmKajgHoAK4sqvDURsOp6
RqZ+oMJTZykabwLhsCUrQds5UA1CZFjFXN1UmHLw5oTArSsEJhMcXCIfxcba6yIGktQAMLfuKBol
P1fbxlBvzz826gaJJq8BWQCF7hwFYkRtTwpEkKjhFABOtzWCaRFBvS0HGXRUXVPgHvAQOpqqYg5B
7O85xyQSXKD8NKoYCt44f/bWjuAhh/fzXhHhgb2NDwyCQDGWRNYDnGNNmADbIYZUSSW8QSGoKwM2
AZJNeER7hOLgAMvPgWpgDBXXYTYLEcTObXxbaqCpu4ilhhBYByqpMrwecqLwzu0FBxwBuRKiB9Ce
rqpCYffW1EBsuJ5PgCGgMqWLa8bk7XvGqnmgczbYAcBdhEjGmwsOVKWuUwDfiMgI4f2RFsUQ7AuB
dUDopOrEyNjLt+gZ7+6khhaoB1QnRfxHhEAELFzfR9ERmRIFCyGeCwd2bvfNJUq2qZ16WmCTEjOp
GyoEyhrzl2S/kNqBwSPomBZpKZgjHuzOG0oSVCHrzwuBKTTdssUp7EpI8mug6QeuQmysU1pRacV4
CMnf0hFYdbMEOgkxx1HJEeENuAwmkxMlvAYGdgIKIQ13wFLsNxcf8UjVfA7InquamMgGtwy6gPsj
mQIUQdRR8QlFeCg04a09iBR4ax6BmEmHDcDngeDNNACySkfQtg84GwZBOjZ6wm+dtxch1U+VIAbU
kMREvicZU45HMGqRK0IT3mSyjOJmTRkwHLLCtmGTK3NJiJA6l2RAvAeO4QgZMMkXvMEyIsJb8whI
lQh/WFhBl77l/Xxhm+qKuH+birKlE04/FC7f0IMgEnz1vAIiIEuQ0FVCID+Jqi0aDhSGNlJMfpOl
Axza+keg6WTNhfer4WftR8nKge0aorykkVLbRQ/fGyN+h6T81qjUGYfRaNuiFPrZc51M3/qDqjnn
6e8fGnNE9w2RD7U26U9v1nN/9+m/9zD9831CP1PMP2xbhx794h9xux79mNz7XvzK39wnRZyLhqwg
TOLsyR8/HM522w97efxPPdFYVR2FtPHqN9U/Hod+6qX34/X2F+uHb33pzeibevc1De+9x6yO2Pvq
R/Gp//R3v33lR3L04pJxzqfle8uK4mLNdbNQ2iiBWM0Ve5BtzP1qV0IMRJYHffGlprWHG//Or38p
yC1b72b+/sGSSxLV1zprvyuyPGU6h3wOtiIK5XXWHQjWzef2rBMUEgfVWZtD9vZujpyraE7BlOiU
mTCfOo+1/BnFI83YHvxzov9b/95T1Zb78n789w/b2Tbmbe+tUqbH6iirvKTOT7T5hb/9Rarf8WJv
JEmS/kSMHl3Dd4r/Uer7ceTFo+pGxREKh/yb9/udC1/4q/A+qdbZKqsI0esuO/DofW1dYSJTv8W2
WxfhovBJfVRLb0VA9FLW/aSPsEL4o9Yg93I/q5bbrm4QRdZdvcMCmIbnlJhChvPEphf7CrZLG7xk
2DteGt7d8a5Vu91eAtoLTS/1mG9+A77s7w6BpIr/Pwq8fXr+ePr77tl31nxdVH+dKRW+xR/wIqKA
x16ypA0o9Ls4SCJp0QasMyQi2RK7X2nrVoObWNePQ8ksiJLyNw3Cd1p8Rp4U8SisFhJ7FbFH3WU7
Y096nJ46fI9s43du9dqfF3dReN9KvraA47U6QA+kt0qkI2pvXCza+vvudecfqsXEmTTyehAMpIn8
6BkNyEUnYQ5GIr125ktPxXce92+P3TZ6iVvV8T8+FtHaXvvEvbnfuvXTkRQkmGQD667cnYR3ON2S
cENyX3tdoHTzvFpGSIdoZqy72d6i8PIEExe1jgqiX8l8WA2ISS8N81ReVqQtau87H4fJXLbMose3
7ro3aPiRN7uTV3Ya8BGPvDtZCZ0Gru9ovGfxn4aLxe/e4Heq4FNBAFxU/2g7f/3v3G+N/uff/v2k
TMJU0jvK9PU/4MyP15L8PpNF+PHTOA/v9l0A9Wke5SfW9bMkH0svCX3x9U+B/e6dgtHAy3pBPBl4
2b2XVjvc+hdNPCQX3jrJc1kczAZU+cKLvKVkhbdQiboWgmX3Fm1Ajy94Su/3QmDRnVh/swX214tl
c0arSwNLJxthJ4moq7W2EiGaOOvu+jLE666W2a7ahGnfrrp3EKIZpO5ud+YSml9G8xbVcttdP82v
FT9sjK/x6eVUjqY0EII8pAWfpIhpmay+QpUi/vE9D/zYD7yoWkicBdWF6sca64pUjtc695NYEjpN
bcBcDBgVvp9+FV30dcVjUIzktMq297zuqjeJHIQwZKmBrf71P5IW07H++p/bdNlV+tf/iu9DOY3O
9Mz6H3RTxOFe4niLW6l9Kl682Td2NLrW3/DH4IkWij7luvslDJ6GsdfqQ7ZerbbVFqMBu0QVKNzz
Y+lsqT7m57WwR5qBQpn0CNJwX3/hL0/8boqODSwbzu68u6VsMawGDmJnQ5/qtwC51paMMG3d4L5I
RtQUwP6XV/51CcBtze4PmAH8GhBjhRlOVHX2QkMbkMt3Gz+988KJvHADiv8unZGzkyKhBlzUQy8O
Im/kZ+PH5yAaBV+WyNeLDxdrL57JgYXWxIbHxf6lNaD0cIfFvmT79Ab22sH0JSP5zpp4YAZp2Dr3
4qkkDE1Er9R65FRzEy8WnEhB60z8Z/DuupKrrSfdhMt7Eo/wG/fcDlVgX+oKMCvLVwfupv6qp95c
Ng2qmKJZd69n6zRYb/bNmao38H7v2iPOkr10H4w09be9e2ufWbsBlT7zNt50/PRIGtDrc0/OkKtN
VDkuvHsveaIiZgOnfCHKEHtBENzM9a+PpMkoLOXaOC35jSzswRAp2TdAffUXvvTncgQLdKD+qlde
6t37UeskE30UWbXg1sYJMpu62n3lMUxr79WDFaiBhWnRC+dzKgTSpun2qb/2IIwDb47ZqJbahkCC
uqXucdyMvXC/YQV2nAYWhhPx6UkDMmpi6ZCUT7XO9iia8DBuCDWFW7gvHWDDqs/6+ZDw4+bOf+Y4
BKqy7hXehn4ee7Nqoe15NGHqTnJK0PMHRXy8ukqzawP7PitiLxsTxe1UXfoEcHYN+AeDeerl0fo5
W6Kr0CBVH/nz13oRjkaR3+p5WV4tJs4fdMyLq2MhfmvMfqnpaACze4KxeuaI6ChlIG4DiRtRBFh7
LSZVhRGVp2wqfroOR4FkbOiisoA+VV/y50/sJqQo3j73M7meYWsuaJIm7tzHl58W1Z3/ucvIhTVh
Ttj6QD+FJyWR4MKzt7xHdVWQ8Z+jpPVn8hFTor9wJj22sCzAK9HATZ15RZiG0+oOhKABUIfcSXAi
1P0KV14bmt37cei1s6yo1nv0GQ3c/YAA+ZmVG7Al5948H+95I7ujedV2/7p80K7f+g+YEIru9lPM
DQjPO4JTahuP5efVu309s7JtKt9zjhvQpkM/CsJCfpMbeG4Ok4y01bb0cOynGz9Iyr0kg8D81DUF
bN5LC9mLbcB8MQEgoIlWukHBYlF3u11f5MYksyiYROsue5JyDHIndxOV216Ww2stHYLguau7287G
F7a7WkjY7SYqt/3wSTu7wFbW3W3fSxO/eqKr5cSen2JEih+uB/dTL76XnBeBY6675aPwjg5zwD3V
UmK7TcSNR/BSx5m/ltZtII115KczL5aXbeIcgDjIpyuAj3VPt5MmVMwk8d3yWtRd95gBY14qHcKW
LKHuuiekKPaMA3Og65/DSe5F8m4F/2Pd3Z766Z6AqU1UJU4JTGhN8qVQfEsrV3fD515e7klDE7n+
8zAfF/uuyZY5ou6GB7D7k1iSBbiJtufzELue+zHhktxjDuS0vmCcFyufskqRym55E1mJiyQacSbV
HreBhNmAWSMB6+23gTWgIkTBubzZJhIQlz798OnTRGYT9W9qCUtPthVNPM1X4C5kr2dLqlFXQa4A
hjInRSrWb6kq6i58TVPSnj8FYVUldj+fpxAavV8j3vJt1d0wQTBWMw1jKRUBBVsDe56D56uWERq3
HS1Re8OlR0CXjqSFtSaOeOmP5Mdjy/Jae7/LMKdxYF+MIXusvsHPS8XHacoRS84l5NINrLuDR56R
5x8lctjYRC36FufqHrljiqVkMeDIr793LDIPlB+kskA3EdUM6P+QH9Uto0NdCSHh7Auw0oVcRVBN
VWsgUbEr8lKC9Kmmy7t/4POuu/+zJEtK6bR/Y4x/eelfl+vaZcTr5roe718oMQwVj/+p1wgrxKE3
FkpeKcbWc2kg5u2s53tJlSZywkdU5kFVp+Fc2q/SgKd1QhwtLdpEr+9Jlnq+7AWI8Ucvi+3raTz2
uqhW2V6YYKqsu+hpko72jqAJ+3BWLL0wr7a33e3rXYuvH8G5T9ZVxk/BX1F9zM8/ee/xr6pVtptt
ojH0A4O3pEyKKljG6l7YwCtGYetd6u0/GkoDsdJgvZe7hCax/pY/7h5+sedWbxZSr9xrH9Aa8As/
UW1rHdLkVu1X3CMDUqoff144PvtUzKtltqs2kXo9EjFI69gPg3EupaFhpGvCaNJcf/dc9pFamsrA
oAZMx7u7onVRZN7jo3lYvQGh+Zfr3qB3fdvr/mtLXC35w9YT6YTVGyp/6CxtElPM+uF/1Wa+dd3P
PaUvPLBNssxsSTr+NrwDPwo3ewHAawf7uvHuJHSdUHWX2aia6CvrRa2BF5UexbNqm0JPxQCQuub2
CGC0DyRIkvKnRFfFD2fw6XIdCeKkaovbZ+d1ao/Xj/mSA069oJB2DKtx9UHf0ozXV74CZSyX/VUx
TujlI/51CgdceUdc8zehc+/S4k6+stdO9vULg0AmRBC2tdRDL70Dg1Ytun3Hqh9+XiTgMCnCSNaO
Jlr2xG5RZ1k7GkiBCmA/sQ9iLC3dhJdz6ZUe2M9n2pia6HzueGt81Oce9CYS2Z092RPD5F5W69eF
r5sw7HvP2DeRb67WfZ4UpIluYhjO9onTmvCX+ix7P27zooygHytkQGUTIOFjQq6wurjde6JXP/68
ip+iLHvXCHt0/XUfjoM0sYAR7gPImyCREUm7TGCF5UC0iZjgioJ2nghnRkpRQZBa/2AGeesszPNs
a7Yv/TKUTVUTbak7Trzz4l5O3cEDXX/7N6T9w5E32m7/Jrnz9iDKTXTviDbm3fl0kM0ke84uak/J
Q3/cS+MubkM6LWAQpGK0ZX7aWYcnLfBN0GscwtIQZmM+Mg3CZ409nJr1b+jj4MVPaECEDylg7nG7
aE144x08ZlAv1RFsnRi7ARs38GTfSxO0/3UfwJ2S9QqinjzcazVrom9ptz6eEvXXyJ9JRQ+ziUYN
EBk59QM+QM5/wIvfBLYG3doZ/+qoxXXqKpNcq3/41qP162IKwbTp/hEZDpHSJ7zDYgLKy0rw6y5i
x1tcN7LDi/39C0L9Xfwexv8izt53aSB2JKNqX8RZfCfM4hBE316/UROJ/sPU28j0BE1QkHTAmUn5
pyZQGZ0kSvYp3ZrAEPXu8ejlzFMTvMU7/1jw8e2RuzXRWNP3oqloHnjOcbIbKKgcFaD5pWQDKI7X
rMnrMeUAAA85KEk01Cb6aQUik0yJ9IYyCqr+jq/8tKhW2YZkTfD9fUyL/c1qTWjILS0OG7ixpYvT
Xmd3+3XPwHNE83UfhcffRngg/ycF+CM/wceXDroJ5O91ke3BoLUmAGci3pK7t5l1UIl1w17a4+Pv
PW522NViHm7jPvK99J//FwAA//8=</cx:binary>
              </cx:geoCache>
            </cx:geography>
          </cx:layoutPr>
        </cx:series>
      </cx:plotAreaRegion>
    </cx:plotArea>
    <cx:legend pos="l" align="ctr" overlay="1">
      <cx:spPr>
        <a:solidFill>
          <a:schemeClr val="bg1"/>
        </a:solidFill>
      </cx:spPr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 b="1"/>
          </a:pPr>
          <a:endParaRPr lang="de-DE" sz="1200" b="1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  <cx:fmtOvrs>
    <cx:fmtOvr idx="5">
      <cx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  <a:effectLst/>
      </cx:spPr>
    </cx:fmtOvr>
    <cx:fmtOvr idx="4">
      <cx:spPr>
        <a:solidFill>
          <a:schemeClr val="bg1">
            <a:lumMod val="65000"/>
          </a:schemeClr>
        </a:solidFill>
        <a:ln>
          <a:solidFill>
            <a:schemeClr val="bg1"/>
          </a:solidFill>
        </a:ln>
      </cx:spPr>
    </cx:fmtOvr>
    <cx:fmtOvr idx="3">
      <cx:spPr>
        <a:solidFill>
          <a:schemeClr val="bg1">
            <a:lumMod val="75000"/>
          </a:schemeClr>
        </a:solidFill>
      </cx:spPr>
    </cx:fmtOvr>
    <cx:fmtOvr idx="2">
      <cx:spPr>
        <a:solidFill>
          <a:schemeClr val="accent1">
            <a:lumMod val="40000"/>
            <a:lumOff val="60000"/>
          </a:schemeClr>
        </a:solidFill>
      </cx:spPr>
    </cx:fmtOvr>
    <cx:fmtOvr idx="0">
      <cx:spPr>
        <a:solidFill>
          <a:schemeClr val="accent1">
            <a:lumMod val="75000"/>
          </a:schemeClr>
        </a:solidFill>
      </cx:spPr>
    </cx:fmtOvr>
    <cx:fmtOvr idx="1">
      <cx:spPr>
        <a:solidFill>
          <a:srgbClr val="00B0F0"/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1FB0-47FA-6642-80D7-89C8B85B2DE6}" type="datetimeFigureOut">
              <a:rPr lang="en-GR" smtClean="0"/>
              <a:t>06/15/2026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1C16-92DB-EE4A-8C2C-848A7B9AEBB1}" type="slidenum">
              <a:rPr lang="en-GR" smtClean="0"/>
              <a:t>‹Nr.›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303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0142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0057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066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B370B-BFCC-4430-A7F9-6B40A61C7C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5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B370B-BFCC-4430-A7F9-6B40A61C7C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3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B370B-BFCC-4430-A7F9-6B40A61C7C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19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B370B-BFCC-4430-A7F9-6B40A61C7C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30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7445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4377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C16-92DB-EE4A-8C2C-848A7B9AEBB1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2532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00BA-4244-EF54-EB36-AE749217D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219" y="2211572"/>
            <a:ext cx="6230587" cy="121333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9EC8B-A3F5-C4C1-4CFB-3DB72F158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852" y="3516977"/>
            <a:ext cx="6230587" cy="4686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578EFAA-90F1-B3D2-E171-46150DCF6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555" y="6329275"/>
            <a:ext cx="5307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dirty="0"/>
              <a:t>Name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9069E8-812D-1A42-2619-D9FCDFC37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29275"/>
            <a:ext cx="549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b="1" dirty="0"/>
              <a:t>Event title </a:t>
            </a:r>
            <a:r>
              <a:rPr lang="en-GR" dirty="0"/>
              <a:t>I Date</a:t>
            </a:r>
          </a:p>
        </p:txBody>
      </p:sp>
    </p:spTree>
    <p:extLst>
      <p:ext uri="{BB962C8B-B14F-4D97-AF65-F5344CB8AC3E}">
        <p14:creationId xmlns:p14="http://schemas.microsoft.com/office/powerpoint/2010/main" val="387283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29A79-011E-42E1-8F14-92A0FACD7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E57DB2-0F3D-4AEE-8410-3716FECC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18653"/>
            <a:ext cx="6899564" cy="6340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 cap="none" baseline="0">
                <a:solidFill>
                  <a:srgbClr val="009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8C3CAB-A14D-2E4B-B5B7-4D4E50791B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707615"/>
            <a:ext cx="11129129" cy="3484145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88000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36000" indent="-288000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1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4007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29A79-011E-42E1-8F14-92A0FACD7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EF451A-033A-4AEC-BA94-3D220C16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18653"/>
            <a:ext cx="6899564" cy="6340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cap="none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80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29A79-011E-42E1-8F14-92A0FACD7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8C3CAB-A14D-2E4B-B5B7-4D4E50791B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07615"/>
            <a:ext cx="11129129" cy="3484145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Clr>
                <a:srgbClr val="0093D6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88000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36000" indent="-288000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1"/>
            <a:r>
              <a:rPr lang="en-US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956BF-D99E-D231-D1BA-EA950ABF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96000"/>
            <a:ext cx="11129128" cy="6340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none" baseline="0">
                <a:solidFill>
                  <a:srgbClr val="009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94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14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00BA-4244-EF54-EB36-AE749217D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219" y="2211572"/>
            <a:ext cx="6230587" cy="121333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9EC8B-A3F5-C4C1-4CFB-3DB72F158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852" y="3516977"/>
            <a:ext cx="6230587" cy="4686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E1C14B-733E-54DA-B1DB-16B165F89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555" y="6329275"/>
            <a:ext cx="5307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dirty="0"/>
              <a:t>Name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614A16-0B98-4977-E125-1BD9F5B40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29275"/>
            <a:ext cx="549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b="1" dirty="0"/>
              <a:t>Event title </a:t>
            </a:r>
            <a:r>
              <a:rPr lang="en-GR" dirty="0"/>
              <a:t>I Date</a:t>
            </a:r>
          </a:p>
        </p:txBody>
      </p:sp>
    </p:spTree>
    <p:extLst>
      <p:ext uri="{BB962C8B-B14F-4D97-AF65-F5344CB8AC3E}">
        <p14:creationId xmlns:p14="http://schemas.microsoft.com/office/powerpoint/2010/main" val="17323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00BA-4244-EF54-EB36-AE749217D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219" y="2211572"/>
            <a:ext cx="6230587" cy="121333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9EC8B-A3F5-C4C1-4CFB-3DB72F158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852" y="3516977"/>
            <a:ext cx="6230587" cy="4686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FEA045-1139-0F21-A5A9-4F7A8B671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555" y="6329275"/>
            <a:ext cx="5307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dirty="0"/>
              <a:t>Name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46FE7E-3D52-EE7C-31C6-7DDFBB21B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29275"/>
            <a:ext cx="549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b="1" dirty="0"/>
              <a:t>Event title </a:t>
            </a:r>
            <a:r>
              <a:rPr lang="en-GR" dirty="0"/>
              <a:t>I Date</a:t>
            </a:r>
          </a:p>
        </p:txBody>
      </p:sp>
    </p:spTree>
    <p:extLst>
      <p:ext uri="{BB962C8B-B14F-4D97-AF65-F5344CB8AC3E}">
        <p14:creationId xmlns:p14="http://schemas.microsoft.com/office/powerpoint/2010/main" val="86541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00BA-4244-EF54-EB36-AE749217D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219" y="2211572"/>
            <a:ext cx="6230587" cy="121333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9EC8B-A3F5-C4C1-4CFB-3DB72F158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852" y="3516977"/>
            <a:ext cx="6230587" cy="4686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0DCF87-351C-5A83-850E-2D6147EBA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555" y="6329275"/>
            <a:ext cx="5307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dirty="0"/>
              <a:t>Name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E54C1E-5F12-C40D-8BA1-0B31CCA40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29275"/>
            <a:ext cx="549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b="1" dirty="0"/>
              <a:t>Event title </a:t>
            </a:r>
            <a:r>
              <a:rPr lang="en-GR" dirty="0"/>
              <a:t>I Date</a:t>
            </a:r>
          </a:p>
        </p:txBody>
      </p:sp>
    </p:spTree>
    <p:extLst>
      <p:ext uri="{BB962C8B-B14F-4D97-AF65-F5344CB8AC3E}">
        <p14:creationId xmlns:p14="http://schemas.microsoft.com/office/powerpoint/2010/main" val="5226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00BA-4244-EF54-EB36-AE749217D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219" y="2211572"/>
            <a:ext cx="6230587" cy="121333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9EC8B-A3F5-C4C1-4CFB-3DB72F158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852" y="3516977"/>
            <a:ext cx="6230587" cy="4686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82C0FC-C85C-02DC-6F46-E1596E4D5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555" y="6329275"/>
            <a:ext cx="5307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dirty="0"/>
              <a:t>Name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8A694F-8B42-781D-2F8A-0C68911D6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29275"/>
            <a:ext cx="549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b="1" dirty="0"/>
              <a:t>Event title </a:t>
            </a:r>
            <a:r>
              <a:rPr lang="en-GR" dirty="0"/>
              <a:t>I Date</a:t>
            </a:r>
          </a:p>
        </p:txBody>
      </p:sp>
    </p:spTree>
    <p:extLst>
      <p:ext uri="{BB962C8B-B14F-4D97-AF65-F5344CB8AC3E}">
        <p14:creationId xmlns:p14="http://schemas.microsoft.com/office/powerpoint/2010/main" val="232406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00BA-4244-EF54-EB36-AE749217D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219" y="2211572"/>
            <a:ext cx="6230587" cy="121333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9EC8B-A3F5-C4C1-4CFB-3DB72F158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852" y="3516977"/>
            <a:ext cx="6230587" cy="4686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7653DC-56F9-F9C7-D0CA-8F4B21421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555" y="6329275"/>
            <a:ext cx="5307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dirty="0"/>
              <a:t>Name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AC1DA7-F522-3D70-5B67-7D43828EB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29275"/>
            <a:ext cx="549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b="1" dirty="0"/>
              <a:t>Event title </a:t>
            </a:r>
            <a:r>
              <a:rPr lang="en-GR" dirty="0"/>
              <a:t>I Date</a:t>
            </a:r>
          </a:p>
        </p:txBody>
      </p:sp>
    </p:spTree>
    <p:extLst>
      <p:ext uri="{BB962C8B-B14F-4D97-AF65-F5344CB8AC3E}">
        <p14:creationId xmlns:p14="http://schemas.microsoft.com/office/powerpoint/2010/main" val="110591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00BA-4244-EF54-EB36-AE749217D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219" y="2211572"/>
            <a:ext cx="6230587" cy="121333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9EC8B-A3F5-C4C1-4CFB-3DB72F158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852" y="3516977"/>
            <a:ext cx="6230587" cy="4686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674D24C-3944-3540-D842-BF3E94C5D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555" y="6329275"/>
            <a:ext cx="5307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dirty="0"/>
              <a:t>Name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EBE1F8-02D6-5E04-1F42-92D07BFA8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29275"/>
            <a:ext cx="549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R" b="1" dirty="0"/>
              <a:t>Event title </a:t>
            </a:r>
            <a:r>
              <a:rPr lang="en-GR" dirty="0"/>
              <a:t>I Date</a:t>
            </a:r>
          </a:p>
        </p:txBody>
      </p:sp>
    </p:spTree>
    <p:extLst>
      <p:ext uri="{BB962C8B-B14F-4D97-AF65-F5344CB8AC3E}">
        <p14:creationId xmlns:p14="http://schemas.microsoft.com/office/powerpoint/2010/main" val="272606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32000" y="396000"/>
            <a:ext cx="11129129" cy="6340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none" baseline="0">
                <a:solidFill>
                  <a:srgbClr val="009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707615"/>
            <a:ext cx="11129129" cy="3484145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>
              <a:spcBef>
                <a:spcPts val="0"/>
              </a:spcBef>
              <a:buClr>
                <a:srgbClr val="0093D6"/>
              </a:buClr>
              <a:buFont typeface="Wingdings" pitchFamily="2" charset="2"/>
              <a:buChar char="§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Clr>
                <a:srgbClr val="0093D6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88000">
              <a:spcBef>
                <a:spcPts val="0"/>
              </a:spcBef>
              <a:buClr>
                <a:srgbClr val="0093D6"/>
              </a:buClr>
              <a:buSzPct val="80000"/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36000" indent="-288000">
              <a:spcBef>
                <a:spcPts val="0"/>
              </a:spcBef>
              <a:buClr>
                <a:srgbClr val="0093D6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1"/>
            <a:r>
              <a:rPr lang="en-US" dirty="0"/>
              <a:t>Click to edit Master text styles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29A79-011E-42E1-8F14-92A0FACD7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28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8000" y="418653"/>
            <a:ext cx="6899564" cy="6340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cap="none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8000" y="2046825"/>
            <a:ext cx="11129129" cy="3353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29A79-011E-42E1-8F14-92A0FACD7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1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574900-8C6A-F423-EAB8-BF196262760E}"/>
              </a:ext>
            </a:extLst>
          </p:cNvPr>
          <p:cNvSpPr/>
          <p:nvPr userDrawn="1"/>
        </p:nvSpPr>
        <p:spPr>
          <a:xfrm>
            <a:off x="0" y="6730738"/>
            <a:ext cx="12192000" cy="18620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F28FB-4EDD-2CE4-4EA2-4917E56B62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10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AFF154-C1AE-9C9B-B812-199EEDE95235}"/>
              </a:ext>
            </a:extLst>
          </p:cNvPr>
          <p:cNvSpPr/>
          <p:nvPr userDrawn="1"/>
        </p:nvSpPr>
        <p:spPr>
          <a:xfrm>
            <a:off x="0" y="-4180"/>
            <a:ext cx="9960900" cy="6314222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97000">
                <a:srgbClr val="0092D5">
                  <a:alpha val="0"/>
                </a:srgbClr>
              </a:gs>
              <a:gs pos="74000">
                <a:srgbClr val="0092D5">
                  <a:alpha val="92019"/>
                </a:srgbClr>
              </a:gs>
              <a:gs pos="33000">
                <a:srgbClr val="006CB1"/>
              </a:gs>
              <a:gs pos="55000">
                <a:srgbClr val="0092D5">
                  <a:alpha val="94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8BE78922-D5AE-C57F-3342-8A6D1A8ADA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44" y="611417"/>
            <a:ext cx="5418790" cy="893821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C03680B5-4F41-65B5-2398-CA7134A9AE8D}"/>
              </a:ext>
            </a:extLst>
          </p:cNvPr>
          <p:cNvSpPr/>
          <p:nvPr userDrawn="1"/>
        </p:nvSpPr>
        <p:spPr>
          <a:xfrm>
            <a:off x="9753600" y="-10620"/>
            <a:ext cx="2438400" cy="6320661"/>
          </a:xfrm>
          <a:prstGeom prst="parallelogram">
            <a:avLst/>
          </a:prstGeom>
          <a:gradFill>
            <a:gsLst>
              <a:gs pos="0">
                <a:srgbClr val="94C6EC">
                  <a:alpha val="41522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A2DCAC-6D0D-64A0-F54A-DCD289C4FFF7}"/>
              </a:ext>
            </a:extLst>
          </p:cNvPr>
          <p:cNvSpPr/>
          <p:nvPr userDrawn="1"/>
        </p:nvSpPr>
        <p:spPr>
          <a:xfrm>
            <a:off x="11000232" y="-3474"/>
            <a:ext cx="1191768" cy="6314221"/>
          </a:xfrm>
          <a:prstGeom prst="rect">
            <a:avLst/>
          </a:prstGeom>
          <a:gradFill>
            <a:gsLst>
              <a:gs pos="0">
                <a:srgbClr val="94C6EC">
                  <a:alpha val="37221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807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 userDrawn="1"/>
        </p:nvSpPr>
        <p:spPr>
          <a:xfrm>
            <a:off x="815414" y="3485054"/>
            <a:ext cx="4800533" cy="4705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600" b="0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www.cedefop.europa.eu</a:t>
            </a:r>
            <a:endParaRPr lang="en-GB" sz="2600" b="0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 userDrawn="1"/>
        </p:nvSpPr>
        <p:spPr>
          <a:xfrm>
            <a:off x="815414" y="4082209"/>
            <a:ext cx="4045789" cy="51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us on social media</a:t>
            </a:r>
            <a:endParaRPr lang="en-GB" sz="24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/>
          <p:cNvSpPr txBox="1">
            <a:spLocks/>
          </p:cNvSpPr>
          <p:nvPr userDrawn="1"/>
        </p:nvSpPr>
        <p:spPr>
          <a:xfrm>
            <a:off x="815414" y="2177450"/>
            <a:ext cx="4800533" cy="10561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en-GB" sz="4800" b="1" baseline="0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</a:t>
            </a:r>
            <a:endParaRPr lang="en-GB" sz="4800" b="1" dirty="0">
              <a:solidFill>
                <a:srgbClr val="0093D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3973BE-8C2C-0240-A7B6-51C73BF46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414" y="4593549"/>
            <a:ext cx="3213327" cy="642305"/>
          </a:xfrm>
          <a:prstGeom prst="rect">
            <a:avLst/>
          </a:prstGeom>
        </p:spPr>
      </p:pic>
      <p:pic>
        <p:nvPicPr>
          <p:cNvPr id="3" name="Picture 2" descr="A logo with black text&#10;&#10;Description automatically generated">
            <a:extLst>
              <a:ext uri="{FF2B5EF4-FFF2-40B4-BE49-F238E27FC236}">
                <a16:creationId xmlns:a16="http://schemas.microsoft.com/office/drawing/2014/main" id="{92C9B48B-2DD6-7A86-AD2B-720CA5611A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53" y="5722443"/>
            <a:ext cx="4867835" cy="8141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00C148-5033-4913-0E68-D0AC007F2F6E}"/>
              </a:ext>
            </a:extLst>
          </p:cNvPr>
          <p:cNvSpPr/>
          <p:nvPr userDrawn="1"/>
        </p:nvSpPr>
        <p:spPr>
          <a:xfrm>
            <a:off x="0" y="6730738"/>
            <a:ext cx="12192000" cy="18620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4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5CC872-981E-2094-8F99-2DAECA121918}"/>
              </a:ext>
            </a:extLst>
          </p:cNvPr>
          <p:cNvSpPr/>
          <p:nvPr userDrawn="1"/>
        </p:nvSpPr>
        <p:spPr>
          <a:xfrm>
            <a:off x="0" y="6730738"/>
            <a:ext cx="12192000" cy="18620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82895-FAA1-C130-4F9A-8E6405F67E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930" y="0"/>
            <a:ext cx="9468070" cy="6312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0473CA-7706-D8FF-3BA8-A751A4AEA2A1}"/>
              </a:ext>
            </a:extLst>
          </p:cNvPr>
          <p:cNvSpPr/>
          <p:nvPr userDrawn="1"/>
        </p:nvSpPr>
        <p:spPr>
          <a:xfrm>
            <a:off x="0" y="-4180"/>
            <a:ext cx="9960900" cy="6314222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97000">
                <a:srgbClr val="0092D5">
                  <a:alpha val="0"/>
                </a:srgbClr>
              </a:gs>
              <a:gs pos="74000">
                <a:srgbClr val="0092D5">
                  <a:alpha val="92019"/>
                </a:srgbClr>
              </a:gs>
              <a:gs pos="33000">
                <a:srgbClr val="006CB1"/>
              </a:gs>
              <a:gs pos="55000">
                <a:srgbClr val="0092D5">
                  <a:alpha val="94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FF9F89C-4846-5F92-126C-793521FD33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44" y="611417"/>
            <a:ext cx="5418790" cy="8938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C72D46-408E-074E-F5F0-C830469D12C7}"/>
              </a:ext>
            </a:extLst>
          </p:cNvPr>
          <p:cNvSpPr/>
          <p:nvPr userDrawn="1"/>
        </p:nvSpPr>
        <p:spPr>
          <a:xfrm>
            <a:off x="11000232" y="-3474"/>
            <a:ext cx="1191768" cy="6314221"/>
          </a:xfrm>
          <a:prstGeom prst="rect">
            <a:avLst/>
          </a:prstGeom>
          <a:gradFill>
            <a:gsLst>
              <a:gs pos="0">
                <a:srgbClr val="94C6EC">
                  <a:alpha val="37221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D03038F-E249-6A18-E3D9-478B9383B989}"/>
              </a:ext>
            </a:extLst>
          </p:cNvPr>
          <p:cNvSpPr/>
          <p:nvPr userDrawn="1"/>
        </p:nvSpPr>
        <p:spPr>
          <a:xfrm>
            <a:off x="9753600" y="-10620"/>
            <a:ext cx="2438400" cy="6320662"/>
          </a:xfrm>
          <a:prstGeom prst="parallelogram">
            <a:avLst/>
          </a:prstGeom>
          <a:gradFill>
            <a:gsLst>
              <a:gs pos="0">
                <a:srgbClr val="94C6EC">
                  <a:alpha val="41522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7727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1358-E868-C94D-ACFC-6740C65416B6}"/>
              </a:ext>
            </a:extLst>
          </p:cNvPr>
          <p:cNvSpPr/>
          <p:nvPr userDrawn="1"/>
        </p:nvSpPr>
        <p:spPr>
          <a:xfrm>
            <a:off x="0" y="6730738"/>
            <a:ext cx="12192000" cy="18620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33B8D-6824-6FEC-F703-879BC3FEA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16576" y="0"/>
            <a:ext cx="10675424" cy="6305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BC9A6B-7081-A445-CA16-09EB5C57245F}"/>
              </a:ext>
            </a:extLst>
          </p:cNvPr>
          <p:cNvSpPr/>
          <p:nvPr userDrawn="1"/>
        </p:nvSpPr>
        <p:spPr>
          <a:xfrm>
            <a:off x="0" y="-4180"/>
            <a:ext cx="9960900" cy="6314222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97000">
                <a:srgbClr val="0092D5">
                  <a:alpha val="0"/>
                </a:srgbClr>
              </a:gs>
              <a:gs pos="74000">
                <a:srgbClr val="0092D5">
                  <a:alpha val="92019"/>
                </a:srgbClr>
              </a:gs>
              <a:gs pos="33000">
                <a:srgbClr val="006CB1"/>
              </a:gs>
              <a:gs pos="55000">
                <a:srgbClr val="0092D5">
                  <a:alpha val="94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57B7A3A0-BFCD-2F93-2684-52C80D4BAA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44" y="611417"/>
            <a:ext cx="5418790" cy="8938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A5E9F8-BE4A-1101-FFC6-182BECEB3498}"/>
              </a:ext>
            </a:extLst>
          </p:cNvPr>
          <p:cNvSpPr/>
          <p:nvPr userDrawn="1"/>
        </p:nvSpPr>
        <p:spPr>
          <a:xfrm>
            <a:off x="11000232" y="-3473"/>
            <a:ext cx="1191768" cy="6309040"/>
          </a:xfrm>
          <a:prstGeom prst="rect">
            <a:avLst/>
          </a:prstGeom>
          <a:gradFill>
            <a:gsLst>
              <a:gs pos="0">
                <a:srgbClr val="94C6EC">
                  <a:alpha val="37221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AA16ADE5-7379-8D66-4BA0-DF0D26CB65D1}"/>
              </a:ext>
            </a:extLst>
          </p:cNvPr>
          <p:cNvSpPr/>
          <p:nvPr userDrawn="1"/>
        </p:nvSpPr>
        <p:spPr>
          <a:xfrm>
            <a:off x="9756942" y="0"/>
            <a:ext cx="2435057" cy="6305566"/>
          </a:xfrm>
          <a:prstGeom prst="parallelogram">
            <a:avLst/>
          </a:prstGeom>
          <a:gradFill>
            <a:gsLst>
              <a:gs pos="0">
                <a:srgbClr val="94C6EC">
                  <a:alpha val="41522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58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386F37-4F35-74AD-1BF3-3E666B03DA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91542" y="-1037"/>
            <a:ext cx="9900457" cy="6305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A81730-FA63-8525-D8BC-7EBA337C4015}"/>
              </a:ext>
            </a:extLst>
          </p:cNvPr>
          <p:cNvSpPr/>
          <p:nvPr userDrawn="1"/>
        </p:nvSpPr>
        <p:spPr>
          <a:xfrm>
            <a:off x="0" y="6730738"/>
            <a:ext cx="12192000" cy="18620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2D0D9-BC63-44BF-DF36-D3AB4932A0BC}"/>
              </a:ext>
            </a:extLst>
          </p:cNvPr>
          <p:cNvSpPr/>
          <p:nvPr userDrawn="1"/>
        </p:nvSpPr>
        <p:spPr>
          <a:xfrm>
            <a:off x="0" y="-4180"/>
            <a:ext cx="9960900" cy="6314222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97000">
                <a:srgbClr val="0092D5">
                  <a:alpha val="0"/>
                </a:srgbClr>
              </a:gs>
              <a:gs pos="74000">
                <a:srgbClr val="0092D5">
                  <a:alpha val="92019"/>
                </a:srgbClr>
              </a:gs>
              <a:gs pos="33000">
                <a:srgbClr val="006CB1"/>
              </a:gs>
              <a:gs pos="55000">
                <a:srgbClr val="0092D5">
                  <a:alpha val="94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569D6E1-C650-3DC4-BB76-7478227EAB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44" y="611417"/>
            <a:ext cx="5418790" cy="8938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4415C3-7468-A282-CA9F-5E0EF68595B0}"/>
              </a:ext>
            </a:extLst>
          </p:cNvPr>
          <p:cNvSpPr/>
          <p:nvPr userDrawn="1"/>
        </p:nvSpPr>
        <p:spPr>
          <a:xfrm>
            <a:off x="11000232" y="-3473"/>
            <a:ext cx="1191768" cy="6309040"/>
          </a:xfrm>
          <a:prstGeom prst="rect">
            <a:avLst/>
          </a:prstGeom>
          <a:gradFill>
            <a:gsLst>
              <a:gs pos="0">
                <a:srgbClr val="94C6EC">
                  <a:alpha val="37221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F088520-EDC5-291A-7F43-AB823AF2B842}"/>
              </a:ext>
            </a:extLst>
          </p:cNvPr>
          <p:cNvSpPr/>
          <p:nvPr userDrawn="1"/>
        </p:nvSpPr>
        <p:spPr>
          <a:xfrm>
            <a:off x="9756942" y="0"/>
            <a:ext cx="2435057" cy="6305566"/>
          </a:xfrm>
          <a:prstGeom prst="parallelogram">
            <a:avLst/>
          </a:prstGeom>
          <a:gradFill>
            <a:gsLst>
              <a:gs pos="0">
                <a:srgbClr val="94C6EC">
                  <a:alpha val="41522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6218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BF8B2A-CE61-4120-4B32-14375F9FB936}"/>
              </a:ext>
            </a:extLst>
          </p:cNvPr>
          <p:cNvSpPr/>
          <p:nvPr userDrawn="1"/>
        </p:nvSpPr>
        <p:spPr>
          <a:xfrm>
            <a:off x="0" y="6730738"/>
            <a:ext cx="12192000" cy="18620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767E5-A99C-15E8-2441-E57047CB0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763" y="-4180"/>
            <a:ext cx="9463237" cy="6308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6CC3AE-098C-ADB0-A227-140BF06D0F50}"/>
              </a:ext>
            </a:extLst>
          </p:cNvPr>
          <p:cNvSpPr/>
          <p:nvPr userDrawn="1"/>
        </p:nvSpPr>
        <p:spPr>
          <a:xfrm>
            <a:off x="0" y="-4180"/>
            <a:ext cx="9960900" cy="6314222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97000">
                <a:srgbClr val="0092D5">
                  <a:alpha val="0"/>
                </a:srgbClr>
              </a:gs>
              <a:gs pos="74000">
                <a:srgbClr val="0092D5">
                  <a:alpha val="92019"/>
                </a:srgbClr>
              </a:gs>
              <a:gs pos="33000">
                <a:srgbClr val="006CB1"/>
              </a:gs>
              <a:gs pos="55000">
                <a:srgbClr val="0092D5">
                  <a:alpha val="94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D46DA84-8134-48D8-1106-E690C93E9C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44" y="611417"/>
            <a:ext cx="5418790" cy="8938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AD7BBC-3E33-03ED-8560-938FB1A85963}"/>
              </a:ext>
            </a:extLst>
          </p:cNvPr>
          <p:cNvSpPr/>
          <p:nvPr userDrawn="1"/>
        </p:nvSpPr>
        <p:spPr>
          <a:xfrm>
            <a:off x="11000232" y="-3474"/>
            <a:ext cx="1191768" cy="6308119"/>
          </a:xfrm>
          <a:prstGeom prst="rect">
            <a:avLst/>
          </a:prstGeom>
          <a:gradFill>
            <a:gsLst>
              <a:gs pos="0">
                <a:srgbClr val="94C6EC">
                  <a:alpha val="37221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258A524-7E98-82F1-A7F4-8C66752CA621}"/>
              </a:ext>
            </a:extLst>
          </p:cNvPr>
          <p:cNvSpPr/>
          <p:nvPr userDrawn="1"/>
        </p:nvSpPr>
        <p:spPr>
          <a:xfrm>
            <a:off x="9753600" y="-4180"/>
            <a:ext cx="2438400" cy="6308825"/>
          </a:xfrm>
          <a:prstGeom prst="parallelogram">
            <a:avLst/>
          </a:prstGeom>
          <a:gradFill>
            <a:gsLst>
              <a:gs pos="0">
                <a:srgbClr val="94C6EC">
                  <a:alpha val="41522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1846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6813FF-B82C-8BDE-2FCF-18EAC8D9EBAF}"/>
              </a:ext>
            </a:extLst>
          </p:cNvPr>
          <p:cNvSpPr/>
          <p:nvPr userDrawn="1"/>
        </p:nvSpPr>
        <p:spPr>
          <a:xfrm>
            <a:off x="0" y="6730738"/>
            <a:ext cx="12192000" cy="18620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2383A-FA42-1BDC-0F66-4137FF81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24816" y="3071"/>
            <a:ext cx="10567184" cy="63069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DEE5BE-17B6-D9D2-23EE-C5692064F182}"/>
              </a:ext>
            </a:extLst>
          </p:cNvPr>
          <p:cNvSpPr/>
          <p:nvPr userDrawn="1"/>
        </p:nvSpPr>
        <p:spPr>
          <a:xfrm>
            <a:off x="0" y="-4180"/>
            <a:ext cx="9960900" cy="6314222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97000">
                <a:srgbClr val="0092D5">
                  <a:alpha val="0"/>
                </a:srgbClr>
              </a:gs>
              <a:gs pos="74000">
                <a:srgbClr val="0092D5">
                  <a:alpha val="92019"/>
                </a:srgbClr>
              </a:gs>
              <a:gs pos="33000">
                <a:srgbClr val="006CB1"/>
              </a:gs>
              <a:gs pos="55000">
                <a:srgbClr val="0092D5">
                  <a:alpha val="94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0CD93E4-41C7-AAEF-3F8F-9061597EF2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44" y="611417"/>
            <a:ext cx="5418790" cy="8938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FFAAC-820B-FEFE-8DEE-EB4734651A29}"/>
              </a:ext>
            </a:extLst>
          </p:cNvPr>
          <p:cNvSpPr/>
          <p:nvPr userDrawn="1"/>
        </p:nvSpPr>
        <p:spPr>
          <a:xfrm>
            <a:off x="11000232" y="-3474"/>
            <a:ext cx="1191768" cy="6314221"/>
          </a:xfrm>
          <a:prstGeom prst="rect">
            <a:avLst/>
          </a:prstGeom>
          <a:gradFill>
            <a:gsLst>
              <a:gs pos="0">
                <a:srgbClr val="94C6EC">
                  <a:alpha val="37221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61B9039-A201-F6BA-DC79-C4092088E494}"/>
              </a:ext>
            </a:extLst>
          </p:cNvPr>
          <p:cNvSpPr/>
          <p:nvPr userDrawn="1"/>
        </p:nvSpPr>
        <p:spPr>
          <a:xfrm>
            <a:off x="9753600" y="-10620"/>
            <a:ext cx="2438400" cy="6320661"/>
          </a:xfrm>
          <a:prstGeom prst="parallelogram">
            <a:avLst/>
          </a:prstGeom>
          <a:gradFill>
            <a:gsLst>
              <a:gs pos="0">
                <a:srgbClr val="94C6EC">
                  <a:alpha val="41522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7223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8E805-B302-40E8-3A8D-693E2162E63C}"/>
              </a:ext>
            </a:extLst>
          </p:cNvPr>
          <p:cNvSpPr/>
          <p:nvPr userDrawn="1"/>
        </p:nvSpPr>
        <p:spPr>
          <a:xfrm>
            <a:off x="0" y="6730738"/>
            <a:ext cx="12192000" cy="186205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CC8A7-4277-7D43-5465-F4EE40157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57875" y="-10969"/>
            <a:ext cx="9029438" cy="63206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16162E-C049-87D5-DEF3-FC398D9DCECC}"/>
              </a:ext>
            </a:extLst>
          </p:cNvPr>
          <p:cNvSpPr/>
          <p:nvPr userDrawn="1"/>
        </p:nvSpPr>
        <p:spPr>
          <a:xfrm>
            <a:off x="0" y="-4180"/>
            <a:ext cx="9381506" cy="6314222"/>
          </a:xfrm>
          <a:prstGeom prst="rect">
            <a:avLst/>
          </a:prstGeom>
          <a:gradFill>
            <a:gsLst>
              <a:gs pos="0">
                <a:srgbClr val="00337B">
                  <a:lumMod val="100000"/>
                </a:srgbClr>
              </a:gs>
              <a:gs pos="97000">
                <a:srgbClr val="0092D5">
                  <a:alpha val="0"/>
                </a:srgbClr>
              </a:gs>
              <a:gs pos="74000">
                <a:srgbClr val="0092D5">
                  <a:alpha val="92019"/>
                </a:srgbClr>
              </a:gs>
              <a:gs pos="33000">
                <a:srgbClr val="006CB1"/>
              </a:gs>
              <a:gs pos="55000">
                <a:srgbClr val="0092D5">
                  <a:alpha val="94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9539D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E63D4B48-1AD5-FEF1-3BC8-B478DAD601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44" y="611417"/>
            <a:ext cx="5418790" cy="8938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ECEB77-9D9F-ACD8-DC3D-3973547F5896}"/>
              </a:ext>
            </a:extLst>
          </p:cNvPr>
          <p:cNvSpPr/>
          <p:nvPr userDrawn="1"/>
        </p:nvSpPr>
        <p:spPr>
          <a:xfrm>
            <a:off x="11000232" y="-3474"/>
            <a:ext cx="1191768" cy="6314221"/>
          </a:xfrm>
          <a:prstGeom prst="rect">
            <a:avLst/>
          </a:prstGeom>
          <a:gradFill>
            <a:gsLst>
              <a:gs pos="0">
                <a:srgbClr val="94C6EC">
                  <a:alpha val="37221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6FA8703-30B9-F6BC-9C8C-C9D699D95F87}"/>
              </a:ext>
            </a:extLst>
          </p:cNvPr>
          <p:cNvSpPr/>
          <p:nvPr userDrawn="1"/>
        </p:nvSpPr>
        <p:spPr>
          <a:xfrm>
            <a:off x="9753600" y="-10620"/>
            <a:ext cx="2438400" cy="6320661"/>
          </a:xfrm>
          <a:prstGeom prst="parallelogram">
            <a:avLst/>
          </a:prstGeom>
          <a:gradFill>
            <a:gsLst>
              <a:gs pos="0">
                <a:srgbClr val="94C6EC">
                  <a:alpha val="41522"/>
                </a:srgbClr>
              </a:gs>
              <a:gs pos="100000">
                <a:srgbClr val="0092D5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7008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447596" y="6517828"/>
            <a:ext cx="8832985" cy="64027"/>
            <a:chOff x="1835696" y="4888371"/>
            <a:chExt cx="6624739" cy="48020"/>
          </a:xfrm>
        </p:grpSpPr>
        <p:sp>
          <p:nvSpPr>
            <p:cNvPr id="95" name="Rectangle 94"/>
            <p:cNvSpPr/>
            <p:nvPr/>
          </p:nvSpPr>
          <p:spPr>
            <a:xfrm>
              <a:off x="1835696" y="4888371"/>
              <a:ext cx="6624739" cy="47027"/>
            </a:xfrm>
            <a:prstGeom prst="rect">
              <a:avLst/>
            </a:prstGeom>
            <a:solidFill>
              <a:srgbClr val="20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grpSp>
          <p:nvGrpSpPr>
            <p:cNvPr id="96" name="Group 95"/>
            <p:cNvGrpSpPr/>
            <p:nvPr userDrawn="1"/>
          </p:nvGrpSpPr>
          <p:grpSpPr>
            <a:xfrm>
              <a:off x="2827572" y="4888371"/>
              <a:ext cx="5173941" cy="48020"/>
              <a:chOff x="896786" y="6751484"/>
              <a:chExt cx="7586765" cy="130813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896786" y="6751484"/>
                <a:ext cx="72141" cy="130813"/>
              </a:xfrm>
              <a:prstGeom prst="rect">
                <a:avLst/>
              </a:prstGeom>
              <a:solidFill>
                <a:srgbClr val="FFE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968926" y="6751484"/>
                <a:ext cx="1659256" cy="128108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628183" y="6751485"/>
                <a:ext cx="1298548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998873" y="6751484"/>
                <a:ext cx="173526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008854" y="6751485"/>
                <a:ext cx="721417" cy="128107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740253" y="6751484"/>
                <a:ext cx="865699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425844" y="6751485"/>
                <a:ext cx="57707" cy="130812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</p:grpSp>
      <p:sp>
        <p:nvSpPr>
          <p:cNvPr id="105" name="Title 1"/>
          <p:cNvSpPr txBox="1">
            <a:spLocks/>
          </p:cNvSpPr>
          <p:nvPr userDrawn="1"/>
        </p:nvSpPr>
        <p:spPr>
          <a:xfrm>
            <a:off x="609600" y="418653"/>
            <a:ext cx="2990123" cy="562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4000" dirty="0"/>
          </a:p>
        </p:txBody>
      </p:sp>
      <p:sp>
        <p:nvSpPr>
          <p:cNvPr id="109" name="Title 1"/>
          <p:cNvSpPr txBox="1">
            <a:spLocks/>
          </p:cNvSpPr>
          <p:nvPr userDrawn="1"/>
        </p:nvSpPr>
        <p:spPr>
          <a:xfrm>
            <a:off x="3613631" y="418653"/>
            <a:ext cx="2990123" cy="562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0" name="Content Placeholder 2"/>
          <p:cNvSpPr txBox="1">
            <a:spLocks/>
          </p:cNvSpPr>
          <p:nvPr userDrawn="1"/>
        </p:nvSpPr>
        <p:spPr>
          <a:xfrm>
            <a:off x="623396" y="1155555"/>
            <a:ext cx="11129129" cy="3353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113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A5D24-71AA-EFB2-D9E8-BCFB71AA8B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71" y="6428384"/>
            <a:ext cx="1621084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6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811" r:id="rId2"/>
    <p:sldLayoutId id="2147483812" r:id="rId3"/>
    <p:sldLayoutId id="2147483813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/>
          </p:cNvSpPr>
          <p:nvPr userDrawn="1"/>
        </p:nvSpPr>
        <p:spPr>
          <a:xfrm>
            <a:off x="609600" y="418653"/>
            <a:ext cx="2990123" cy="562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4000" dirty="0"/>
          </a:p>
        </p:txBody>
      </p:sp>
      <p:sp>
        <p:nvSpPr>
          <p:cNvPr id="109" name="Title 1"/>
          <p:cNvSpPr txBox="1">
            <a:spLocks/>
          </p:cNvSpPr>
          <p:nvPr userDrawn="1"/>
        </p:nvSpPr>
        <p:spPr>
          <a:xfrm>
            <a:off x="3613631" y="418653"/>
            <a:ext cx="2990123" cy="562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0" name="Content Placeholder 2"/>
          <p:cNvSpPr txBox="1">
            <a:spLocks/>
          </p:cNvSpPr>
          <p:nvPr userDrawn="1"/>
        </p:nvSpPr>
        <p:spPr>
          <a:xfrm>
            <a:off x="623396" y="1155555"/>
            <a:ext cx="11129129" cy="3353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113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84565" y="6364883"/>
            <a:ext cx="75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05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defop.europa.eu/en/publications/5199" TargetMode="External"/><Relationship Id="rId13" Type="http://schemas.openxmlformats.org/officeDocument/2006/relationships/hyperlink" Target="https://www.cedefop.europa.eu/en/publications/4192" TargetMode="External"/><Relationship Id="rId18" Type="http://schemas.openxmlformats.org/officeDocument/2006/relationships/hyperlink" Target="https://ec.europa.eu/eurostat/statistics-explained/index.php?title=Statistics_on_continuing_vocational_training_in_enterprises" TargetMode="External"/><Relationship Id="rId3" Type="http://schemas.openxmlformats.org/officeDocument/2006/relationships/hyperlink" Target="https://www.cedefop.europa.eu/files/5050_en.pdf" TargetMode="External"/><Relationship Id="rId7" Type="http://schemas.openxmlformats.org/officeDocument/2006/relationships/hyperlink" Target="https://www.cedefop.europa.eu/en/publications/5180" TargetMode="External"/><Relationship Id="rId12" Type="http://schemas.openxmlformats.org/officeDocument/2006/relationships/hyperlink" Target="https://www.cedefop.europa.eu/en/publications/5553" TargetMode="External"/><Relationship Id="rId17" Type="http://schemas.openxmlformats.org/officeDocument/2006/relationships/hyperlink" Target="https://www.cedefop.europa.eu/el/publications/5616" TargetMode="External"/><Relationship Id="rId2" Type="http://schemas.openxmlformats.org/officeDocument/2006/relationships/hyperlink" Target="https://www.cedefop.europa.eu/en/projects/financing-vet" TargetMode="External"/><Relationship Id="rId16" Type="http://schemas.openxmlformats.org/officeDocument/2006/relationships/hyperlink" Target="https://www.cedefop.europa.eu/en/tools/financing-apprenticeship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edefop.europa.eu/en/publications/5192" TargetMode="External"/><Relationship Id="rId11" Type="http://schemas.openxmlformats.org/officeDocument/2006/relationships/hyperlink" Target="https://www.cedefop.europa.eu/en/publications/5523" TargetMode="External"/><Relationship Id="rId5" Type="http://schemas.openxmlformats.org/officeDocument/2006/relationships/hyperlink" Target="https://www.cedefop.europa.eu/en/publications/5189" TargetMode="External"/><Relationship Id="rId15" Type="http://schemas.openxmlformats.org/officeDocument/2006/relationships/hyperlink" Target="https://www.cedefop.europa.eu/en/tools/financing-adult-learning-db" TargetMode="External"/><Relationship Id="rId10" Type="http://schemas.openxmlformats.org/officeDocument/2006/relationships/hyperlink" Target="https://www.cedefop.europa.eu/en/publications/5528" TargetMode="External"/><Relationship Id="rId4" Type="http://schemas.openxmlformats.org/officeDocument/2006/relationships/hyperlink" Target="https://www.cedefop.europa.eu/en/publications?search=&amp;year=1999&amp;country=&amp;language=&amp;sort_order=DESC&amp;items_per_page=24" TargetMode="External"/><Relationship Id="rId9" Type="http://schemas.openxmlformats.org/officeDocument/2006/relationships/hyperlink" Target="https://www.cedefop.europa.eu/en/publications/5520" TargetMode="External"/><Relationship Id="rId14" Type="http://schemas.openxmlformats.org/officeDocument/2006/relationships/hyperlink" Target="https://www.cedefop.europa.eu/en/publications/560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efop.europa.eu/en/events/workshop-training-funds-eu" TargetMode="External"/><Relationship Id="rId2" Type="http://schemas.openxmlformats.org/officeDocument/2006/relationships/hyperlink" Target="https://www.cedefop.europa.eu/en/events/financing-adult-learning-zooming-individual-learning-accounts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Financing%20adult%20learning:%20The%20role%20of%20public%20fund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45E08299-1CD9-BD99-F701-CB543ECAF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55" y="4294113"/>
            <a:ext cx="7306149" cy="468675"/>
          </a:xfrm>
        </p:spPr>
        <p:txBody>
          <a:bodyPr/>
          <a:lstStyle/>
          <a:p>
            <a:r>
              <a:rPr lang="en-GB" dirty="0"/>
              <a:t>Joint AK Wien and waff conference: Professional qualification in the tension between structure and individual</a:t>
            </a:r>
          </a:p>
          <a:p>
            <a:endParaRPr lang="en-GR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0B0D513-7AC7-F3DE-AB20-EB7800050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3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Patrycja Lipińska, Cedefop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79A3C-E373-5952-5A59-85E2CC402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400" dirty="0"/>
              <a:t>Vienna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33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n-GB" sz="1400" b="0" dirty="0">
                <a:solidFill>
                  <a:srgbClr val="00337B"/>
                </a:solidFill>
              </a:rPr>
              <a:t>2026.06.18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33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22CA994-340B-44C1-F646-0055FD67D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573" y="1543105"/>
            <a:ext cx="6682549" cy="2369041"/>
          </a:xfrm>
        </p:spPr>
        <p:txBody>
          <a:bodyPr/>
          <a:lstStyle/>
          <a:p>
            <a:r>
              <a:rPr lang="en-GB" sz="3600" dirty="0"/>
              <a:t>Individual learning accounts and training funds – European perspectives</a:t>
            </a:r>
            <a:endParaRPr lang="en-GR" sz="3600" dirty="0"/>
          </a:p>
        </p:txBody>
      </p:sp>
    </p:spTree>
    <p:extLst>
      <p:ext uri="{BB962C8B-B14F-4D97-AF65-F5344CB8AC3E}">
        <p14:creationId xmlns:p14="http://schemas.microsoft.com/office/powerpoint/2010/main" val="415246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A14167-80DA-69E7-B5E8-85B88997E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35624-E6C7-4EAC-983E-474C00997AB4}" type="slidenum">
              <a:rPr kumimoji="0" lang="en-GB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503567-203A-1908-CFAE-7C4055A4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80" y="226014"/>
            <a:ext cx="10644285" cy="63408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93D6"/>
                </a:solidFill>
              </a:rPr>
              <a:t>Countries without extended demand-side instruments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BF2A611-4437-02D6-C895-2D165D2088A6}"/>
              </a:ext>
            </a:extLst>
          </p:cNvPr>
          <p:cNvGraphicFramePr>
            <a:graphicFrameLocks noGrp="1"/>
          </p:cNvGraphicFramePr>
          <p:nvPr/>
        </p:nvGraphicFramePr>
        <p:xfrm>
          <a:off x="606797" y="1111575"/>
          <a:ext cx="10978406" cy="476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374">
                  <a:extLst>
                    <a:ext uri="{9D8B030D-6E8A-4147-A177-3AD203B41FA5}">
                      <a16:colId xmlns:a16="http://schemas.microsoft.com/office/drawing/2014/main" val="3689071181"/>
                    </a:ext>
                  </a:extLst>
                </a:gridCol>
                <a:gridCol w="4767209">
                  <a:extLst>
                    <a:ext uri="{9D8B030D-6E8A-4147-A177-3AD203B41FA5}">
                      <a16:colId xmlns:a16="http://schemas.microsoft.com/office/drawing/2014/main" val="857879823"/>
                    </a:ext>
                  </a:extLst>
                </a:gridCol>
                <a:gridCol w="4937823">
                  <a:extLst>
                    <a:ext uri="{9D8B030D-6E8A-4147-A177-3AD203B41FA5}">
                      <a16:colId xmlns:a16="http://schemas.microsoft.com/office/drawing/2014/main" val="3279512678"/>
                    </a:ext>
                  </a:extLst>
                </a:gridCol>
              </a:tblGrid>
              <a:tr h="880204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/>
                        <a:t>Space available for ILA</a:t>
                      </a:r>
                      <a:endParaRPr lang="en-GB" sz="2000" noProof="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Potential way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575147"/>
                  </a:ext>
                </a:extLst>
              </a:tr>
              <a:tr h="1694396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favourable conditions for a new demand-side financing instruments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space for scaling-up existing mainly supply-side instruments and strengthening the ‘enabling framework’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single online portal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Scale-up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provision of micro-credentials </a:t>
                      </a:r>
                      <a:endParaRPr lang="en-GB" sz="1800" strike="sngStrike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paid training leave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474639"/>
                  </a:ext>
                </a:extLst>
              </a:tr>
              <a:tr h="2186640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favourable conditions for a new demand-side financing instruments (available for some target groups)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space for scaling-up existing supply-side instruments and strengthening other areas of AL relevant for 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existing financing instruments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 the link between 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LM needs and </a:t>
                      </a: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funding for 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quality assurance system for all   AL providers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65609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499B24-F498-AA0C-2100-19F5FBB009A1}"/>
              </a:ext>
            </a:extLst>
          </p:cNvPr>
          <p:cNvSpPr txBox="1">
            <a:spLocks/>
          </p:cNvSpPr>
          <p:nvPr/>
        </p:nvSpPr>
        <p:spPr>
          <a:xfrm>
            <a:off x="585175" y="6018526"/>
            <a:ext cx="10978406" cy="36512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0F0"/>
              </a:buClr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But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existing substantial supply-side schemes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00B0F0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7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B670-1F77-2330-6095-67A771C3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Cedefop study on training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314DD-2900-ED55-6328-E84626D8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00" y="1172845"/>
            <a:ext cx="11485198" cy="5002924"/>
          </a:xfrm>
        </p:spPr>
        <p:txBody>
          <a:bodyPr>
            <a:normAutofit/>
          </a:bodyPr>
          <a:lstStyle/>
          <a:p>
            <a:pPr marL="0" indent="0">
              <a:lnSpc>
                <a:spcPts val="2880"/>
              </a:lnSpc>
              <a:buNone/>
            </a:pPr>
            <a:r>
              <a:rPr lang="en-GB" b="1" dirty="0"/>
              <a:t>Objective 1</a:t>
            </a:r>
          </a:p>
          <a:p>
            <a:pPr>
              <a:lnSpc>
                <a:spcPts val="2880"/>
              </a:lnSpc>
            </a:pPr>
            <a:r>
              <a:rPr lang="en-GB" dirty="0"/>
              <a:t>Provide an overview of currently existing training funds across EU-27 </a:t>
            </a:r>
          </a:p>
          <a:p>
            <a:pPr>
              <a:lnSpc>
                <a:spcPts val="2880"/>
              </a:lnSpc>
            </a:pPr>
            <a:r>
              <a:rPr lang="en-GB" dirty="0"/>
              <a:t>Conduct </a:t>
            </a:r>
            <a:r>
              <a:rPr lang="en-GB" dirty="0">
                <a:solidFill>
                  <a:schemeClr val="tx1"/>
                </a:solidFill>
              </a:rPr>
              <a:t>in-depth analysis of operation and performance of training funds in               8 selected EU MS (BE, CY, DK, </a:t>
            </a:r>
            <a:r>
              <a:rPr lang="en-GB" dirty="0"/>
              <a:t>ES, FR, IE, IT, NL)</a:t>
            </a:r>
          </a:p>
          <a:p>
            <a:pPr>
              <a:lnSpc>
                <a:spcPts val="2880"/>
              </a:lnSpc>
            </a:pPr>
            <a:r>
              <a:rPr lang="en-GB" dirty="0"/>
              <a:t>Develop country-specific guidelines on how to improve the performance of training funds</a:t>
            </a:r>
          </a:p>
          <a:p>
            <a:pPr>
              <a:lnSpc>
                <a:spcPts val="2880"/>
              </a:lnSpc>
            </a:pPr>
            <a:r>
              <a:rPr lang="en-GB" dirty="0"/>
              <a:t>Identify conditions for successful development and implementation of training funds and formulate general guidelines for policy-makers, social partners</a:t>
            </a:r>
          </a:p>
          <a:p>
            <a:pPr marL="342900" indent="-342900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0" indent="0">
              <a:lnSpc>
                <a:spcPts val="2880"/>
              </a:lnSpc>
              <a:buNone/>
            </a:pPr>
            <a:r>
              <a:rPr lang="en-GB" b="1" dirty="0"/>
              <a:t>Objective 2</a:t>
            </a:r>
            <a:endParaRPr lang="en-GB" dirty="0"/>
          </a:p>
          <a:p>
            <a:pPr>
              <a:lnSpc>
                <a:spcPts val="2880"/>
              </a:lnSpc>
            </a:pPr>
            <a:r>
              <a:rPr lang="en-GB" dirty="0"/>
              <a:t>Explore the potential for establishing new training funds or significantly modernising the existing ones in the EU. Conduct 2 case studies (LV, PL)</a:t>
            </a:r>
          </a:p>
          <a:p>
            <a:pPr>
              <a:lnSpc>
                <a:spcPts val="2880"/>
              </a:lnSpc>
            </a:pPr>
            <a:r>
              <a:rPr lang="en-GB" dirty="0"/>
              <a:t>Develop country-specific guidelines on how to establish/modernise training funds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40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ACBB-00DC-E1AD-AF66-29AA73FB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300" dirty="0"/>
              <a:t>Definition and operationalisation of training funds</a:t>
            </a:r>
            <a:br>
              <a:rPr lang="nl-NL" b="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59D73-BEAA-CDA7-002D-793A601CA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78" y="1067490"/>
            <a:ext cx="11314222" cy="5503917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dirty="0">
                <a:cs typeface="Times New Roman" panose="02020603050405020304" pitchFamily="18" charset="0"/>
              </a:rPr>
              <a:t>Institutions aiming at </a:t>
            </a:r>
            <a:r>
              <a:rPr lang="en-US" b="1" dirty="0">
                <a:cs typeface="Times New Roman" panose="02020603050405020304" pitchFamily="18" charset="0"/>
              </a:rPr>
              <a:t>enhancing IVET/CVET</a:t>
            </a:r>
            <a:r>
              <a:rPr lang="en-US" dirty="0">
                <a:cs typeface="Times New Roman" panose="02020603050405020304" pitchFamily="18" charset="0"/>
              </a:rPr>
              <a:t> in enterprises and </a:t>
            </a:r>
            <a:r>
              <a:rPr lang="en-US" b="1" dirty="0" err="1">
                <a:cs typeface="Times New Roman" panose="02020603050405020304" pitchFamily="18" charset="0"/>
              </a:rPr>
              <a:t>mutualising</a:t>
            </a:r>
            <a:r>
              <a:rPr lang="en-US" dirty="0">
                <a:cs typeface="Times New Roman" panose="02020603050405020304" pitchFamily="18" charset="0"/>
              </a:rPr>
              <a:t> the related costs across enterprises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dirty="0">
                <a:cs typeface="Times New Roman" panose="02020603050405020304" pitchFamily="18" charset="0"/>
              </a:rPr>
              <a:t>Employers are mandated (by law or binding collective agreement) to </a:t>
            </a:r>
            <a:r>
              <a:rPr lang="en-US" b="1" dirty="0">
                <a:cs typeface="Times New Roman" panose="02020603050405020304" pitchFamily="18" charset="0"/>
              </a:rPr>
              <a:t>contribute financially </a:t>
            </a:r>
            <a:r>
              <a:rPr lang="en-US" dirty="0">
                <a:cs typeface="Times New Roman" panose="02020603050405020304" pitchFamily="18" charset="0"/>
              </a:rPr>
              <a:t>(typically via training levy) and are eligible for various forms of support for IVET/CVET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dirty="0">
                <a:cs typeface="Times New Roman" panose="02020603050405020304" pitchFamily="18" charset="0"/>
              </a:rPr>
              <a:t>Collected funds are mainly used for the original purpose - </a:t>
            </a:r>
            <a:r>
              <a:rPr lang="en-US" b="1" dirty="0">
                <a:cs typeface="Times New Roman" panose="02020603050405020304" pitchFamily="18" charset="0"/>
              </a:rPr>
              <a:t>closed funding cycle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b="1" dirty="0">
                <a:cs typeface="Times New Roman" panose="02020603050405020304" pitchFamily="18" charset="0"/>
              </a:rPr>
              <a:t>Business interest </a:t>
            </a:r>
            <a:r>
              <a:rPr lang="en-US" b="1" dirty="0" err="1">
                <a:cs typeface="Times New Roman" panose="02020603050405020304" pitchFamily="18" charset="0"/>
              </a:rPr>
              <a:t>organisations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– or both </a:t>
            </a:r>
            <a:r>
              <a:rPr lang="en-US" b="1" dirty="0">
                <a:cs typeface="Times New Roman" panose="02020603050405020304" pitchFamily="18" charset="0"/>
              </a:rPr>
              <a:t>social partners </a:t>
            </a:r>
            <a:r>
              <a:rPr lang="en-US" dirty="0">
                <a:cs typeface="Times New Roman" panose="02020603050405020304" pitchFamily="18" charset="0"/>
              </a:rPr>
              <a:t>- have a </a:t>
            </a:r>
            <a:r>
              <a:rPr lang="en-US" b="1" dirty="0">
                <a:cs typeface="Times New Roman" panose="02020603050405020304" pitchFamily="18" charset="0"/>
              </a:rPr>
              <a:t>key influence </a:t>
            </a:r>
            <a:r>
              <a:rPr lang="en-US" dirty="0">
                <a:cs typeface="Times New Roman" panose="02020603050405020304" pitchFamily="18" charset="0"/>
              </a:rPr>
              <a:t>on the ways the collected means are used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dirty="0">
                <a:cs typeface="Times New Roman" panose="02020603050405020304" pitchFamily="18" charset="0"/>
              </a:rPr>
              <a:t>Individual employees can be mandated to contribute 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as well, can be among the beneficiaries and their interest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organisations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can be involved in training fund’s governance</a:t>
            </a:r>
          </a:p>
          <a:p>
            <a:pPr marL="0" indent="0" algn="just">
              <a:lnSpc>
                <a:spcPct val="107000"/>
              </a:lnSpc>
              <a:buNone/>
              <a:defRPr/>
            </a:pPr>
            <a:r>
              <a:rPr lang="en-US" sz="1000" dirty="0">
                <a:solidFill>
                  <a:srgbClr val="003299"/>
                </a:solidFill>
              </a:rPr>
              <a:t> </a:t>
            </a:r>
          </a:p>
          <a:p>
            <a:pPr marL="0" lvl="0" indent="0" defTabSz="914400">
              <a:lnSpc>
                <a:spcPts val="2880"/>
              </a:lnSpc>
              <a:buClrTx/>
              <a:buNone/>
              <a:defRPr/>
            </a:pPr>
            <a:r>
              <a:rPr lang="en-US" sz="2000" dirty="0" err="1">
                <a:solidFill>
                  <a:srgbClr val="0070C0"/>
                </a:solidFill>
              </a:rPr>
              <a:t>Operationalisation</a:t>
            </a:r>
            <a:r>
              <a:rPr lang="en-US" sz="2000" dirty="0">
                <a:solidFill>
                  <a:srgbClr val="0070C0"/>
                </a:solidFill>
              </a:rPr>
              <a:t>: The study aims at covering only training funds making a substantial contribution to CVET (rated against the backdrop of the available public support for CVET in total)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1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C6BA-2777-E03E-37B1-8A1115B2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Basic characteristics of training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80129-4FF1-3E39-7CE8-445B12E2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01" y="994082"/>
            <a:ext cx="11313599" cy="5503917"/>
          </a:xfrm>
        </p:spPr>
        <p:txBody>
          <a:bodyPr>
            <a:normAutofit lnSpcReduction="10000"/>
          </a:bodyPr>
          <a:lstStyle/>
          <a:p>
            <a:pPr>
              <a:lnSpc>
                <a:spcPts val="2880"/>
              </a:lnSpc>
              <a:defRPr/>
            </a:pPr>
            <a:r>
              <a:rPr lang="en-GB" dirty="0">
                <a:solidFill>
                  <a:prstClr val="black"/>
                </a:solidFill>
              </a:rPr>
              <a:t>Complex organisations playing a </a:t>
            </a:r>
            <a:r>
              <a:rPr lang="en-GB" b="1" dirty="0">
                <a:solidFill>
                  <a:prstClr val="black"/>
                </a:solidFill>
              </a:rPr>
              <a:t>key role in financing, governance, relevance and quality of training</a:t>
            </a:r>
            <a:endParaRPr lang="de-AT" b="1" dirty="0">
              <a:solidFill>
                <a:prstClr val="black"/>
              </a:solidFill>
            </a:endParaRPr>
          </a:p>
          <a:p>
            <a:pPr>
              <a:lnSpc>
                <a:spcPts val="2880"/>
              </a:lnSpc>
              <a:defRPr/>
            </a:pPr>
            <a:r>
              <a:rPr lang="de-AT" b="1" dirty="0">
                <a:solidFill>
                  <a:prstClr val="black"/>
                </a:solidFill>
              </a:rPr>
              <a:t>Highly heterogenous </a:t>
            </a:r>
            <a:r>
              <a:rPr lang="de-AT" dirty="0">
                <a:solidFill>
                  <a:prstClr val="black"/>
                </a:solidFill>
              </a:rPr>
              <a:t>(objectives, governance, money collection and allocation, activities and groups supported) </a:t>
            </a:r>
          </a:p>
          <a:p>
            <a:pPr>
              <a:lnSpc>
                <a:spcPts val="2880"/>
              </a:lnSpc>
              <a:defRPr/>
            </a:pPr>
            <a:r>
              <a:rPr lang="de-AT" dirty="0">
                <a:solidFill>
                  <a:prstClr val="black"/>
                </a:solidFill>
              </a:rPr>
              <a:t>Typically set at </a:t>
            </a:r>
            <a:r>
              <a:rPr lang="de-AT" b="1" dirty="0">
                <a:solidFill>
                  <a:prstClr val="black"/>
                </a:solidFill>
              </a:rPr>
              <a:t>national </a:t>
            </a:r>
            <a:r>
              <a:rPr lang="de-AT" dirty="0">
                <a:solidFill>
                  <a:prstClr val="black"/>
                </a:solidFill>
              </a:rPr>
              <a:t>level</a:t>
            </a:r>
            <a:r>
              <a:rPr lang="de-AT" b="1" dirty="0">
                <a:solidFill>
                  <a:prstClr val="black"/>
                </a:solidFill>
              </a:rPr>
              <a:t> </a:t>
            </a:r>
            <a:r>
              <a:rPr lang="de-AT" dirty="0">
                <a:solidFill>
                  <a:prstClr val="black"/>
                </a:solidFill>
              </a:rPr>
              <a:t>(e.g. based on tripartite governance</a:t>
            </a:r>
            <a:r>
              <a:rPr lang="en-GB" dirty="0"/>
              <a:t>;</a:t>
            </a:r>
            <a:r>
              <a:rPr lang="de-AT" dirty="0">
                <a:solidFill>
                  <a:prstClr val="black"/>
                </a:solidFill>
              </a:rPr>
              <a:t> levy defined by law) </a:t>
            </a:r>
            <a:r>
              <a:rPr lang="de-AT" b="1" dirty="0">
                <a:solidFill>
                  <a:prstClr val="black"/>
                </a:solidFill>
              </a:rPr>
              <a:t>or</a:t>
            </a:r>
            <a:r>
              <a:rPr lang="de-AT" dirty="0">
                <a:solidFill>
                  <a:prstClr val="black"/>
                </a:solidFill>
              </a:rPr>
              <a:t> </a:t>
            </a:r>
            <a:r>
              <a:rPr lang="de-AT" b="1" dirty="0">
                <a:solidFill>
                  <a:prstClr val="black"/>
                </a:solidFill>
              </a:rPr>
              <a:t>sectoral </a:t>
            </a:r>
            <a:r>
              <a:rPr lang="de-AT" dirty="0">
                <a:solidFill>
                  <a:prstClr val="black"/>
                </a:solidFill>
              </a:rPr>
              <a:t>level (based on collective agreements; bipartite governance; levy defined by sector)</a:t>
            </a:r>
          </a:p>
          <a:p>
            <a:pPr>
              <a:lnSpc>
                <a:spcPts val="2880"/>
              </a:lnSpc>
              <a:defRPr/>
            </a:pPr>
            <a:r>
              <a:rPr lang="de-AT" b="1" dirty="0">
                <a:solidFill>
                  <a:prstClr val="black"/>
                </a:solidFill>
              </a:rPr>
              <a:t>Specific solutions in particular countries</a:t>
            </a:r>
            <a:r>
              <a:rPr lang="de-AT" dirty="0">
                <a:solidFill>
                  <a:prstClr val="black"/>
                </a:solidFill>
              </a:rPr>
              <a:t>, e.g. inter-professional funds for CVT in Italy (may be linked to </a:t>
            </a:r>
            <a:r>
              <a:rPr lang="en-GB" dirty="0">
                <a:solidFill>
                  <a:prstClr val="black"/>
                </a:solidFill>
              </a:rPr>
              <a:t>particular sub-field of the economy, profession or size of the company; </a:t>
            </a:r>
            <a:r>
              <a:rPr lang="en-GB" dirty="0">
                <a:solidFill>
                  <a:schemeClr val="tx1"/>
                </a:solidFill>
              </a:rPr>
              <a:t>run by social partners; levy set at national level</a:t>
            </a:r>
            <a:r>
              <a:rPr lang="en-GB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Sources of funding: company </a:t>
            </a:r>
            <a:r>
              <a:rPr lang="en-GB" b="1" dirty="0">
                <a:solidFill>
                  <a:prstClr val="black"/>
                </a:solidFill>
              </a:rPr>
              <a:t>levy </a:t>
            </a:r>
            <a:r>
              <a:rPr lang="en-GB" dirty="0">
                <a:solidFill>
                  <a:prstClr val="black"/>
                </a:solidFill>
              </a:rPr>
              <a:t>(mainly): </a:t>
            </a:r>
            <a:r>
              <a:rPr lang="en-GB" dirty="0"/>
              <a:t>EU funding, government subsidies financed from general taxation, bank interest…</a:t>
            </a:r>
            <a:endParaRPr lang="de-AT" dirty="0">
              <a:solidFill>
                <a:prstClr val="black"/>
              </a:solidFill>
            </a:endParaRPr>
          </a:p>
          <a:p>
            <a:r>
              <a:rPr lang="en-GB" dirty="0"/>
              <a:t>Forms of support: </a:t>
            </a:r>
            <a:r>
              <a:rPr lang="en-GB" b="1" dirty="0"/>
              <a:t>financial support </a:t>
            </a:r>
            <a:r>
              <a:rPr lang="en-GB" dirty="0"/>
              <a:t>to companies, training providers and also individuals; </a:t>
            </a:r>
            <a:r>
              <a:rPr lang="en-GB" b="1" dirty="0"/>
              <a:t>direct training provision </a:t>
            </a:r>
            <a:r>
              <a:rPr lang="en-GB" dirty="0"/>
              <a:t>(using own facilities), </a:t>
            </a:r>
            <a:r>
              <a:rPr lang="en-GB" b="1" dirty="0"/>
              <a:t>non-financial and system services </a:t>
            </a:r>
            <a:r>
              <a:rPr lang="en-GB" dirty="0"/>
              <a:t>(HR advice, LM/skill needs analysis, qualification tools, QA…) </a:t>
            </a:r>
          </a:p>
        </p:txBody>
      </p:sp>
    </p:spTree>
    <p:extLst>
      <p:ext uri="{BB962C8B-B14F-4D97-AF65-F5344CB8AC3E}">
        <p14:creationId xmlns:p14="http://schemas.microsoft.com/office/powerpoint/2010/main" val="340617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1734C0B-BF2B-5340-ADAE-0D3DB14F158A}"/>
              </a:ext>
            </a:extLst>
          </p:cNvPr>
          <p:cNvGrpSpPr/>
          <p:nvPr/>
        </p:nvGrpSpPr>
        <p:grpSpPr>
          <a:xfrm>
            <a:off x="10288708" y="698920"/>
            <a:ext cx="1866716" cy="365125"/>
            <a:chOff x="10325284" y="698920"/>
            <a:chExt cx="1866716" cy="36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D36571-3CAD-DB4E-B9E8-C369BFF00E68}"/>
                </a:ext>
              </a:extLst>
            </p:cNvPr>
            <p:cNvSpPr/>
            <p:nvPr/>
          </p:nvSpPr>
          <p:spPr>
            <a:xfrm>
              <a:off x="10325284" y="698920"/>
              <a:ext cx="1866716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BE83BD68-228E-6745-9D70-93ED27A00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472849" y="781814"/>
              <a:ext cx="1621084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10">
            <a:extLst>
              <a:ext uri="{FF2B5EF4-FFF2-40B4-BE49-F238E27FC236}">
                <a16:creationId xmlns:a16="http://schemas.microsoft.com/office/drawing/2014/main" id="{49037E2C-FE3B-BD8A-D9D8-4315DA5A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9" y="418653"/>
            <a:ext cx="9082760" cy="634083"/>
          </a:xfrm>
        </p:spPr>
        <p:txBody>
          <a:bodyPr>
            <a:noAutofit/>
          </a:bodyPr>
          <a:lstStyle/>
          <a:p>
            <a:r>
              <a:rPr lang="de-AT" dirty="0"/>
              <a:t>Diffusion of training funds across the EU</a:t>
            </a:r>
            <a:br>
              <a:rPr lang="de-AT" dirty="0"/>
            </a:br>
            <a:r>
              <a:rPr lang="de-AT" sz="2400" b="0" dirty="0"/>
              <a:t>(by June 2023)</a:t>
            </a:r>
            <a:endParaRPr lang="en-GR" sz="2400" b="0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Diagramm 4">
                <a:extLst>
                  <a:ext uri="{FF2B5EF4-FFF2-40B4-BE49-F238E27FC236}">
                    <a16:creationId xmlns:a16="http://schemas.microsoft.com/office/drawing/2014/main" id="{D43FEB7F-BB6F-40F3-BD55-DD70B39AEFA9}"/>
                  </a:ext>
                </a:extLst>
              </p:cNvPr>
              <p:cNvGraphicFramePr/>
              <p:nvPr/>
            </p:nvGraphicFramePr>
            <p:xfrm>
              <a:off x="134643" y="0"/>
              <a:ext cx="13872464" cy="75366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Diagramm 4">
                <a:extLst>
                  <a:ext uri="{FF2B5EF4-FFF2-40B4-BE49-F238E27FC236}">
                    <a16:creationId xmlns:a16="http://schemas.microsoft.com/office/drawing/2014/main" id="{D43FEB7F-BB6F-40F3-BD55-DD70B39AEF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643" y="0"/>
                <a:ext cx="13872464" cy="7536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59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5A83-45F5-A967-7369-E2FF4F22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9" y="418653"/>
            <a:ext cx="11129129" cy="977010"/>
          </a:xfrm>
        </p:spPr>
        <p:txBody>
          <a:bodyPr>
            <a:noAutofit/>
          </a:bodyPr>
          <a:lstStyle/>
          <a:p>
            <a:r>
              <a:rPr lang="en-GB" sz="2800" dirty="0">
                <a:latin typeface="+mj-lt"/>
              </a:rPr>
              <a:t>Training funds can play an important role in CVET systems and support skills development systems</a:t>
            </a:r>
            <a:endParaRPr lang="nl-NL" sz="28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D05AF-E4DD-90E4-2C9D-4294DAC4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23" y="1469365"/>
            <a:ext cx="10768479" cy="5528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contributions of training funds:</a:t>
            </a:r>
          </a:p>
          <a:p>
            <a:pPr marL="0" indent="0">
              <a:buNone/>
            </a:pPr>
            <a:r>
              <a:rPr lang="en-US" sz="1000" dirty="0"/>
              <a:t> </a:t>
            </a:r>
          </a:p>
          <a:p>
            <a:r>
              <a:rPr lang="en-US" b="1" dirty="0"/>
              <a:t>Secure funding</a:t>
            </a:r>
            <a:r>
              <a:rPr lang="en-US" dirty="0"/>
              <a:t>: Provide sustainable CVET financing through employer levies and public sources</a:t>
            </a:r>
          </a:p>
          <a:p>
            <a:r>
              <a:rPr lang="en-US" b="1" dirty="0"/>
              <a:t>Better alignment</a:t>
            </a:r>
            <a:r>
              <a:rPr lang="en-US" dirty="0"/>
              <a:t>: Link training supply with employer skill needs and improve quality</a:t>
            </a:r>
          </a:p>
          <a:p>
            <a:r>
              <a:rPr lang="en-US" b="1" dirty="0" err="1"/>
              <a:t>Incentivise</a:t>
            </a:r>
            <a:r>
              <a:rPr lang="en-US" b="1" dirty="0"/>
              <a:t> participation</a:t>
            </a:r>
            <a:r>
              <a:rPr lang="en-US" dirty="0"/>
              <a:t>: Lower costs and promote skill development and sectoral mobility</a:t>
            </a:r>
          </a:p>
          <a:p>
            <a:r>
              <a:rPr lang="en-US" b="1" dirty="0"/>
              <a:t>Enhance equity</a:t>
            </a:r>
            <a:r>
              <a:rPr lang="en-US" dirty="0"/>
              <a:t>: Target employers and individuals to widen CVET access</a:t>
            </a:r>
          </a:p>
          <a:p>
            <a:r>
              <a:rPr lang="en-US" b="1" dirty="0"/>
              <a:t>Act as knowledge hubs</a:t>
            </a:r>
            <a:r>
              <a:rPr lang="en-US" dirty="0"/>
              <a:t>: Support employers and providers, steering system development and learning culture</a:t>
            </a:r>
          </a:p>
          <a:p>
            <a:r>
              <a:rPr lang="en-US" b="1" dirty="0"/>
              <a:t>Ensure continuity</a:t>
            </a:r>
            <a:r>
              <a:rPr lang="en-US" dirty="0"/>
              <a:t>: Independent governance safeguards funding stability beyond policy cycles, boosting productivity, growth, and </a:t>
            </a:r>
            <a:r>
              <a:rPr lang="en-US"/>
              <a:t>lifelong learning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96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31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0BC5C-C858-6274-4EEC-06AF5E43A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49ECB-96B0-8E0D-5E0F-8E61EEF4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418653"/>
            <a:ext cx="11129129" cy="634083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0093D6"/>
                </a:solidFill>
                <a:latin typeface="+mj-lt"/>
              </a:rPr>
              <a:t>Annex I: Designing and implementing ILAs – step by step</a:t>
            </a:r>
            <a:endParaRPr lang="de-AT" sz="3000" dirty="0">
              <a:solidFill>
                <a:srgbClr val="0093D6"/>
              </a:solidFill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982520-5D27-241F-7395-8023947CC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249945"/>
            <a:ext cx="11129129" cy="4644227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Conduct preparatory work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- Stock-taking of adult learning system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- Forecasting funding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the space for intervention ILA within the existing system</a:t>
            </a: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- Are there similar schemes already existing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- To what extent the existing schemes cover both short and long courses? 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- Are there any gaps in the coverage (e.g. specific target groups)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- Are the existing mostly demand-side or supply-side?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- How would a new ILA scheme interact with the existing schemes?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GB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88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EAAA4-F58D-CD27-931C-61E8A6B9E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E399E-A65E-CC98-C847-669D7284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220945"/>
            <a:ext cx="10554227" cy="63408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93D6"/>
                </a:solidFill>
                <a:latin typeface="+mj-lt"/>
              </a:rPr>
              <a:t>Designing and implementing ILAs – step by step</a:t>
            </a:r>
            <a:endParaRPr lang="de-AT" sz="3000" dirty="0">
              <a:solidFill>
                <a:srgbClr val="0093D6"/>
              </a:solidFill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34B3C8-E7E4-4FAB-79C5-D80F42E5F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885941"/>
            <a:ext cx="11129129" cy="5751114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 the instrument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Fully-fledged, full-scale ILA in line with the Council Recommendation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- </a:t>
            </a: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Range of the group entitled</a:t>
            </a:r>
          </a:p>
          <a:p>
            <a:pPr>
              <a:buClr>
                <a:srgbClr val="00B0F0"/>
              </a:buClr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- Size of annual entitlement</a:t>
            </a:r>
          </a:p>
          <a:p>
            <a:pPr>
              <a:buClr>
                <a:srgbClr val="00B0F0"/>
              </a:buClr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- Potential mandatory (minimal) individual contribution</a:t>
            </a:r>
          </a:p>
          <a:p>
            <a:pPr>
              <a:buClr>
                <a:srgbClr val="00B0F0"/>
              </a:buClr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- Preferential treatment for specific target groups</a:t>
            </a:r>
          </a:p>
          <a:p>
            <a:pPr>
              <a:buClr>
                <a:srgbClr val="00B0F0"/>
              </a:buClr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- Accumulation of the entitlement</a:t>
            </a:r>
          </a:p>
          <a:p>
            <a:pPr>
              <a:buClr>
                <a:srgbClr val="00B0F0"/>
              </a:buClr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- Range of eligible learning opportunities</a:t>
            </a:r>
          </a:p>
          <a:p>
            <a:pPr>
              <a:buClr>
                <a:srgbClr val="00B0F0"/>
              </a:buClr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- Costs for administrative controls and decision making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Smaller, complementary ILA-type instruments</a:t>
            </a:r>
          </a:p>
          <a:p>
            <a:pPr>
              <a:buClr>
                <a:srgbClr val="00B0F0"/>
              </a:buClr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- e.g. limited budget instead of an entitlement, no accumulation but higher levels of support</a:t>
            </a:r>
          </a:p>
          <a:p>
            <a:pPr>
              <a:buClr>
                <a:srgbClr val="00B0F0"/>
              </a:buClr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for particular learning opportunities, specific groups, etc</a:t>
            </a:r>
          </a:p>
          <a:p>
            <a:pPr>
              <a:buClr>
                <a:srgbClr val="00B0F0"/>
              </a:buClr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- initial piloting designs as the basis for working towards fully-fledged ILA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Expanding the current financing instruments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GB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1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95575-0B13-7DDC-40DC-5B5226ACC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06625-10D3-C2EB-1EF9-AFEE89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90" y="446085"/>
            <a:ext cx="10554227" cy="63408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93D6"/>
                </a:solidFill>
                <a:latin typeface="+mj-lt"/>
              </a:rPr>
              <a:t>Designing and implementing ILAs – step by step</a:t>
            </a:r>
            <a:endParaRPr lang="de-AT" sz="3000" dirty="0">
              <a:solidFill>
                <a:srgbClr val="0093D6"/>
              </a:solidFill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B4A201-2319-59E4-6A12-74CC5D30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237589"/>
            <a:ext cx="11129129" cy="4644227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Strengthen training leave and support for subsistence costs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short-term training leave where employees continue receiving their wages; public contributions to employer’s wage costs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unpaid long-term educational leave and receiving income replacement/ contribution to living costs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Reinforce other elements of the enabling framework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Close other key gaps in adult learning system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7.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Negotiate a policy package; develop multi-year implementation pla</a:t>
            </a: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Create governance structures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9.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Set up continuous monitoring 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Review with stakeholders</a:t>
            </a:r>
          </a:p>
          <a:p>
            <a:pPr>
              <a:buClr>
                <a:srgbClr val="00B0F0"/>
              </a:buClr>
            </a:pPr>
            <a:endParaRPr lang="en-GB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1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7B3C0-3107-1F2A-4C48-38017BA21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D114C1-BCC6-6E08-71D1-B0A1569F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96000"/>
            <a:ext cx="10229700" cy="634083"/>
          </a:xfrm>
        </p:spPr>
        <p:txBody>
          <a:bodyPr>
            <a:normAutofit/>
          </a:bodyPr>
          <a:lstStyle/>
          <a:p>
            <a:r>
              <a:rPr lang="en-GB" sz="3000" dirty="0" err="1"/>
              <a:t>Cedefop’s</a:t>
            </a:r>
            <a:r>
              <a:rPr lang="en-GB" sz="3000" dirty="0"/>
              <a:t> long tradition of work on financing VET/AL</a:t>
            </a:r>
            <a:endParaRPr lang="en-GR" sz="3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19A91-E396-E719-220C-7A94E3FB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30084"/>
            <a:ext cx="11656150" cy="5216712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359410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dirty="0">
                <a:latin typeface="Arial"/>
                <a:cs typeface="Arial"/>
              </a:rPr>
              <a:t>A long-standing </a:t>
            </a:r>
            <a:r>
              <a:rPr lang="en-GB" dirty="0">
                <a:latin typeface="Arial"/>
                <a:cs typeface="Arial"/>
                <a:hlinkClick r:id="rId2"/>
              </a:rPr>
              <a:t>Financing VET</a:t>
            </a:r>
            <a:r>
              <a:rPr lang="en-GB" dirty="0">
                <a:latin typeface="Arial"/>
                <a:cs typeface="Arial"/>
              </a:rPr>
              <a:t> project</a:t>
            </a:r>
          </a:p>
          <a:p>
            <a:pPr marL="359410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dirty="0">
                <a:latin typeface="Arial"/>
                <a:cs typeface="Arial"/>
              </a:rPr>
              <a:t>The Financing of Vocational Training in the European Community (1981)</a:t>
            </a:r>
          </a:p>
          <a:p>
            <a:pPr marL="359410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dirty="0">
                <a:latin typeface="Arial"/>
                <a:cs typeface="Arial"/>
              </a:rPr>
              <a:t>National reports on VET financing during the 1980s</a:t>
            </a:r>
          </a:p>
          <a:p>
            <a:pPr marL="359410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dirty="0">
                <a:latin typeface="Arial"/>
                <a:cs typeface="Arial"/>
              </a:rPr>
              <a:t>Financing CVET </a:t>
            </a:r>
            <a:r>
              <a:rPr lang="en-GB" dirty="0">
                <a:latin typeface="Arial"/>
                <a:cs typeface="Arial"/>
                <a:hlinkClick r:id="rId3"/>
              </a:rPr>
              <a:t>report</a:t>
            </a:r>
            <a:r>
              <a:rPr lang="en-GB" dirty="0">
                <a:latin typeface="Arial"/>
                <a:cs typeface="Arial"/>
              </a:rPr>
              <a:t> (1994)</a:t>
            </a:r>
          </a:p>
          <a:p>
            <a:pPr marL="359410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dirty="0">
                <a:latin typeface="Arial"/>
                <a:cs typeface="Arial"/>
              </a:rPr>
              <a:t>Second wave of national VET financing </a:t>
            </a:r>
            <a:r>
              <a:rPr lang="en-GB" dirty="0">
                <a:latin typeface="Arial"/>
                <a:cs typeface="Arial"/>
                <a:hlinkClick r:id="rId4"/>
              </a:rPr>
              <a:t>reports</a:t>
            </a:r>
            <a:r>
              <a:rPr lang="en-GB" dirty="0">
                <a:latin typeface="Arial"/>
                <a:cs typeface="Arial"/>
              </a:rPr>
              <a:t> (1998-1999)</a:t>
            </a:r>
          </a:p>
          <a:p>
            <a:pPr marL="359410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dirty="0">
                <a:latin typeface="Arial"/>
                <a:cs typeface="Arial"/>
              </a:rPr>
              <a:t>Thematic reports on </a:t>
            </a:r>
            <a:r>
              <a:rPr lang="en-GB" dirty="0">
                <a:latin typeface="Arial"/>
                <a:cs typeface="Arial"/>
                <a:hlinkClick r:id="rId5"/>
              </a:rPr>
              <a:t>Sectoral training funds </a:t>
            </a:r>
            <a:r>
              <a:rPr lang="en-GB" dirty="0">
                <a:latin typeface="Arial"/>
                <a:cs typeface="Arial"/>
              </a:rPr>
              <a:t>(2008) </a:t>
            </a:r>
            <a:r>
              <a:rPr lang="en-GB" dirty="0">
                <a:latin typeface="Arial"/>
                <a:cs typeface="Arial"/>
                <a:hlinkClick r:id="rId6"/>
              </a:rPr>
              <a:t>Individual learning accounts</a:t>
            </a:r>
            <a:r>
              <a:rPr lang="en-GB" dirty="0">
                <a:latin typeface="Arial"/>
                <a:cs typeface="Arial"/>
              </a:rPr>
              <a:t> (2009) </a:t>
            </a:r>
            <a:r>
              <a:rPr lang="en-GB" dirty="0">
                <a:latin typeface="Arial"/>
                <a:cs typeface="Arial"/>
                <a:hlinkClick r:id="rId7"/>
              </a:rPr>
              <a:t>Tax incentives </a:t>
            </a:r>
            <a:r>
              <a:rPr lang="en-GB" dirty="0">
                <a:latin typeface="Arial"/>
                <a:cs typeface="Arial"/>
              </a:rPr>
              <a:t>(2009) </a:t>
            </a:r>
            <a:r>
              <a:rPr lang="en-GB" dirty="0">
                <a:latin typeface="Arial"/>
                <a:cs typeface="Arial"/>
                <a:hlinkClick r:id="rId8"/>
              </a:rPr>
              <a:t>Cost-sharing schemes in the newer EU MS</a:t>
            </a:r>
            <a:r>
              <a:rPr lang="en-GB" dirty="0">
                <a:latin typeface="Arial"/>
                <a:cs typeface="Arial"/>
              </a:rPr>
              <a:t> (2009) </a:t>
            </a:r>
            <a:r>
              <a:rPr lang="en-GB" dirty="0">
                <a:latin typeface="Arial"/>
                <a:cs typeface="Arial"/>
                <a:hlinkClick r:id="rId9"/>
              </a:rPr>
              <a:t>Loans</a:t>
            </a:r>
            <a:r>
              <a:rPr lang="en-GB" dirty="0">
                <a:latin typeface="Arial"/>
                <a:cs typeface="Arial"/>
              </a:rPr>
              <a:t> (2012) </a:t>
            </a:r>
            <a:r>
              <a:rPr lang="en-GB" dirty="0">
                <a:latin typeface="Arial"/>
                <a:cs typeface="Arial"/>
                <a:hlinkClick r:id="rId10"/>
              </a:rPr>
              <a:t>Training leave </a:t>
            </a:r>
            <a:r>
              <a:rPr lang="en-GB" dirty="0">
                <a:latin typeface="Arial"/>
                <a:cs typeface="Arial"/>
              </a:rPr>
              <a:t>(2012) </a:t>
            </a:r>
            <a:r>
              <a:rPr lang="en-GB" dirty="0">
                <a:latin typeface="Arial"/>
                <a:cs typeface="Arial"/>
                <a:hlinkClick r:id="rId11"/>
              </a:rPr>
              <a:t>Payback clauses </a:t>
            </a:r>
            <a:r>
              <a:rPr lang="en-GB" dirty="0">
                <a:latin typeface="Arial"/>
                <a:cs typeface="Arial"/>
              </a:rPr>
              <a:t>(2012) </a:t>
            </a:r>
          </a:p>
          <a:p>
            <a:pPr marL="359410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dirty="0">
                <a:latin typeface="Arial"/>
                <a:cs typeface="Arial"/>
                <a:hlinkClick r:id="rId12"/>
              </a:rPr>
              <a:t>Governance and financing of apprenticeships </a:t>
            </a:r>
            <a:r>
              <a:rPr lang="en-GB" dirty="0">
                <a:latin typeface="Arial"/>
                <a:cs typeface="Arial"/>
              </a:rPr>
              <a:t>(2016) </a:t>
            </a:r>
            <a:r>
              <a:rPr lang="en-GB" dirty="0">
                <a:latin typeface="Arial"/>
                <a:cs typeface="Arial"/>
                <a:hlinkClick r:id="rId13"/>
              </a:rPr>
              <a:t>Financing apprenticeships </a:t>
            </a:r>
            <a:r>
              <a:rPr lang="en-GB" dirty="0">
                <a:latin typeface="Arial"/>
                <a:cs typeface="Arial"/>
              </a:rPr>
              <a:t>(2020)</a:t>
            </a:r>
          </a:p>
          <a:p>
            <a:pPr marL="359410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dirty="0">
                <a:latin typeface="Arial"/>
                <a:cs typeface="Arial"/>
                <a:hlinkClick r:id="rId14"/>
              </a:rPr>
              <a:t>Subsidies and other policies to support training provision in MSMEs </a:t>
            </a:r>
            <a:r>
              <a:rPr lang="en-GB" dirty="0">
                <a:latin typeface="Arial"/>
                <a:cs typeface="Arial"/>
              </a:rPr>
              <a:t>(2024)</a:t>
            </a:r>
            <a:endParaRPr lang="en-GB" dirty="0"/>
          </a:p>
          <a:p>
            <a:pPr marL="342310" lvl="1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dirty="0">
                <a:latin typeface="Arial"/>
                <a:cs typeface="Arial"/>
              </a:rPr>
              <a:t>Cedefop databases on </a:t>
            </a:r>
            <a:r>
              <a:rPr lang="en-GB" dirty="0">
                <a:latin typeface="Arial"/>
                <a:cs typeface="Arial"/>
                <a:hlinkClick r:id="rId15"/>
              </a:rPr>
              <a:t>financing adult learning </a:t>
            </a:r>
            <a:r>
              <a:rPr lang="en-GB" dirty="0">
                <a:latin typeface="Arial"/>
                <a:cs typeface="Arial"/>
              </a:rPr>
              <a:t>(2020) and </a:t>
            </a:r>
            <a:r>
              <a:rPr lang="en-GB" dirty="0">
                <a:latin typeface="Arial"/>
                <a:cs typeface="Arial"/>
                <a:hlinkClick r:id="rId16"/>
              </a:rPr>
              <a:t>apprenticeships</a:t>
            </a:r>
            <a:r>
              <a:rPr lang="en-GB" dirty="0">
                <a:latin typeface="Arial"/>
                <a:cs typeface="Arial"/>
              </a:rPr>
              <a:t> (2020)</a:t>
            </a:r>
          </a:p>
          <a:p>
            <a:pPr marL="342310" lvl="1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dirty="0">
                <a:latin typeface="Arial"/>
                <a:cs typeface="Arial"/>
                <a:hlinkClick r:id="rId17"/>
              </a:rPr>
              <a:t>Continuing vocational training in enterprises in the EU </a:t>
            </a:r>
            <a:r>
              <a:rPr lang="en-GB" dirty="0">
                <a:latin typeface="Arial"/>
                <a:cs typeface="Arial"/>
              </a:rPr>
              <a:t>report based on </a:t>
            </a:r>
            <a:r>
              <a:rPr lang="en-GB" dirty="0">
                <a:latin typeface="Arial"/>
                <a:cs typeface="Arial"/>
                <a:hlinkClick r:id="rId18"/>
              </a:rPr>
              <a:t>CVTS</a:t>
            </a:r>
            <a:r>
              <a:rPr lang="en-GB" dirty="0">
                <a:latin typeface="Arial"/>
                <a:cs typeface="Arial"/>
              </a:rPr>
              <a:t> data (2026)</a:t>
            </a:r>
          </a:p>
          <a:p>
            <a:pPr marL="342310" lvl="1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endParaRPr lang="en-GB" dirty="0">
              <a:latin typeface="Arial"/>
              <a:cs typeface="Arial"/>
            </a:endParaRPr>
          </a:p>
          <a:p>
            <a:pPr marL="342310" lvl="1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endParaRPr lang="en-GB" dirty="0">
              <a:latin typeface="Arial"/>
              <a:cs typeface="Arial"/>
            </a:endParaRPr>
          </a:p>
          <a:p>
            <a:pPr marL="342310" lvl="1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endParaRPr lang="en-GB" dirty="0">
              <a:latin typeface="Arial"/>
              <a:cs typeface="Arial"/>
            </a:endParaRPr>
          </a:p>
          <a:p>
            <a:pPr marL="2880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647700" lvl="2" indent="-287655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96179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9DF5-F943-4208-C8DC-A1188AA3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18653"/>
            <a:ext cx="11645496" cy="634083"/>
          </a:xfrm>
        </p:spPr>
        <p:txBody>
          <a:bodyPr>
            <a:normAutofit/>
          </a:bodyPr>
          <a:lstStyle/>
          <a:p>
            <a:r>
              <a:rPr lang="en-GB" dirty="0"/>
              <a:t>Annex II: Introducing and designing a levy-based training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37E98-90EF-D3D1-5393-1A0C3E69A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6138"/>
            <a:ext cx="11129129" cy="5917324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880"/>
              </a:lnSpc>
              <a:buFont typeface="+mj-lt"/>
              <a:buAutoNum type="arabicPeriod"/>
            </a:pPr>
            <a:r>
              <a:rPr lang="en-GB" b="1" dirty="0"/>
              <a:t>Identify the potential for a training fund</a:t>
            </a:r>
          </a:p>
          <a:p>
            <a:pPr lvl="2">
              <a:lnSpc>
                <a:spcPts val="2880"/>
              </a:lnSpc>
            </a:pPr>
            <a:r>
              <a:rPr lang="en-GB" dirty="0"/>
              <a:t>Conduct a stock-taking exercise to assess current CVET provision</a:t>
            </a:r>
          </a:p>
          <a:p>
            <a:pPr lvl="2">
              <a:lnSpc>
                <a:spcPts val="2880"/>
              </a:lnSpc>
            </a:pPr>
            <a:r>
              <a:rPr lang="en-GB" dirty="0"/>
              <a:t>Identify the barriers that hinder training provision (e.g. insufficient funding)</a:t>
            </a:r>
          </a:p>
          <a:p>
            <a:pPr lvl="2">
              <a:lnSpc>
                <a:spcPts val="2880"/>
              </a:lnSpc>
            </a:pPr>
            <a:r>
              <a:rPr lang="en-GB" dirty="0"/>
              <a:t>Evaluate how training fund could address these barriers</a:t>
            </a:r>
          </a:p>
          <a:p>
            <a:pPr lvl="2">
              <a:lnSpc>
                <a:spcPts val="2880"/>
              </a:lnSpc>
            </a:pPr>
            <a:r>
              <a:rPr lang="en-GB" dirty="0"/>
              <a:t>Engage social partners and other relevant stakeholders</a:t>
            </a:r>
          </a:p>
          <a:p>
            <a:pPr marL="457200" indent="-457200">
              <a:lnSpc>
                <a:spcPts val="2880"/>
              </a:lnSpc>
              <a:buFont typeface="+mj-lt"/>
              <a:buAutoNum type="arabicPeriod"/>
            </a:pPr>
            <a:r>
              <a:rPr lang="en-GB" b="1" dirty="0"/>
              <a:t>Select the legal mechanism for introducing a levy</a:t>
            </a:r>
          </a:p>
          <a:p>
            <a:pPr lvl="2">
              <a:lnSpc>
                <a:spcPts val="2880"/>
              </a:lnSpc>
            </a:pPr>
            <a:r>
              <a:rPr lang="en-GB" dirty="0"/>
              <a:t>Dedicated national law </a:t>
            </a:r>
          </a:p>
          <a:p>
            <a:pPr lvl="2">
              <a:lnSpc>
                <a:spcPts val="2880"/>
              </a:lnSpc>
            </a:pPr>
            <a:r>
              <a:rPr lang="en-GB" dirty="0"/>
              <a:t>Using existing funding streams (e.g. social security contributions)</a:t>
            </a:r>
          </a:p>
          <a:p>
            <a:pPr lvl="2">
              <a:lnSpc>
                <a:spcPts val="2880"/>
              </a:lnSpc>
            </a:pPr>
            <a:r>
              <a:rPr lang="en-GB" dirty="0"/>
              <a:t>Collective agreements</a:t>
            </a:r>
          </a:p>
          <a:p>
            <a:pPr marL="457200" indent="-457200">
              <a:lnSpc>
                <a:spcPts val="2880"/>
              </a:lnSpc>
              <a:buFont typeface="+mj-lt"/>
              <a:buAutoNum type="arabicPeriod"/>
            </a:pPr>
            <a:r>
              <a:rPr lang="en-GB" b="1" dirty="0"/>
              <a:t>Design the training fund</a:t>
            </a:r>
          </a:p>
          <a:p>
            <a:pPr lvl="2">
              <a:lnSpc>
                <a:spcPts val="2880"/>
              </a:lnSpc>
            </a:pPr>
            <a:r>
              <a:rPr lang="en-GB" dirty="0"/>
              <a:t>Determine the levy rate</a:t>
            </a:r>
          </a:p>
          <a:p>
            <a:pPr lvl="2">
              <a:lnSpc>
                <a:spcPts val="2880"/>
              </a:lnSpc>
            </a:pPr>
            <a:r>
              <a:rPr lang="en-GB" dirty="0"/>
              <a:t>Decide on the scope of the activities supported </a:t>
            </a:r>
          </a:p>
          <a:p>
            <a:pPr lvl="2">
              <a:lnSpc>
                <a:spcPts val="2880"/>
              </a:lnSpc>
            </a:pPr>
            <a:r>
              <a:rPr lang="en-GB" dirty="0"/>
              <a:t>Build mechanism to ensure stable funding through economic cycles</a:t>
            </a:r>
          </a:p>
          <a:p>
            <a:pPr lvl="2">
              <a:lnSpc>
                <a:spcPts val="2880"/>
              </a:lnSpc>
            </a:pPr>
            <a:r>
              <a:rPr lang="en-GB" dirty="0"/>
              <a:t>Include support mechanisms for employers and employees</a:t>
            </a:r>
          </a:p>
          <a:p>
            <a:pPr lvl="2">
              <a:lnSpc>
                <a:spcPts val="2880"/>
              </a:lnSpc>
            </a:pPr>
            <a:endParaRPr lang="en-GB" dirty="0"/>
          </a:p>
          <a:p>
            <a:pPr lvl="2">
              <a:lnSpc>
                <a:spcPts val="2880"/>
              </a:lnSpc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59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BE8C-2E9F-5C9C-035D-EC2665A9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9" y="418653"/>
            <a:ext cx="10280939" cy="634083"/>
          </a:xfrm>
        </p:spPr>
        <p:txBody>
          <a:bodyPr>
            <a:normAutofit/>
          </a:bodyPr>
          <a:lstStyle/>
          <a:p>
            <a:r>
              <a:rPr lang="en-GB" dirty="0"/>
              <a:t>Introducing and designing a levy-based training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A2C20-8A79-C33A-1E5D-A50F4553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99" y="1230335"/>
            <a:ext cx="11129129" cy="5040026"/>
          </a:xfrm>
        </p:spPr>
        <p:txBody>
          <a:bodyPr/>
          <a:lstStyle/>
          <a:p>
            <a:pPr marL="457200" indent="-457200">
              <a:lnSpc>
                <a:spcPts val="2880"/>
              </a:lnSpc>
              <a:buAutoNum type="arabicPeriod" startAt="4"/>
            </a:pPr>
            <a:r>
              <a:rPr lang="en-GB" b="1" dirty="0"/>
              <a:t>Support interest mediation and interest aggregation</a:t>
            </a:r>
          </a:p>
          <a:p>
            <a:pPr lvl="2">
              <a:lnSpc>
                <a:spcPts val="2880"/>
              </a:lnSpc>
            </a:pPr>
            <a:r>
              <a:rPr lang="en-GB" dirty="0"/>
              <a:t>Establish governance structures that involve employers’ and employees' representatives in decision-making </a:t>
            </a:r>
          </a:p>
          <a:p>
            <a:pPr lvl="2">
              <a:lnSpc>
                <a:spcPts val="2880"/>
              </a:lnSpc>
            </a:pPr>
            <a:r>
              <a:rPr lang="en-GB" dirty="0"/>
              <a:t>Seek mechanisms which facilitate collective agreements on CVET relevant issues</a:t>
            </a:r>
          </a:p>
          <a:p>
            <a:pPr lvl="2">
              <a:lnSpc>
                <a:spcPts val="2880"/>
              </a:lnSpc>
            </a:pPr>
            <a:r>
              <a:rPr lang="en-GB" dirty="0"/>
              <a:t>Support interest aggregation with regards to CVET</a:t>
            </a:r>
          </a:p>
          <a:p>
            <a:pPr lvl="2">
              <a:lnSpc>
                <a:spcPts val="2880"/>
              </a:lnSpc>
            </a:pPr>
            <a:r>
              <a:rPr lang="en-GB" dirty="0"/>
              <a:t>Ensure development of high-quality training by leveraging training fund’s influence and working with public and other relevant stakeholders</a:t>
            </a:r>
          </a:p>
          <a:p>
            <a:pPr marL="457200" indent="-457200">
              <a:lnSpc>
                <a:spcPts val="2880"/>
              </a:lnSpc>
              <a:buAutoNum type="arabicPeriod" startAt="4"/>
            </a:pPr>
            <a:r>
              <a:rPr lang="en-GB" b="1" dirty="0"/>
              <a:t>Ensure coordination of training fund and other key institutions of skill formation/adult learning system</a:t>
            </a:r>
          </a:p>
          <a:p>
            <a:pPr lvl="2">
              <a:lnSpc>
                <a:spcPts val="2880"/>
              </a:lnSpc>
            </a:pPr>
            <a:r>
              <a:rPr lang="en-GB" dirty="0"/>
              <a:t>Integrate training fund with existing policy frameworks</a:t>
            </a:r>
          </a:p>
          <a:p>
            <a:pPr lvl="2">
              <a:lnSpc>
                <a:spcPts val="2880"/>
              </a:lnSpc>
            </a:pPr>
            <a:r>
              <a:rPr lang="en-GB" dirty="0"/>
              <a:t>Establish coordination mechanisms to avoid competition between (sectoral) training fund and other institutions</a:t>
            </a:r>
          </a:p>
          <a:p>
            <a:pPr lvl="2">
              <a:lnSpc>
                <a:spcPts val="2880"/>
              </a:lnSpc>
            </a:pPr>
            <a:endParaRPr lang="en-GB" dirty="0"/>
          </a:p>
          <a:p>
            <a:pPr lvl="2">
              <a:lnSpc>
                <a:spcPts val="2880"/>
              </a:lnSpc>
            </a:pPr>
            <a:endParaRPr lang="en-GB" dirty="0"/>
          </a:p>
          <a:p>
            <a:pPr marL="0" indent="0">
              <a:lnSpc>
                <a:spcPts val="2880"/>
              </a:lnSpc>
              <a:buNone/>
            </a:pP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4150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FD5FD-F4C7-55DE-34CE-9F43B400F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7A4A11-F98F-315E-7D85-228D7945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96000"/>
            <a:ext cx="10229700" cy="634083"/>
          </a:xfrm>
        </p:spPr>
        <p:txBody>
          <a:bodyPr>
            <a:normAutofit/>
          </a:bodyPr>
          <a:lstStyle/>
          <a:p>
            <a:r>
              <a:rPr lang="en-GB" sz="3000" dirty="0"/>
              <a:t>Recent/on-going activities</a:t>
            </a:r>
            <a:endParaRPr lang="en-GR" sz="3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6C7B8C-C240-0791-3F42-A7910F7D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346977"/>
            <a:ext cx="11868000" cy="5511023"/>
          </a:xfrm>
        </p:spPr>
        <p:txBody>
          <a:bodyPr lIns="91440" tIns="45720" rIns="91440" bIns="45720" anchor="t">
            <a:normAutofit/>
          </a:bodyPr>
          <a:lstStyle/>
          <a:p>
            <a:pPr marL="4572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rial"/>
                <a:cs typeface="Arial"/>
              </a:rPr>
              <a:t>Study on the potential for </a:t>
            </a:r>
            <a:r>
              <a:rPr lang="en-GB" sz="2600" b="1" dirty="0">
                <a:latin typeface="Arial"/>
                <a:cs typeface="Arial"/>
              </a:rPr>
              <a:t>ILAs</a:t>
            </a:r>
          </a:p>
          <a:p>
            <a:pPr marL="11052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  <a:hlinkClick r:id="rId2"/>
              </a:rPr>
              <a:t>Online workshop</a:t>
            </a:r>
            <a:r>
              <a:rPr lang="en-GB" sz="2000" dirty="0">
                <a:latin typeface="Arial"/>
                <a:cs typeface="Arial"/>
              </a:rPr>
              <a:t> to present emerging findings in 2024</a:t>
            </a:r>
          </a:p>
          <a:p>
            <a:pPr marL="342310" lvl="1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sz="2600" dirty="0">
                <a:latin typeface="Arial"/>
                <a:cs typeface="Arial"/>
              </a:rPr>
              <a:t> Study on </a:t>
            </a:r>
            <a:r>
              <a:rPr lang="en-GB" sz="2600" b="1" dirty="0">
                <a:latin typeface="Arial"/>
                <a:cs typeface="Arial"/>
              </a:rPr>
              <a:t>training funds </a:t>
            </a:r>
            <a:r>
              <a:rPr lang="en-GB" sz="2600" dirty="0">
                <a:latin typeface="Arial"/>
                <a:cs typeface="Arial"/>
              </a:rPr>
              <a:t>in the EU</a:t>
            </a:r>
          </a:p>
          <a:p>
            <a:pPr marL="990310" lvl="2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sz="2000" dirty="0">
                <a:latin typeface="Arial"/>
                <a:cs typeface="Arial"/>
                <a:hlinkClick r:id="rId3"/>
              </a:rPr>
              <a:t> Online workshop </a:t>
            </a:r>
            <a:r>
              <a:rPr lang="en-GB" sz="2000" dirty="0">
                <a:latin typeface="Arial"/>
                <a:cs typeface="Arial"/>
              </a:rPr>
              <a:t>to present emerging findings in 2024</a:t>
            </a:r>
            <a:endParaRPr lang="en-GB" sz="2400" dirty="0">
              <a:latin typeface="Arial"/>
              <a:cs typeface="Arial"/>
            </a:endParaRPr>
          </a:p>
          <a:p>
            <a:pPr marL="342310" lvl="1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sz="2600" dirty="0">
                <a:latin typeface="Arial"/>
                <a:cs typeface="Arial"/>
              </a:rPr>
              <a:t> </a:t>
            </a:r>
            <a:r>
              <a:rPr lang="en-GB" sz="2600" dirty="0" err="1">
                <a:latin typeface="Arial"/>
                <a:cs typeface="Arial"/>
              </a:rPr>
              <a:t>ReferNet</a:t>
            </a:r>
            <a:r>
              <a:rPr lang="en-GB" sz="2600" dirty="0">
                <a:latin typeface="Arial"/>
                <a:cs typeface="Arial"/>
              </a:rPr>
              <a:t> request on </a:t>
            </a:r>
            <a:r>
              <a:rPr lang="en-GB" sz="2600" b="1" dirty="0">
                <a:latin typeface="Arial"/>
                <a:cs typeface="Arial"/>
              </a:rPr>
              <a:t>adult learning financing systems </a:t>
            </a:r>
            <a:r>
              <a:rPr lang="en-GB" sz="2000" dirty="0">
                <a:latin typeface="Arial"/>
                <a:cs typeface="Arial"/>
              </a:rPr>
              <a:t>(all EU MS + NO &amp; IS)</a:t>
            </a:r>
          </a:p>
          <a:p>
            <a:pPr marL="990310" lvl="2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sz="2000" dirty="0">
                <a:latin typeface="Arial"/>
                <a:cs typeface="Arial"/>
              </a:rPr>
              <a:t> Policy developments, update on ILAs, description of public financing structures</a:t>
            </a:r>
          </a:p>
          <a:p>
            <a:pPr marL="990310" lvl="2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sz="2000" dirty="0">
                <a:latin typeface="Arial"/>
                <a:cs typeface="Arial"/>
              </a:rPr>
              <a:t> Detailed ILA scheme description (only for selected countries with a clearly defined scheme)</a:t>
            </a:r>
          </a:p>
          <a:p>
            <a:pPr marL="342310" lvl="1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r>
              <a:rPr lang="en-GB" sz="2600" dirty="0">
                <a:latin typeface="Arial"/>
                <a:cs typeface="Arial"/>
              </a:rPr>
              <a:t> </a:t>
            </a:r>
            <a:r>
              <a:rPr lang="en-GB" sz="2600" dirty="0">
                <a:latin typeface="Arial"/>
                <a:cs typeface="Arial"/>
                <a:hlinkClick r:id="rId4"/>
              </a:rPr>
              <a:t>Conference </a:t>
            </a:r>
            <a:r>
              <a:rPr lang="en-GB" sz="2600" dirty="0">
                <a:hlinkClick r:id="rId4"/>
              </a:rPr>
              <a:t>Financing adult learning: The role of public funding </a:t>
            </a:r>
            <a:endParaRPr lang="en-GB" sz="2600" dirty="0"/>
          </a:p>
          <a:p>
            <a:pPr marL="342310" lvl="1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endParaRPr lang="en-GB" sz="2600" dirty="0">
              <a:latin typeface="Arial"/>
              <a:cs typeface="Arial"/>
            </a:endParaRPr>
          </a:p>
          <a:p>
            <a:pPr marL="342310" lvl="1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endParaRPr lang="en-GB" sz="2600" dirty="0">
              <a:latin typeface="Arial"/>
              <a:cs typeface="Arial"/>
            </a:endParaRPr>
          </a:p>
          <a:p>
            <a:pPr marL="647410" lvl="2" indent="-359410">
              <a:spcBef>
                <a:spcPts val="600"/>
              </a:spcBef>
              <a:spcAft>
                <a:spcPts val="600"/>
              </a:spcAft>
              <a:buFont typeface="Arial" pitchFamily="2" charset="2"/>
              <a:buChar char="•"/>
            </a:pPr>
            <a:endParaRPr lang="en-GB" dirty="0">
              <a:latin typeface="Arial"/>
              <a:cs typeface="Arial"/>
            </a:endParaRPr>
          </a:p>
          <a:p>
            <a:pPr marL="2880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647700" lvl="2" indent="-287655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99064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F27714-438B-3448-7BD7-335C5F43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Cedefop study on individual learning accounts (ILAs)</a:t>
            </a:r>
            <a:endParaRPr lang="en-GR" sz="3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EC6F53-BE14-2301-867F-0E8F71EF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00" y="1397041"/>
            <a:ext cx="11129129" cy="4575706"/>
          </a:xfrm>
        </p:spPr>
        <p:txBody>
          <a:bodyPr>
            <a:normAutofit/>
          </a:bodyPr>
          <a:lstStyle/>
          <a:p>
            <a:pPr marL="0" indent="0">
              <a:lnSpc>
                <a:spcPts val="2880"/>
              </a:lnSpc>
              <a:buNone/>
            </a:pPr>
            <a:r>
              <a:rPr lang="en-US" dirty="0"/>
              <a:t>Objective</a:t>
            </a:r>
          </a:p>
          <a:p>
            <a:pPr>
              <a:lnSpc>
                <a:spcPts val="2880"/>
              </a:lnSpc>
            </a:pPr>
            <a:r>
              <a:rPr lang="en-US" dirty="0"/>
              <a:t>Explore the potential for developing ILAs in selected EU Member States and provide support to stakeholders in designing and implementing ILAs</a:t>
            </a:r>
          </a:p>
          <a:p>
            <a:pPr marL="0" indent="0">
              <a:lnSpc>
                <a:spcPts val="2880"/>
              </a:lnSpc>
              <a:buNone/>
            </a:pPr>
            <a:r>
              <a:rPr lang="en-US" dirty="0"/>
              <a:t> </a:t>
            </a:r>
          </a:p>
          <a:p>
            <a:pPr marL="0" indent="0">
              <a:lnSpc>
                <a:spcPts val="2880"/>
              </a:lnSpc>
              <a:buNone/>
            </a:pPr>
            <a:r>
              <a:rPr lang="en-US" dirty="0"/>
              <a:t>Key activities</a:t>
            </a:r>
          </a:p>
          <a:p>
            <a:pPr>
              <a:lnSpc>
                <a:spcPts val="2880"/>
              </a:lnSpc>
            </a:pPr>
            <a:r>
              <a:rPr lang="en-US" dirty="0"/>
              <a:t>Develop analytical framework</a:t>
            </a:r>
          </a:p>
          <a:p>
            <a:pPr>
              <a:lnSpc>
                <a:spcPts val="2880"/>
              </a:lnSpc>
            </a:pPr>
            <a:r>
              <a:rPr lang="en-US" dirty="0"/>
              <a:t>Conduct five in-depth case studies - Austria, Estonia, Germany, Ireland, Netherlands - including country-specific scenarios and policy reflections</a:t>
            </a:r>
          </a:p>
          <a:p>
            <a:pPr>
              <a:lnSpc>
                <a:spcPts val="2880"/>
              </a:lnSpc>
            </a:pPr>
            <a:r>
              <a:rPr lang="en-US" dirty="0"/>
              <a:t>Formulate general policy guidelines</a:t>
            </a:r>
          </a:p>
          <a:p>
            <a:pPr>
              <a:lnSpc>
                <a:spcPts val="2880"/>
              </a:lnSpc>
            </a:pPr>
            <a:endParaRPr lang="en-GR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DEE6432-F712-C7E7-A941-D9C421952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323" y="6375706"/>
            <a:ext cx="580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A78EAA-B8EA-DF44-956F-5827ED0D7ED7}" type="slidenum">
              <a:rPr lang="en-GB" sz="800" smtClean="0"/>
              <a:t>4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7461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27A2E-472C-CF92-A1DC-5C7FBD43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77176"/>
            <a:ext cx="11513793" cy="884982"/>
          </a:xfrm>
        </p:spPr>
        <p:txBody>
          <a:bodyPr>
            <a:noAutofit/>
          </a:bodyPr>
          <a:lstStyle/>
          <a:p>
            <a:r>
              <a:rPr lang="de-AT" sz="3000" dirty="0">
                <a:solidFill>
                  <a:srgbClr val="0093D6"/>
                </a:solidFill>
              </a:rPr>
              <a:t>Defining individual learning account </a:t>
            </a:r>
            <a:br>
              <a:rPr lang="de-AT" dirty="0">
                <a:solidFill>
                  <a:srgbClr val="0093D6"/>
                </a:solidFill>
              </a:rPr>
            </a:br>
            <a:endParaRPr lang="de-AT" dirty="0">
              <a:solidFill>
                <a:srgbClr val="0093D6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A49D3C-783C-8DF1-B999-FC525E639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35624-E6C7-4EAC-983E-474C00997AB4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7DE9F80-7829-9005-D4EA-ECD238CE1995}"/>
              </a:ext>
            </a:extLst>
          </p:cNvPr>
          <p:cNvCxnSpPr>
            <a:cxnSpLocks/>
          </p:cNvCxnSpPr>
          <p:nvPr/>
        </p:nvCxnSpPr>
        <p:spPr>
          <a:xfrm>
            <a:off x="712601" y="1603403"/>
            <a:ext cx="9870433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E34716E3-7A55-F139-C81E-BF5492EEB46E}"/>
              </a:ext>
            </a:extLst>
          </p:cNvPr>
          <p:cNvSpPr txBox="1"/>
          <p:nvPr/>
        </p:nvSpPr>
        <p:spPr>
          <a:xfrm>
            <a:off x="752321" y="1287167"/>
            <a:ext cx="87368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itchFamily="34" charset="0"/>
                <a:cs typeface="Arial" pitchFamily="34" charset="0"/>
              </a:rPr>
              <a:t>1990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AAC3DF-80FB-70EA-A2E1-276E733FE2CE}"/>
              </a:ext>
            </a:extLst>
          </p:cNvPr>
          <p:cNvSpPr txBox="1"/>
          <p:nvPr/>
        </p:nvSpPr>
        <p:spPr>
          <a:xfrm>
            <a:off x="3476205" y="1275877"/>
            <a:ext cx="87368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>
                <a:latin typeface="Arial" pitchFamily="34" charset="0"/>
                <a:cs typeface="Arial" pitchFamily="34" charset="0"/>
              </a:rPr>
              <a:t>2000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CFEB2F-BE19-A121-9A87-CB78A6264BEA}"/>
              </a:ext>
            </a:extLst>
          </p:cNvPr>
          <p:cNvSpPr txBox="1"/>
          <p:nvPr/>
        </p:nvSpPr>
        <p:spPr>
          <a:xfrm>
            <a:off x="6238610" y="1297171"/>
            <a:ext cx="87368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>
                <a:latin typeface="Arial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857CCF-1D35-1B39-00F1-7E42EAF01F52}"/>
              </a:ext>
            </a:extLst>
          </p:cNvPr>
          <p:cNvSpPr txBox="1"/>
          <p:nvPr/>
        </p:nvSpPr>
        <p:spPr>
          <a:xfrm>
            <a:off x="8938604" y="1303478"/>
            <a:ext cx="87368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B0AF5F4-AA8A-E7FC-63B8-55A2628C938F}"/>
              </a:ext>
            </a:extLst>
          </p:cNvPr>
          <p:cNvSpPr txBox="1"/>
          <p:nvPr/>
        </p:nvSpPr>
        <p:spPr>
          <a:xfrm>
            <a:off x="2477652" y="1816448"/>
            <a:ext cx="240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‚Saving accounts‘ </a:t>
            </a:r>
            <a:br>
              <a:rPr lang="en-GB" dirty="0"/>
            </a:br>
            <a:r>
              <a:rPr lang="en-GB" sz="1200" dirty="0"/>
              <a:t>(UK 1998/2000-2002, experiments in NL (2001/2) discussed but dismissed in e.g. SE)</a:t>
            </a:r>
            <a:endParaRPr lang="en-GB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EFCC724-4B4C-B2CA-4123-518E1A7A2CBF}"/>
              </a:ext>
            </a:extLst>
          </p:cNvPr>
          <p:cNvCxnSpPr>
            <a:cxnSpLocks/>
          </p:cNvCxnSpPr>
          <p:nvPr/>
        </p:nvCxnSpPr>
        <p:spPr>
          <a:xfrm>
            <a:off x="3052205" y="1746821"/>
            <a:ext cx="1198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DB73E73-9D90-E26D-C058-BA80540CC69A}"/>
              </a:ext>
            </a:extLst>
          </p:cNvPr>
          <p:cNvCxnSpPr/>
          <p:nvPr/>
        </p:nvCxnSpPr>
        <p:spPr>
          <a:xfrm>
            <a:off x="3052204" y="1702678"/>
            <a:ext cx="0" cy="81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F08EEEF-67CF-3382-F930-F2E208211FB5}"/>
              </a:ext>
            </a:extLst>
          </p:cNvPr>
          <p:cNvCxnSpPr/>
          <p:nvPr/>
        </p:nvCxnSpPr>
        <p:spPr>
          <a:xfrm>
            <a:off x="4262996" y="17089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899F5EC-CDC0-3F63-E7A6-90CEE8A5B946}"/>
              </a:ext>
            </a:extLst>
          </p:cNvPr>
          <p:cNvCxnSpPr/>
          <p:nvPr/>
        </p:nvCxnSpPr>
        <p:spPr>
          <a:xfrm>
            <a:off x="4231465" y="1683760"/>
            <a:ext cx="0" cy="56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prechblase: oval 26">
            <a:extLst>
              <a:ext uri="{FF2B5EF4-FFF2-40B4-BE49-F238E27FC236}">
                <a16:creationId xmlns:a16="http://schemas.microsoft.com/office/drawing/2014/main" id="{909D1913-4005-3042-7298-6B03101C3869}"/>
              </a:ext>
            </a:extLst>
          </p:cNvPr>
          <p:cNvSpPr/>
          <p:nvPr/>
        </p:nvSpPr>
        <p:spPr>
          <a:xfrm>
            <a:off x="95382" y="1305635"/>
            <a:ext cx="2224201" cy="1360937"/>
          </a:xfrm>
          <a:prstGeom prst="wedgeEllipseCallout">
            <a:avLst>
              <a:gd name="adj1" fmla="val 60560"/>
              <a:gd name="adj2" fmla="val 1685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D94FFF1-6708-1353-4677-7B64326985C6}"/>
              </a:ext>
            </a:extLst>
          </p:cNvPr>
          <p:cNvSpPr txBox="1"/>
          <p:nvPr/>
        </p:nvSpPr>
        <p:spPr>
          <a:xfrm>
            <a:off x="248277" y="1567783"/>
            <a:ext cx="24063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Individual contributions (‘savings’) are topped up </a:t>
            </a:r>
            <a:br>
              <a:rPr lang="en-GB" sz="1400" i="1" dirty="0"/>
            </a:br>
            <a:r>
              <a:rPr lang="en-GB" sz="1400" i="1" dirty="0"/>
              <a:t>(e.g. by 50% up to a threshold)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7FA939B-2843-3DCE-7297-CED71AFFB0E5}"/>
              </a:ext>
            </a:extLst>
          </p:cNvPr>
          <p:cNvSpPr txBox="1"/>
          <p:nvPr/>
        </p:nvSpPr>
        <p:spPr>
          <a:xfrm>
            <a:off x="2529805" y="3065867"/>
            <a:ext cx="2276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‘Individual budgets’</a:t>
            </a:r>
          </a:p>
          <a:p>
            <a:r>
              <a:rPr lang="en-GB" sz="1200" dirty="0"/>
              <a:t>(e.g. AT 1995)</a:t>
            </a:r>
            <a:endParaRPr lang="en-GB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3E272AE-2DBC-472E-4601-56750B3F1138}"/>
              </a:ext>
            </a:extLst>
          </p:cNvPr>
          <p:cNvCxnSpPr>
            <a:cxnSpLocks/>
          </p:cNvCxnSpPr>
          <p:nvPr/>
        </p:nvCxnSpPr>
        <p:spPr>
          <a:xfrm>
            <a:off x="2497845" y="3640209"/>
            <a:ext cx="808518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29BB38D8-58F1-854C-1B01-DE789D9990E3}"/>
              </a:ext>
            </a:extLst>
          </p:cNvPr>
          <p:cNvCxnSpPr/>
          <p:nvPr/>
        </p:nvCxnSpPr>
        <p:spPr>
          <a:xfrm>
            <a:off x="2521850" y="3599219"/>
            <a:ext cx="0" cy="81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prechblase: oval 36">
            <a:extLst>
              <a:ext uri="{FF2B5EF4-FFF2-40B4-BE49-F238E27FC236}">
                <a16:creationId xmlns:a16="http://schemas.microsoft.com/office/drawing/2014/main" id="{D091F695-BB43-DBC8-0700-98AC7717ADAD}"/>
              </a:ext>
            </a:extLst>
          </p:cNvPr>
          <p:cNvSpPr/>
          <p:nvPr/>
        </p:nvSpPr>
        <p:spPr>
          <a:xfrm>
            <a:off x="199138" y="2488665"/>
            <a:ext cx="2099967" cy="1948818"/>
          </a:xfrm>
          <a:prstGeom prst="wedgeEllipseCallout">
            <a:avLst>
              <a:gd name="adj1" fmla="val 59859"/>
              <a:gd name="adj2" fmla="val -2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2AEE5C0-148A-0281-C5B0-C3591F18AE29}"/>
              </a:ext>
            </a:extLst>
          </p:cNvPr>
          <p:cNvSpPr txBox="1"/>
          <p:nvPr/>
        </p:nvSpPr>
        <p:spPr>
          <a:xfrm>
            <a:off x="382863" y="2865272"/>
            <a:ext cx="209838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A maximum </a:t>
            </a:r>
            <a:br>
              <a:rPr lang="en-GB" sz="1400" i="1" dirty="0"/>
            </a:br>
            <a:r>
              <a:rPr lang="en-GB" sz="1400" i="1" dirty="0"/>
              <a:t>amount (co-)funding can be used within a set time frame (with or without individual co-funding)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612E0350-FFAF-262B-4D9E-13F7D666710A}"/>
              </a:ext>
            </a:extLst>
          </p:cNvPr>
          <p:cNvSpPr txBox="1"/>
          <p:nvPr/>
        </p:nvSpPr>
        <p:spPr>
          <a:xfrm>
            <a:off x="2587098" y="3898908"/>
            <a:ext cx="2276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‘Value voucher’ </a:t>
            </a:r>
          </a:p>
          <a:p>
            <a:r>
              <a:rPr lang="en-GB" sz="1200" dirty="0"/>
              <a:t>(e.g. AT 1995, DE 2004-, EE …)</a:t>
            </a:r>
            <a:endParaRPr lang="en-GB" dirty="0"/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AC65735E-9C0D-3C2E-3C11-81C43BCF6A21}"/>
              </a:ext>
            </a:extLst>
          </p:cNvPr>
          <p:cNvCxnSpPr>
            <a:cxnSpLocks/>
          </p:cNvCxnSpPr>
          <p:nvPr/>
        </p:nvCxnSpPr>
        <p:spPr>
          <a:xfrm>
            <a:off x="3827868" y="4672326"/>
            <a:ext cx="681175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A61A0BE5-2875-AB13-95A2-D1691D2712AC}"/>
              </a:ext>
            </a:extLst>
          </p:cNvPr>
          <p:cNvCxnSpPr>
            <a:cxnSpLocks/>
          </p:cNvCxnSpPr>
          <p:nvPr/>
        </p:nvCxnSpPr>
        <p:spPr>
          <a:xfrm>
            <a:off x="2769477" y="4673377"/>
            <a:ext cx="1077310" cy="0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prechblase: oval 54">
            <a:extLst>
              <a:ext uri="{FF2B5EF4-FFF2-40B4-BE49-F238E27FC236}">
                <a16:creationId xmlns:a16="http://schemas.microsoft.com/office/drawing/2014/main" id="{530975B6-1429-29FB-DCEF-564CAA8A83DF}"/>
              </a:ext>
            </a:extLst>
          </p:cNvPr>
          <p:cNvSpPr/>
          <p:nvPr/>
        </p:nvSpPr>
        <p:spPr>
          <a:xfrm>
            <a:off x="29533" y="4111224"/>
            <a:ext cx="2298603" cy="2131916"/>
          </a:xfrm>
          <a:prstGeom prst="wedgeEllipseCallout">
            <a:avLst>
              <a:gd name="adj1" fmla="val 50857"/>
              <a:gd name="adj2" fmla="val -3116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F8DCFFC-D083-0B76-0667-E7C04E1DE8E2}"/>
              </a:ext>
            </a:extLst>
          </p:cNvPr>
          <p:cNvSpPr txBox="1"/>
          <p:nvPr/>
        </p:nvSpPr>
        <p:spPr>
          <a:xfrm>
            <a:off x="300658" y="4397635"/>
            <a:ext cx="20983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A voucher for defined</a:t>
            </a:r>
          </a:p>
          <a:p>
            <a:r>
              <a:rPr lang="en-GB" sz="1400" i="1" dirty="0"/>
              <a:t>value of co-funding is</a:t>
            </a:r>
            <a:br>
              <a:rPr lang="en-GB" sz="1400" i="1" dirty="0"/>
            </a:br>
            <a:r>
              <a:rPr lang="en-GB" sz="1400" i="1" dirty="0"/>
              <a:t>distributed (with a limited number of vouchers per individual, with or without individual co-funding)</a:t>
            </a:r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224E6A1B-04FC-EB4B-4DA9-082CCEB7FE10}"/>
              </a:ext>
            </a:extLst>
          </p:cNvPr>
          <p:cNvCxnSpPr>
            <a:cxnSpLocks/>
          </p:cNvCxnSpPr>
          <p:nvPr/>
        </p:nvCxnSpPr>
        <p:spPr>
          <a:xfrm>
            <a:off x="4883973" y="5569777"/>
            <a:ext cx="681175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54322EBD-77F4-9F95-5C59-A1D26B8DCD42}"/>
              </a:ext>
            </a:extLst>
          </p:cNvPr>
          <p:cNvCxnSpPr>
            <a:cxnSpLocks/>
          </p:cNvCxnSpPr>
          <p:nvPr/>
        </p:nvCxnSpPr>
        <p:spPr>
          <a:xfrm>
            <a:off x="2726385" y="5576215"/>
            <a:ext cx="1077310" cy="0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6169FEF6-6254-B46C-9B06-34D2BBEAE8FA}"/>
              </a:ext>
            </a:extLst>
          </p:cNvPr>
          <p:cNvSpPr txBox="1"/>
          <p:nvPr/>
        </p:nvSpPr>
        <p:spPr>
          <a:xfrm>
            <a:off x="2568651" y="4698702"/>
            <a:ext cx="2276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‘Service voucher’ </a:t>
            </a:r>
          </a:p>
          <a:p>
            <a:r>
              <a:rPr lang="en-GB" sz="1200" dirty="0"/>
              <a:t>(</a:t>
            </a:r>
            <a:r>
              <a:rPr lang="en-GB" sz="1200" dirty="0" err="1"/>
              <a:t>e.g</a:t>
            </a:r>
            <a:r>
              <a:rPr lang="en-GB" sz="1200" dirty="0"/>
              <a:t> IT 2004-)</a:t>
            </a:r>
            <a:endParaRPr lang="en-GB" dirty="0"/>
          </a:p>
        </p:txBody>
      </p:sp>
      <p:sp>
        <p:nvSpPr>
          <p:cNvPr id="60" name="Sprechblase: oval 59">
            <a:extLst>
              <a:ext uri="{FF2B5EF4-FFF2-40B4-BE49-F238E27FC236}">
                <a16:creationId xmlns:a16="http://schemas.microsoft.com/office/drawing/2014/main" id="{EF9C6C60-2087-99EC-3326-FED58371DC0A}"/>
              </a:ext>
            </a:extLst>
          </p:cNvPr>
          <p:cNvSpPr/>
          <p:nvPr/>
        </p:nvSpPr>
        <p:spPr>
          <a:xfrm rot="191715" flipH="1">
            <a:off x="2124012" y="5193502"/>
            <a:ext cx="3001114" cy="1628054"/>
          </a:xfrm>
          <a:prstGeom prst="wedgeEllipseCallout">
            <a:avLst>
              <a:gd name="adj1" fmla="val -9833"/>
              <a:gd name="adj2" fmla="val -5920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4D484A00-7703-A6D3-DE70-1C0A284E95FB}"/>
              </a:ext>
            </a:extLst>
          </p:cNvPr>
          <p:cNvSpPr txBox="1"/>
          <p:nvPr/>
        </p:nvSpPr>
        <p:spPr>
          <a:xfrm>
            <a:off x="2477652" y="5283752"/>
            <a:ext cx="27674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A voucher for a specific </a:t>
            </a:r>
          </a:p>
          <a:p>
            <a:r>
              <a:rPr lang="en-GB" sz="1400" i="1" dirty="0"/>
              <a:t>(= one course) or a type of service is provided (with vouchers per individual limited) </a:t>
            </a:r>
          </a:p>
          <a:p>
            <a:r>
              <a:rPr lang="en-GB" sz="1400" i="1" dirty="0"/>
              <a:t>with or without individual </a:t>
            </a:r>
          </a:p>
          <a:p>
            <a:r>
              <a:rPr lang="en-GB" sz="1400" i="1" dirty="0"/>
              <a:t>co-funding 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0B52480A-B632-361B-4D5B-50AF4C959917}"/>
              </a:ext>
            </a:extLst>
          </p:cNvPr>
          <p:cNvCxnSpPr>
            <a:cxnSpLocks/>
          </p:cNvCxnSpPr>
          <p:nvPr/>
        </p:nvCxnSpPr>
        <p:spPr>
          <a:xfrm>
            <a:off x="9938582" y="6337738"/>
            <a:ext cx="681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prechblase: oval 64">
            <a:extLst>
              <a:ext uri="{FF2B5EF4-FFF2-40B4-BE49-F238E27FC236}">
                <a16:creationId xmlns:a16="http://schemas.microsoft.com/office/drawing/2014/main" id="{6B5C8CC8-5AA7-4751-2BF1-ECDEF689B5C8}"/>
              </a:ext>
            </a:extLst>
          </p:cNvPr>
          <p:cNvSpPr/>
          <p:nvPr/>
        </p:nvSpPr>
        <p:spPr>
          <a:xfrm>
            <a:off x="6159758" y="2273821"/>
            <a:ext cx="4592880" cy="3052236"/>
          </a:xfrm>
          <a:prstGeom prst="wedgeEllipseCallout">
            <a:avLst>
              <a:gd name="adj1" fmla="val 17183"/>
              <a:gd name="adj2" fmla="val 5560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7FA4F2AF-8041-1107-3237-0015FF50CD65}"/>
              </a:ext>
            </a:extLst>
          </p:cNvPr>
          <p:cNvSpPr txBox="1"/>
          <p:nvPr/>
        </p:nvSpPr>
        <p:spPr>
          <a:xfrm>
            <a:off x="7953430" y="4833109"/>
            <a:ext cx="20228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 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0BA6059B-22C1-CDC8-BE13-40DCFF693EF7}"/>
              </a:ext>
            </a:extLst>
          </p:cNvPr>
          <p:cNvSpPr txBox="1"/>
          <p:nvPr/>
        </p:nvSpPr>
        <p:spPr>
          <a:xfrm>
            <a:off x="7517663" y="5546054"/>
            <a:ext cx="449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‘Integrated entitlement’ </a:t>
            </a:r>
            <a:r>
              <a:rPr lang="en-GB" sz="2000" b="1" dirty="0">
                <a:solidFill>
                  <a:srgbClr val="0070C0"/>
                </a:solidFill>
              </a:rPr>
              <a:t>Council Recommendation on ILAs </a:t>
            </a:r>
            <a:r>
              <a:rPr lang="en-GB" sz="1400" dirty="0"/>
              <a:t>(EU, 2022)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98CA1C32-C683-BE5A-01E7-732D2B5A4BBF}"/>
              </a:ext>
            </a:extLst>
          </p:cNvPr>
          <p:cNvSpPr txBox="1"/>
          <p:nvPr/>
        </p:nvSpPr>
        <p:spPr>
          <a:xfrm>
            <a:off x="6341905" y="3004249"/>
            <a:ext cx="47215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/>
              <a:t>individual training entitlement </a:t>
            </a:r>
          </a:p>
          <a:p>
            <a:r>
              <a:rPr lang="en-GB" sz="2000" i="1" dirty="0"/>
              <a:t>       </a:t>
            </a:r>
            <a:r>
              <a:rPr lang="en-GB" i="1" dirty="0"/>
              <a:t>(‘account’, personal budget)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/>
              <a:t>all working-age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/>
              <a:t>accumulation and transferability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/>
              <a:t>enabling framework</a:t>
            </a:r>
            <a:endParaRPr lang="en-GB" sz="2000" i="1" dirty="0"/>
          </a:p>
        </p:txBody>
      </p:sp>
      <p:sp>
        <p:nvSpPr>
          <p:cNvPr id="3" name="Textfeld 66">
            <a:extLst>
              <a:ext uri="{FF2B5EF4-FFF2-40B4-BE49-F238E27FC236}">
                <a16:creationId xmlns:a16="http://schemas.microsoft.com/office/drawing/2014/main" id="{0AB4DC76-0E3A-0608-86F8-AACFC66DCFDA}"/>
              </a:ext>
            </a:extLst>
          </p:cNvPr>
          <p:cNvSpPr txBox="1"/>
          <p:nvPr/>
        </p:nvSpPr>
        <p:spPr>
          <a:xfrm>
            <a:off x="8878707" y="6204284"/>
            <a:ext cx="1671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(FR,  2020)</a:t>
            </a:r>
          </a:p>
        </p:txBody>
      </p:sp>
    </p:spTree>
    <p:extLst>
      <p:ext uri="{BB962C8B-B14F-4D97-AF65-F5344CB8AC3E}">
        <p14:creationId xmlns:p14="http://schemas.microsoft.com/office/powerpoint/2010/main" val="22686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1B511-3322-E041-2CD2-B9EA47F16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6" r="5663" b="13355"/>
          <a:stretch/>
        </p:blipFill>
        <p:spPr>
          <a:xfrm>
            <a:off x="4026355" y="1229026"/>
            <a:ext cx="6335487" cy="54566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E7AF1-0ECB-4D70-91B6-66C0249D7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DB2E2-336C-41C7-BB9E-962E2078AA03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9EE311-3AE6-46BE-AD09-AAA8DA55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74" y="85609"/>
            <a:ext cx="11711354" cy="81560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0093D6"/>
                </a:solidFill>
              </a:rPr>
              <a:t>Countries selected for the case studies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FD76CB4A-C550-F9A5-4498-C94A4ACB5555}"/>
              </a:ext>
            </a:extLst>
          </p:cNvPr>
          <p:cNvSpPr/>
          <p:nvPr/>
        </p:nvSpPr>
        <p:spPr>
          <a:xfrm>
            <a:off x="395730" y="1793631"/>
            <a:ext cx="2755838" cy="2356338"/>
          </a:xfrm>
          <a:prstGeom prst="wedgeRoundRectCallout">
            <a:avLst>
              <a:gd name="adj1" fmla="val 100729"/>
              <a:gd name="adj2" fmla="val 3339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IE: 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N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ational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raining 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F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 financing variety of policies. Supply-side funding playing important role</a:t>
            </a:r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EA4E2511-3D81-BAA0-EFB3-5EC7987B39CE}"/>
              </a:ext>
            </a:extLst>
          </p:cNvPr>
          <p:cNvSpPr/>
          <p:nvPr/>
        </p:nvSpPr>
        <p:spPr>
          <a:xfrm>
            <a:off x="3244791" y="901212"/>
            <a:ext cx="3340330" cy="1245077"/>
          </a:xfrm>
          <a:prstGeom prst="wedgeRoundRectCallout">
            <a:avLst>
              <a:gd name="adj1" fmla="val 39221"/>
              <a:gd name="adj2" fmla="val 18350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NL: ‘STAP-budget’ as a novel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ILA-relevant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 instrument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(2022-2023)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51E86F03-5C1C-8A66-7DF2-D3B7CB5BC7A0}"/>
              </a:ext>
            </a:extLst>
          </p:cNvPr>
          <p:cNvSpPr/>
          <p:nvPr/>
        </p:nvSpPr>
        <p:spPr>
          <a:xfrm>
            <a:off x="9267563" y="749008"/>
            <a:ext cx="2527349" cy="1922693"/>
          </a:xfrm>
          <a:prstGeom prst="wedgeRoundRectCallout">
            <a:avLst>
              <a:gd name="adj1" fmla="val -75730"/>
              <a:gd name="adj2" fmla="val 6360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EE: ‘Training card’ as recent ILA-relevant instrument within a broad policy mix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B71866D4-0F27-8F1C-B11E-D0A486D2DE08}"/>
              </a:ext>
            </a:extLst>
          </p:cNvPr>
          <p:cNvSpPr/>
          <p:nvPr/>
        </p:nvSpPr>
        <p:spPr>
          <a:xfrm>
            <a:off x="9267563" y="3429000"/>
            <a:ext cx="2676637" cy="2024360"/>
          </a:xfrm>
          <a:prstGeom prst="wedgeRoundRectCallout">
            <a:avLst>
              <a:gd name="adj1" fmla="val -113653"/>
              <a:gd name="adj2" fmla="val -890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AT: 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national ‘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Skilled 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workers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rant’ and regional ‘ILAs’ within 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AL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system dominated by ALMP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65CC03CD-A969-F96E-DDF5-155025ADFD70}"/>
              </a:ext>
            </a:extLst>
          </p:cNvPr>
          <p:cNvSpPr/>
          <p:nvPr/>
        </p:nvSpPr>
        <p:spPr>
          <a:xfrm>
            <a:off x="544851" y="4411390"/>
            <a:ext cx="2993140" cy="1790633"/>
          </a:xfrm>
          <a:prstGeom prst="wedgeRoundRectCallout">
            <a:avLst>
              <a:gd name="adj1" fmla="val 155208"/>
              <a:gd name="adj2" fmla="val -63092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DE: Voucher schemes (national, regional) with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 system under reform</a:t>
            </a:r>
          </a:p>
        </p:txBody>
      </p:sp>
    </p:spTree>
    <p:extLst>
      <p:ext uri="{BB962C8B-B14F-4D97-AF65-F5344CB8AC3E}">
        <p14:creationId xmlns:p14="http://schemas.microsoft.com/office/powerpoint/2010/main" val="188137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9EE311-3AE6-46BE-AD09-AAA8DA55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99" y="221820"/>
            <a:ext cx="10919138" cy="86722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0093D6"/>
                </a:solidFill>
              </a:rPr>
              <a:t>Identifying the space for ILAs: based on the existing financing arrangements</a:t>
            </a:r>
            <a:br>
              <a:rPr lang="en-GB" sz="2800" dirty="0">
                <a:effectLst/>
                <a:ea typeface="Calibri" panose="020F0502020204030204" pitchFamily="34" charset="0"/>
              </a:rPr>
            </a:br>
            <a:endParaRPr lang="en-GB" sz="2800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5C0007-9496-42BB-A4FA-D3E428CCD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99" y="1613958"/>
            <a:ext cx="11536298" cy="4587013"/>
          </a:xfrm>
        </p:spPr>
        <p:txBody>
          <a:bodyPr>
            <a:no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Emerging, ex-post considerations based on individual country reflections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Need to further consider country- and/or region-specific variability</a:t>
            </a:r>
          </a:p>
          <a:p>
            <a:pPr>
              <a:buClr>
                <a:srgbClr val="00B0F0"/>
              </a:buClr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Presence of substantial public financing schemes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Only/primarily supply-side only or both supply- and demand-side schemes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GB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Gaps in coverage of such schemes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00B0F0"/>
              </a:buClr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00B0F0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E7AF1-0ECB-4D70-91B6-66C0249D7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DB2E2-336C-41C7-BB9E-962E2078AA03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3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9EE311-3AE6-46BE-AD09-AAA8DA55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99" y="221820"/>
            <a:ext cx="11652351" cy="86722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0093D6"/>
                </a:solidFill>
              </a:rPr>
              <a:t>Finding the place for ILAs: based on the types of training provision to be supported</a:t>
            </a:r>
            <a:br>
              <a:rPr lang="en-GB" sz="3000" dirty="0">
                <a:solidFill>
                  <a:srgbClr val="0093D6"/>
                </a:solidFill>
              </a:rPr>
            </a:br>
            <a:endParaRPr lang="en-GB" sz="3000" dirty="0">
              <a:solidFill>
                <a:srgbClr val="0093D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5C0007-9496-42BB-A4FA-D3E428CCD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99" y="1135493"/>
            <a:ext cx="11785701" cy="458701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GB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 education of 6 months+ (often part of initial education)</a:t>
            </a:r>
          </a:p>
          <a:p>
            <a:pPr marL="1079500" lvl="1" indent="-365125">
              <a:buClr>
                <a:srgbClr val="00B0F0"/>
              </a:buClr>
            </a:pPr>
            <a:r>
              <a:rPr lang="en-GB" sz="18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 cost; long-term training leave or part-time work arrangements; subsistence costs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GB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Extended intensive non-formal E&amp;T up to 6 months (often provided by PES)</a:t>
            </a:r>
          </a:p>
          <a:p>
            <a:pPr marL="1079500" lvl="1" indent="-365125">
              <a:buClr>
                <a:srgbClr val="00B0F0"/>
              </a:buClr>
            </a:pPr>
            <a:r>
              <a:rPr lang="en-GB" sz="18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Average cost, long-term training leave, subsistence costs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GB" sz="2200" dirty="0">
                <a:solidFill>
                  <a:srgbClr val="0070C0"/>
                </a:solidFill>
              </a:rPr>
              <a:t>Extended non-intensive non-formal E&amp;T, </a:t>
            </a:r>
            <a:r>
              <a:rPr lang="en-GB" sz="2200" b="0" dirty="0">
                <a:solidFill>
                  <a:srgbClr val="0070C0"/>
                </a:solidFill>
              </a:rPr>
              <a:t>e.g. language courses, modular courses</a:t>
            </a:r>
          </a:p>
          <a:p>
            <a:pPr marL="1079500" lvl="1" indent="-365125">
              <a:buClr>
                <a:srgbClr val="00B0F0"/>
              </a:buClr>
            </a:pP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Average to low cost, critical to assure continuity over multiple years</a:t>
            </a:r>
            <a:endParaRPr lang="en-GB" sz="1800" b="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GB" sz="2200" dirty="0">
                <a:solidFill>
                  <a:srgbClr val="0070C0"/>
                </a:solidFill>
              </a:rPr>
              <a:t>Short-duration courses to develop work-relevant skills</a:t>
            </a:r>
            <a:r>
              <a:rPr lang="en-GB" sz="2200" b="0" dirty="0">
                <a:solidFill>
                  <a:srgbClr val="0070C0"/>
                </a:solidFill>
              </a:rPr>
              <a:t>, e.g. IT, soft skills, driving</a:t>
            </a:r>
          </a:p>
          <a:p>
            <a:pPr marL="1079500" lvl="1" indent="-365125">
              <a:buClr>
                <a:srgbClr val="00B0F0"/>
              </a:buClr>
            </a:pPr>
            <a:r>
              <a:rPr lang="en-GB" sz="18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 cost; large variety; need to ensure relevance and quality;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possible</a:t>
            </a:r>
            <a:r>
              <a:rPr lang="en-GB" sz="18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overlap with category 5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GB" sz="1800" b="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GB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Job-specific training (mostly employer-provided/sponsored)</a:t>
            </a:r>
          </a:p>
          <a:p>
            <a:pPr>
              <a:buClr>
                <a:srgbClr val="00B0F0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E7AF1-0ECB-4D70-91B6-66C0249D7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DB2E2-336C-41C7-BB9E-962E2078AA03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8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A14167-80DA-69E7-B5E8-85B88997E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35624-E6C7-4EAC-983E-474C00997AB4}" type="slidenum">
              <a:rPr kumimoji="0" lang="en-GB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503567-203A-1908-CFAE-7C4055A4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7992"/>
            <a:ext cx="12201525" cy="63408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93D6"/>
                </a:solidFill>
              </a:rPr>
              <a:t>Countries with well-established demand-side instruments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BF2A611-4437-02D6-C895-2D165D2088A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812803"/>
          <a:ext cx="10894745" cy="5510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031">
                  <a:extLst>
                    <a:ext uri="{9D8B030D-6E8A-4147-A177-3AD203B41FA5}">
                      <a16:colId xmlns:a16="http://schemas.microsoft.com/office/drawing/2014/main" val="3689071181"/>
                    </a:ext>
                  </a:extLst>
                </a:gridCol>
                <a:gridCol w="3512602">
                  <a:extLst>
                    <a:ext uri="{9D8B030D-6E8A-4147-A177-3AD203B41FA5}">
                      <a16:colId xmlns:a16="http://schemas.microsoft.com/office/drawing/2014/main" val="857879823"/>
                    </a:ext>
                  </a:extLst>
                </a:gridCol>
                <a:gridCol w="5468112">
                  <a:extLst>
                    <a:ext uri="{9D8B030D-6E8A-4147-A177-3AD203B41FA5}">
                      <a16:colId xmlns:a16="http://schemas.microsoft.com/office/drawing/2014/main" val="3279512678"/>
                    </a:ext>
                  </a:extLst>
                </a:gridCol>
              </a:tblGrid>
              <a:tr h="712875"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/>
                        <a:t>Space available for ILA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Potential way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575147"/>
                  </a:ext>
                </a:extLst>
              </a:tr>
              <a:tr h="159734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Netherlands</a:t>
                      </a:r>
                    </a:p>
                    <a:p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 (co-)financing instrument for the whole working-age population to support participation mainly in short courses (type 3 and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Reform STAP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 the budget of STAP into regional LM structures/ vouchers schemes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Introduce ILA at national level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65609"/>
                  </a:ext>
                </a:extLst>
              </a:tr>
              <a:tr h="1388944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 (co-)financing instrument for the whole working-age population to support participation mainly in short courses (type 3 and 4)</a:t>
                      </a:r>
                    </a:p>
                    <a:p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Reform and expand the Upgrading Training Assistance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the proposed federal instruments: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- demand-side 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scheme</a:t>
                      </a: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(direct costs of CVET)</a:t>
                      </a:r>
                    </a:p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- long training leave (subsistence costs)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Introduce ‘CVET insurance’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26333"/>
                  </a:ext>
                </a:extLst>
              </a:tr>
              <a:tr h="1292919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 (co-)financing instrument for the whole working-age population to support participation mainly in short courses (type 3 and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supply-side funded framework for AL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Introduce national ILA for CVET combined with regional (demand-side) financing instruments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Introduce ‘employment insurance’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9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438331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slide_01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ro slide_04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ro slide_06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ro slide_08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tro slide_11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Intro slide_15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Intro slide_15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n slide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n slide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0525720-0550-40d9-a5c6-5cbbc684595a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3BB6D9387E04D9F08F5120C121754" ma:contentTypeVersion="15" ma:contentTypeDescription="Create a new document." ma:contentTypeScope="" ma:versionID="6eeb9eee202608b477ad68539c4dcb7c">
  <xsd:schema xmlns:xsd="http://www.w3.org/2001/XMLSchema" xmlns:xs="http://www.w3.org/2001/XMLSchema" xmlns:p="http://schemas.microsoft.com/office/2006/metadata/properties" xmlns:ns2="2fa7a484-32d8-4aa4-b8a7-eaa05db6ea27" xmlns:ns3="91307e23-d754-4bd0-b2b4-84430ba90baf" targetNamespace="http://schemas.microsoft.com/office/2006/metadata/properties" ma:root="true" ma:fieldsID="fc1be962850a9746275274ee536df1c4" ns2:_="" ns3:_="">
    <xsd:import namespace="2fa7a484-32d8-4aa4-b8a7-eaa05db6ea27"/>
    <xsd:import namespace="91307e23-d754-4bd0-b2b4-84430ba90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7a484-32d8-4aa4-b8a7-eaa05db6e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0525720-0550-40d9-a5c6-5cbbc68459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7e23-d754-4bd0-b2b4-84430ba90ba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cb3048b-de45-42b7-b3b9-6e6450cb311c}" ma:internalName="TaxCatchAll" ma:showField="CatchAllData" ma:web="91307e23-d754-4bd0-b2b4-84430ba90b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307e23-d754-4bd0-b2b4-84430ba90baf" xsi:nil="true"/>
    <lcf76f155ced4ddcb4097134ff3c332f xmlns="2fa7a484-32d8-4aa4-b8a7-eaa05db6ea27">
      <Terms xmlns="http://schemas.microsoft.com/office/infopath/2007/PartnerControls"/>
    </lcf76f155ced4ddcb4097134ff3c332f>
    <Comments xmlns="2fa7a484-32d8-4aa4-b8a7-eaa05db6ea27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BFCB1A-F54C-46D0-A64C-D4764B9D573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07FE9D0-7574-4FC9-BD2E-D35174A85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a7a484-32d8-4aa4-b8a7-eaa05db6ea27"/>
    <ds:schemaRef ds:uri="91307e23-d754-4bd0-b2b4-84430ba90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AFBC51-8CF8-4F31-BD2C-57D1A9DD7441}">
  <ds:schemaRefs>
    <ds:schemaRef ds:uri="http://purl.org/dc/dcmitype/"/>
    <ds:schemaRef ds:uri="2fa7a484-32d8-4aa4-b8a7-eaa05db6ea27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91307e23-d754-4bd0-b2b4-84430ba90baf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9B9313D5-65BE-47E1-92D4-2B134AAE508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a6e589b-f770-4cfd-a0d8-05d4414f8c9c}" enabled="1" method="Standard" siteId="{45c6777d-e213-4b45-85ae-ebd6288b17b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2235</Words>
  <Application>Microsoft Office PowerPoint</Application>
  <PresentationFormat>Breitbild</PresentationFormat>
  <Paragraphs>245</Paragraphs>
  <Slides>21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21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Wingdings</vt:lpstr>
      <vt:lpstr>Intro slide_01</vt:lpstr>
      <vt:lpstr>Intro slide_04</vt:lpstr>
      <vt:lpstr>Intro slide_06</vt:lpstr>
      <vt:lpstr>Intro slide_08</vt:lpstr>
      <vt:lpstr>1_Intro slide_11</vt:lpstr>
      <vt:lpstr>2_Intro slide_15</vt:lpstr>
      <vt:lpstr>3_Intro slide_15</vt:lpstr>
      <vt:lpstr>In slide_01</vt:lpstr>
      <vt:lpstr>In slide_02</vt:lpstr>
      <vt:lpstr>End slide</vt:lpstr>
      <vt:lpstr>Individual learning accounts and training funds – European perspectives</vt:lpstr>
      <vt:lpstr>Cedefop’s long tradition of work on financing VET/AL</vt:lpstr>
      <vt:lpstr>Recent/on-going activities</vt:lpstr>
      <vt:lpstr>Cedefop study on individual learning accounts (ILAs)</vt:lpstr>
      <vt:lpstr>Defining individual learning account  </vt:lpstr>
      <vt:lpstr>Countries selected for the case studies</vt:lpstr>
      <vt:lpstr>Identifying the space for ILAs: based on the existing financing arrangements </vt:lpstr>
      <vt:lpstr>Finding the place for ILAs: based on the types of training provision to be supported </vt:lpstr>
      <vt:lpstr>Countries with well-established demand-side instruments</vt:lpstr>
      <vt:lpstr>Countries without extended demand-side instruments</vt:lpstr>
      <vt:lpstr>Cedefop study on training funds</vt:lpstr>
      <vt:lpstr>Definition and operationalisation of training funds </vt:lpstr>
      <vt:lpstr>Basic characteristics of training funds</vt:lpstr>
      <vt:lpstr>Diffusion of training funds across the EU (by June 2023)</vt:lpstr>
      <vt:lpstr>Training funds can play an important role in CVET systems and support skills development systems</vt:lpstr>
      <vt:lpstr>PowerPoint-Präsentation</vt:lpstr>
      <vt:lpstr>Annex I: Designing and implementing ILAs – step by step</vt:lpstr>
      <vt:lpstr>Designing and implementing ILAs – step by step</vt:lpstr>
      <vt:lpstr>Designing and implementing ILAs – step by step</vt:lpstr>
      <vt:lpstr>Annex II: Introducing and designing a levy-based training fund</vt:lpstr>
      <vt:lpstr>Introducing and designing a levy-based training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Cedefop powerpoint template 16-9_EYS.pptx</dc:title>
  <dc:creator>BARA, Evangelia</dc:creator>
  <cp:lastModifiedBy>TÖLLE Michael</cp:lastModifiedBy>
  <cp:revision>86</cp:revision>
  <dcterms:created xsi:type="dcterms:W3CDTF">2019-11-13T12:43:38Z</dcterms:created>
  <dcterms:modified xsi:type="dcterms:W3CDTF">2026-06-15T12:04:04Z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0x010100FC03BB6D9387E04D9F08F5120C121754</vt:lpwstr>
  </property>
  <property fmtid="{D5CDD505-2E9C-101B-9397-08002B2CF9AE}" pid="3" name="Order">
    <vt:r8>100</vt:r8>
  </property>
  <property fmtid="{D5CDD505-2E9C-101B-9397-08002B2CF9AE}" pid="4" name="_tzSourceUrl">
    <vt:lpwstr>https://livelink.cedefop.europa.eu/livelink/livelink.exe?func=ll&amp;objId=29779949&amp;objAction=VersionProperties&amp;vernum=1</vt:lpwstr>
  </property>
  <property fmtid="{D5CDD505-2E9C-101B-9397-08002B2CF9AE}" pid="5" name="{DFC8691F-2432-4741-B780-3CAE3235A612}">
    <vt:lpwstr>&lt;?xml version="1.0" encoding="utf-16"?&gt;&lt;XmlFileSourceXmlGenerator xmlns:xsd="http://www.w3.org/2001/XMLSchema" xmlns:xsi="http://www.w3.org/2001/XMLSchema-instance"&gt;&lt;SourceInfoStoreType&gt;ContentServer&lt;/SourceInfoStoreType&gt;&lt;Url&gt;T:/Exports/FINAL/10.DCM - Communications/Content Server Data/FileStore/10. DCM - Communications/Content mgmt/1550 Layout and Design/05 Visual Corporate Image/_2023 EYS visual material/Powerpoint presentation/2023 Cedefop powerpoint template 16-9_EYS.pptx&lt;/Url&gt;&lt;UrlForOpen&gt;T:/Exports/FINAL/10.DCM - Communications/Content Server Data/FileStore/10. DCM - Communications/Content mgmt/1550 Layout and Design/05 Visual Corporate Image/_2023 EYS visual material/2023 Cedefop powerpoint template 16-9_EYS-V1.pptx&lt;/UrlForOpen&gt;&lt;SourceUid&gt;https://livelink.cedefop.europa.eu/livelink/livelink.exe?func=ll&amp;objId=29779949&amp;objAction=VersionProperties&amp;vernum=1&lt;/SourceUid&gt;&lt;/XmlFileSourceXmlGenerator&gt;</vt:lpwstr>
  </property>
  <property fmtid="{D5CDD505-2E9C-101B-9397-08002B2CF9AE}" pid="6" name="Created Date">
    <vt:lpwstr>2023-03-14T08:17:21</vt:lpwstr>
  </property>
  <property fmtid="{D5CDD505-2E9C-101B-9397-08002B2CF9AE}" pid="7" name="BusinessClassification">
    <vt:lpwstr>12;#Visual Corporate Image|38e97790-337e-40ca-93af-a26c7f2e8c3b</vt:lpwstr>
  </property>
  <property fmtid="{D5CDD505-2E9C-101B-9397-08002B2CF9AE}" pid="8" name="OrigDeptService">
    <vt:lpwstr/>
  </property>
  <property fmtid="{D5CDD505-2E9C-101B-9397-08002B2CF9AE}" pid="9" name="TypeOfDocument">
    <vt:lpwstr/>
  </property>
  <property fmtid="{D5CDD505-2E9C-101B-9397-08002B2CF9AE}" pid="10" name="_dlc_DocIdItemGuid">
    <vt:lpwstr>31e5d4f9-6ac5-4da7-8759-3f9b54c38a72</vt:lpwstr>
  </property>
  <property fmtid="{D5CDD505-2E9C-101B-9397-08002B2CF9AE}" pid="11" name="MediaServiceImageTags">
    <vt:lpwstr/>
  </property>
  <property fmtid="{D5CDD505-2E9C-101B-9397-08002B2CF9AE}" pid="12" name="lcf76f155ced4ddcb4097134ff3c332f">
    <vt:lpwstr/>
  </property>
</Properties>
</file>