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  <p:sldMasterId id="2147483660" r:id="rId6"/>
    <p:sldMasterId id="2147483682" r:id="rId7"/>
  </p:sldMasterIdLst>
  <p:notesMasterIdLst>
    <p:notesMasterId r:id="rId27"/>
  </p:notesMasterIdLst>
  <p:sldIdLst>
    <p:sldId id="268" r:id="rId8"/>
    <p:sldId id="289" r:id="rId9"/>
    <p:sldId id="290" r:id="rId10"/>
    <p:sldId id="260" r:id="rId11"/>
    <p:sldId id="270" r:id="rId12"/>
    <p:sldId id="298" r:id="rId13"/>
    <p:sldId id="269" r:id="rId14"/>
    <p:sldId id="286" r:id="rId15"/>
    <p:sldId id="294" r:id="rId16"/>
    <p:sldId id="295" r:id="rId17"/>
    <p:sldId id="273" r:id="rId18"/>
    <p:sldId id="274" r:id="rId19"/>
    <p:sldId id="275" r:id="rId20"/>
    <p:sldId id="296" r:id="rId21"/>
    <p:sldId id="297" r:id="rId22"/>
    <p:sldId id="285" r:id="rId23"/>
    <p:sldId id="278" r:id="rId24"/>
    <p:sldId id="281" r:id="rId25"/>
    <p:sldId id="291" r:id="rId26"/>
  </p:sldIdLst>
  <p:sldSz cx="12192000" cy="6858000"/>
  <p:notesSz cx="6858000" cy="9144000"/>
  <p:embeddedFontLst>
    <p:embeddedFont>
      <p:font typeface="Cambria" panose="02040503050406030204" pitchFamily="18" charset="0"/>
      <p:regular r:id="rId28"/>
      <p:bold r:id="rId29"/>
      <p:italic r:id="rId30"/>
      <p:boldItalic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168B590-EAD8-0C31-4410-2F05AF6DCAD0}" name="Sarah Kirchgatterer" initials="SK" userId="S::kirchgas38@ihs.ac.at::22142bf0-33d1-4d1f-a2da-9218c937aa4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8D8CF"/>
    <a:srgbClr val="D8D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64" d="100"/>
          <a:sy n="64" d="100"/>
        </p:scale>
        <p:origin x="37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font" Target="fonts/font7.fntdata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4.fntdata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ta\vogten\Nextcloud\LLL\finanzstruktur-vg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ta\vogten\Nextcloud\LLL\finanzstruktur-vg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ta\vogten\Nextcloud\LLL\finanzstruktur-vg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555759297211131E-2"/>
          <c:y val="1.3739886641749518E-2"/>
          <c:w val="0.93983389062668532"/>
          <c:h val="0.85722730249713153"/>
        </c:manualLayout>
      </c:layout>
      <c:lineChart>
        <c:grouping val="standard"/>
        <c:varyColors val="0"/>
        <c:ser>
          <c:idx val="0"/>
          <c:order val="0"/>
          <c:tx>
            <c:strRef>
              <c:f>'CV-ts'!$A$12</c:f>
              <c:strCache>
                <c:ptCount val="1"/>
                <c:pt idx="0">
                  <c:v>NLD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x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'CV-ts'!$B$11:$E$11</c:f>
              <c:numCache>
                <c:formatCode>General</c:formatCode>
                <c:ptCount val="4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</c:numCache>
            </c:numRef>
          </c:cat>
          <c:val>
            <c:numRef>
              <c:f>'CV-ts'!$B$12:$E$12</c:f>
              <c:numCache>
                <c:formatCode>General</c:formatCode>
                <c:ptCount val="4"/>
                <c:pt idx="0">
                  <c:v>390.27488820590651</c:v>
                </c:pt>
                <c:pt idx="1">
                  <c:v>379.11931057403103</c:v>
                </c:pt>
                <c:pt idx="2">
                  <c:v>352.67723318779395</c:v>
                </c:pt>
                <c:pt idx="3">
                  <c:v>367.9175527044589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18-41AC-B46B-766B67E0D4A8}"/>
            </c:ext>
          </c:extLst>
        </c:ser>
        <c:ser>
          <c:idx val="1"/>
          <c:order val="1"/>
          <c:tx>
            <c:strRef>
              <c:f>'CV-ts'!$A$13</c:f>
              <c:strCache>
                <c:ptCount val="1"/>
                <c:pt idx="0">
                  <c:v>GER</c:v>
                </c:pt>
              </c:strCache>
            </c:strRef>
          </c:tx>
          <c:spPr>
            <a:ln w="28575" cap="rnd">
              <a:solidFill>
                <a:srgbClr val="EE9999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EE9999"/>
              </a:solidFill>
              <a:ln w="9525">
                <a:solidFill>
                  <a:srgbClr val="EE9999"/>
                </a:solidFill>
              </a:ln>
              <a:effectLst/>
            </c:spPr>
          </c:marker>
          <c:cat>
            <c:numRef>
              <c:f>'CV-ts'!$B$11:$E$11</c:f>
              <c:numCache>
                <c:formatCode>General</c:formatCode>
                <c:ptCount val="4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</c:numCache>
            </c:numRef>
          </c:cat>
          <c:val>
            <c:numRef>
              <c:f>'CV-ts'!$B$13:$E$13</c:f>
              <c:numCache>
                <c:formatCode>General</c:formatCode>
                <c:ptCount val="4"/>
                <c:pt idx="0">
                  <c:v>207.05612096587393</c:v>
                </c:pt>
                <c:pt idx="1">
                  <c:v>251.59006328705581</c:v>
                </c:pt>
                <c:pt idx="2">
                  <c:v>263.56356509435642</c:v>
                </c:pt>
                <c:pt idx="3">
                  <c:v>251.40465878940654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18-41AC-B46B-766B67E0D4A8}"/>
            </c:ext>
          </c:extLst>
        </c:ser>
        <c:ser>
          <c:idx val="2"/>
          <c:order val="2"/>
          <c:tx>
            <c:strRef>
              <c:f>'CV-ts'!$A$14</c:f>
              <c:strCache>
                <c:ptCount val="1"/>
                <c:pt idx="0">
                  <c:v>SWE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star"/>
            <c:size val="8"/>
            <c:spPr>
              <a:noFill/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'CV-ts'!$B$11:$E$11</c:f>
              <c:numCache>
                <c:formatCode>General</c:formatCode>
                <c:ptCount val="4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</c:numCache>
            </c:numRef>
          </c:cat>
          <c:val>
            <c:numRef>
              <c:f>'CV-ts'!$B$14:$E$14</c:f>
              <c:numCache>
                <c:formatCode>General</c:formatCode>
                <c:ptCount val="4"/>
                <c:pt idx="0">
                  <c:v>251.31402090270808</c:v>
                </c:pt>
                <c:pt idx="1">
                  <c:v>275.92592893590574</c:v>
                </c:pt>
                <c:pt idx="2">
                  <c:v>250.96722524527465</c:v>
                </c:pt>
                <c:pt idx="3">
                  <c:v>208.99038182923533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18-41AC-B46B-766B67E0D4A8}"/>
            </c:ext>
          </c:extLst>
        </c:ser>
        <c:ser>
          <c:idx val="3"/>
          <c:order val="3"/>
          <c:tx>
            <c:strRef>
              <c:f>'CV-ts'!$A$15</c:f>
              <c:strCache>
                <c:ptCount val="1"/>
                <c:pt idx="0">
                  <c:v>AUT</c:v>
                </c:pt>
              </c:strCache>
            </c:strRef>
          </c:tx>
          <c:spPr>
            <a:ln w="44450" cap="rnd">
              <a:solidFill>
                <a:srgbClr val="9B2341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rgbClr val="9B2341"/>
              </a:solidFill>
              <a:ln w="9525">
                <a:solidFill>
                  <a:srgbClr val="9B2341"/>
                </a:solidFill>
              </a:ln>
              <a:effectLst/>
            </c:spPr>
          </c:marker>
          <c:cat>
            <c:numRef>
              <c:f>'CV-ts'!$B$11:$E$11</c:f>
              <c:numCache>
                <c:formatCode>General</c:formatCode>
                <c:ptCount val="4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</c:numCache>
            </c:numRef>
          </c:cat>
          <c:val>
            <c:numRef>
              <c:f>'CV-ts'!$B$15:$E$15</c:f>
              <c:numCache>
                <c:formatCode>General</c:formatCode>
                <c:ptCount val="4"/>
                <c:pt idx="0">
                  <c:v>250.69004852250802</c:v>
                </c:pt>
                <c:pt idx="1">
                  <c:v>269.93015246414132</c:v>
                </c:pt>
                <c:pt idx="2">
                  <c:v>180.40476406736255</c:v>
                </c:pt>
                <c:pt idx="3">
                  <c:v>115.03224912849237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218-41AC-B46B-766B67E0D4A8}"/>
            </c:ext>
          </c:extLst>
        </c:ser>
        <c:ser>
          <c:idx val="4"/>
          <c:order val="4"/>
          <c:tx>
            <c:strRef>
              <c:f>'CV-ts'!$A$16</c:f>
              <c:strCache>
                <c:ptCount val="1"/>
                <c:pt idx="0">
                  <c:v>FIN</c:v>
                </c:pt>
              </c:strCache>
            </c:strRef>
          </c:tx>
          <c:spPr>
            <a:ln w="28575" cap="rnd">
              <a:solidFill>
                <a:srgbClr val="6DA4A7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rgbClr val="6DA4A7"/>
              </a:solidFill>
              <a:ln w="9525">
                <a:solidFill>
                  <a:srgbClr val="6DA4A7"/>
                </a:solidFill>
              </a:ln>
              <a:effectLst/>
            </c:spPr>
          </c:marker>
          <c:cat>
            <c:numRef>
              <c:f>'CV-ts'!$B$11:$E$11</c:f>
              <c:numCache>
                <c:formatCode>General</c:formatCode>
                <c:ptCount val="4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</c:numCache>
            </c:numRef>
          </c:cat>
          <c:val>
            <c:numRef>
              <c:f>'CV-ts'!$B$16:$E$16</c:f>
              <c:numCache>
                <c:formatCode>General</c:formatCode>
                <c:ptCount val="4"/>
                <c:pt idx="0">
                  <c:v>183.22088812840272</c:v>
                </c:pt>
                <c:pt idx="1">
                  <c:v>182.40972792244256</c:v>
                </c:pt>
                <c:pt idx="2">
                  <c:v>156.13348557797397</c:v>
                </c:pt>
                <c:pt idx="3">
                  <c:v>78.296815670217853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218-41AC-B46B-766B67E0D4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7261424"/>
        <c:axId val="1427262864"/>
      </c:lineChart>
      <c:catAx>
        <c:axId val="142726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262864"/>
        <c:crosses val="autoZero"/>
        <c:auto val="1"/>
        <c:lblAlgn val="ctr"/>
        <c:lblOffset val="100"/>
        <c:noMultiLvlLbl val="0"/>
      </c:catAx>
      <c:valAx>
        <c:axId val="142726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26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0177303179568313"/>
          <c:y val="6.9261201636849803E-2"/>
          <c:w val="8.9094548112992722E-2"/>
          <c:h val="0.76391642414304217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555759297211131E-2"/>
          <c:y val="1.3739886641749518E-2"/>
          <c:w val="0.93983389062668532"/>
          <c:h val="0.85722730249713153"/>
        </c:manualLayout>
      </c:layout>
      <c:lineChart>
        <c:grouping val="standard"/>
        <c:varyColors val="0"/>
        <c:ser>
          <c:idx val="0"/>
          <c:order val="0"/>
          <c:tx>
            <c:strRef>
              <c:f>'AES-ts'!$A$12</c:f>
              <c:strCache>
                <c:ptCount val="1"/>
                <c:pt idx="0">
                  <c:v>AUT</c:v>
                </c:pt>
              </c:strCache>
            </c:strRef>
          </c:tx>
          <c:spPr>
            <a:ln w="41275" cap="rnd">
              <a:solidFill>
                <a:srgbClr val="9B2341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rgbClr val="9B2341"/>
              </a:solidFill>
              <a:ln w="9525">
                <a:solidFill>
                  <a:srgbClr val="9B2341"/>
                </a:solidFill>
              </a:ln>
              <a:effectLst/>
            </c:spPr>
          </c:marker>
          <c:cat>
            <c:numRef>
              <c:f>'AES-ts'!$B$11:$E$11</c:f>
              <c:numCache>
                <c:formatCode>General</c:formatCode>
                <c:ptCount val="4"/>
                <c:pt idx="0">
                  <c:v>2007</c:v>
                </c:pt>
                <c:pt idx="1">
                  <c:v>2011</c:v>
                </c:pt>
                <c:pt idx="2">
                  <c:v>2016</c:v>
                </c:pt>
                <c:pt idx="3">
                  <c:v>2022</c:v>
                </c:pt>
              </c:numCache>
            </c:numRef>
          </c:cat>
          <c:val>
            <c:numRef>
              <c:f>'AES-ts'!$B$12:$E$12</c:f>
              <c:numCache>
                <c:formatCode>General</c:formatCode>
                <c:ptCount val="4"/>
                <c:pt idx="0">
                  <c:v>127.178471219607</c:v>
                </c:pt>
                <c:pt idx="1">
                  <c:v>153.832981225846</c:v>
                </c:pt>
                <c:pt idx="2">
                  <c:v>222.97107796263899</c:v>
                </c:pt>
                <c:pt idx="3">
                  <c:v>346.23177371950902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2E-48D5-8618-09551E72B36F}"/>
            </c:ext>
          </c:extLst>
        </c:ser>
        <c:ser>
          <c:idx val="1"/>
          <c:order val="1"/>
          <c:tx>
            <c:strRef>
              <c:f>'AES-ts'!$A$13</c:f>
              <c:strCache>
                <c:ptCount val="1"/>
                <c:pt idx="0">
                  <c:v>GER</c:v>
                </c:pt>
              </c:strCache>
            </c:strRef>
          </c:tx>
          <c:spPr>
            <a:ln w="28575" cap="rnd">
              <a:solidFill>
                <a:srgbClr val="EE9999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EE9999"/>
              </a:solidFill>
              <a:ln w="9525">
                <a:solidFill>
                  <a:srgbClr val="EE9999"/>
                </a:solidFill>
              </a:ln>
              <a:effectLst/>
            </c:spPr>
          </c:marker>
          <c:cat>
            <c:numRef>
              <c:f>'AES-ts'!$B$11:$E$11</c:f>
              <c:numCache>
                <c:formatCode>General</c:formatCode>
                <c:ptCount val="4"/>
                <c:pt idx="0">
                  <c:v>2007</c:v>
                </c:pt>
                <c:pt idx="1">
                  <c:v>2011</c:v>
                </c:pt>
                <c:pt idx="2">
                  <c:v>2016</c:v>
                </c:pt>
                <c:pt idx="3">
                  <c:v>2022</c:v>
                </c:pt>
              </c:numCache>
            </c:numRef>
          </c:cat>
          <c:val>
            <c:numRef>
              <c:f>'AES-ts'!$B$13:$E$13</c:f>
              <c:numCache>
                <c:formatCode>General</c:formatCode>
                <c:ptCount val="4"/>
                <c:pt idx="0">
                  <c:v>116.10387337783401</c:v>
                </c:pt>
                <c:pt idx="1">
                  <c:v>172.430214909819</c:v>
                </c:pt>
                <c:pt idx="2">
                  <c:v>144.440167367323</c:v>
                </c:pt>
                <c:pt idx="3">
                  <c:v>255.99629511168601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2E-48D5-8618-09551E72B36F}"/>
            </c:ext>
          </c:extLst>
        </c:ser>
        <c:ser>
          <c:idx val="2"/>
          <c:order val="2"/>
          <c:tx>
            <c:strRef>
              <c:f>'AES-ts'!$A$14</c:f>
              <c:strCache>
                <c:ptCount val="1"/>
                <c:pt idx="0">
                  <c:v>NLD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'AES-ts'!$B$11:$E$11</c:f>
              <c:numCache>
                <c:formatCode>General</c:formatCode>
                <c:ptCount val="4"/>
                <c:pt idx="0">
                  <c:v>2007</c:v>
                </c:pt>
                <c:pt idx="1">
                  <c:v>2011</c:v>
                </c:pt>
                <c:pt idx="2">
                  <c:v>2016</c:v>
                </c:pt>
                <c:pt idx="3">
                  <c:v>2022</c:v>
                </c:pt>
              </c:numCache>
            </c:numRef>
          </c:cat>
          <c:val>
            <c:numRef>
              <c:f>'AES-ts'!$B$14:$E$14</c:f>
              <c:numCache>
                <c:formatCode>General</c:formatCode>
                <c:ptCount val="4"/>
                <c:pt idx="0">
                  <c:v>95.202656522033493</c:v>
                </c:pt>
                <c:pt idx="1">
                  <c:v>121.36250378522224</c:v>
                </c:pt>
                <c:pt idx="2">
                  <c:v>147.522351048411</c:v>
                </c:pt>
                <c:pt idx="3">
                  <c:v>150.592836379593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2E-48D5-8618-09551E72B36F}"/>
            </c:ext>
          </c:extLst>
        </c:ser>
        <c:ser>
          <c:idx val="3"/>
          <c:order val="3"/>
          <c:tx>
            <c:strRef>
              <c:f>'AES-ts'!$A$15</c:f>
              <c:strCache>
                <c:ptCount val="1"/>
                <c:pt idx="0">
                  <c:v>FIN</c:v>
                </c:pt>
              </c:strCache>
            </c:strRef>
          </c:tx>
          <c:spPr>
            <a:ln w="28575" cap="rnd">
              <a:solidFill>
                <a:srgbClr val="6DA4A7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6DA4A7"/>
              </a:solidFill>
              <a:ln w="9525">
                <a:solidFill>
                  <a:srgbClr val="6DA4A7"/>
                </a:solidFill>
              </a:ln>
              <a:effectLst/>
            </c:spPr>
          </c:marker>
          <c:cat>
            <c:numRef>
              <c:f>'AES-ts'!$B$11:$E$11</c:f>
              <c:numCache>
                <c:formatCode>General</c:formatCode>
                <c:ptCount val="4"/>
                <c:pt idx="0">
                  <c:v>2007</c:v>
                </c:pt>
                <c:pt idx="1">
                  <c:v>2011</c:v>
                </c:pt>
                <c:pt idx="2">
                  <c:v>2016</c:v>
                </c:pt>
                <c:pt idx="3">
                  <c:v>2022</c:v>
                </c:pt>
              </c:numCache>
            </c:numRef>
          </c:cat>
          <c:val>
            <c:numRef>
              <c:f>'AES-ts'!$B$15:$E$15</c:f>
              <c:numCache>
                <c:formatCode>General</c:formatCode>
                <c:ptCount val="4"/>
                <c:pt idx="0">
                  <c:v>42.966045168143999</c:v>
                </c:pt>
                <c:pt idx="1">
                  <c:v>92.583636764209999</c:v>
                </c:pt>
                <c:pt idx="2">
                  <c:v>110.719437282146</c:v>
                </c:pt>
                <c:pt idx="3">
                  <c:v>77.319563365574496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2E-48D5-8618-09551E72B36F}"/>
            </c:ext>
          </c:extLst>
        </c:ser>
        <c:ser>
          <c:idx val="4"/>
          <c:order val="4"/>
          <c:tx>
            <c:strRef>
              <c:f>'AES-ts'!$A$16</c:f>
              <c:strCache>
                <c:ptCount val="1"/>
                <c:pt idx="0">
                  <c:v>SWE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star"/>
            <c:size val="8"/>
            <c:spPr>
              <a:noFill/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'AES-ts'!$B$11:$E$11</c:f>
              <c:numCache>
                <c:formatCode>General</c:formatCode>
                <c:ptCount val="4"/>
                <c:pt idx="0">
                  <c:v>2007</c:v>
                </c:pt>
                <c:pt idx="1">
                  <c:v>2011</c:v>
                </c:pt>
                <c:pt idx="2">
                  <c:v>2016</c:v>
                </c:pt>
                <c:pt idx="3">
                  <c:v>2022</c:v>
                </c:pt>
              </c:numCache>
            </c:numRef>
          </c:cat>
          <c:val>
            <c:numRef>
              <c:f>'AES-ts'!$B$16:$E$16</c:f>
              <c:numCache>
                <c:formatCode>General</c:formatCode>
                <c:ptCount val="4"/>
                <c:pt idx="0">
                  <c:v>74.340888783912504</c:v>
                </c:pt>
                <c:pt idx="1">
                  <c:v>107.589298990808</c:v>
                </c:pt>
                <c:pt idx="2">
                  <c:v>64.781707082101903</c:v>
                </c:pt>
                <c:pt idx="3">
                  <c:v>78.7967884579284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C2E-48D5-8618-09551E72B3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7261424"/>
        <c:axId val="1427262864"/>
      </c:lineChart>
      <c:catAx>
        <c:axId val="1427261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262864"/>
        <c:crosses val="autoZero"/>
        <c:auto val="1"/>
        <c:lblAlgn val="ctr"/>
        <c:lblOffset val="100"/>
        <c:noMultiLvlLbl val="0"/>
      </c:catAx>
      <c:valAx>
        <c:axId val="142726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26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0177303179568313"/>
          <c:y val="6.9261201636849803E-2"/>
          <c:w val="8.9094548112992722E-2"/>
          <c:h val="0.76391642414304217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Öffentliche Hand</c:v>
                </c:pt>
              </c:strCache>
            </c:strRef>
          </c:tx>
          <c:spPr>
            <a:solidFill>
              <a:srgbClr val="9B234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Finnland</c:v>
                </c:pt>
                <c:pt idx="1">
                  <c:v>Schweden</c:v>
                </c:pt>
                <c:pt idx="2">
                  <c:v>Niederlande</c:v>
                </c:pt>
                <c:pt idx="3">
                  <c:v>Deutschland</c:v>
                </c:pt>
                <c:pt idx="4">
                  <c:v>Österreich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58</c:v>
                </c:pt>
                <c:pt idx="1">
                  <c:v>53</c:v>
                </c:pt>
                <c:pt idx="2">
                  <c:v>37</c:v>
                </c:pt>
                <c:pt idx="3">
                  <c:v>31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95-4AB3-8A2E-3CB1BC6751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Unternehmen</c:v>
                </c:pt>
              </c:strCache>
            </c:strRef>
          </c:tx>
          <c:spPr>
            <a:solidFill>
              <a:srgbClr val="6DA4A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Finnland</c:v>
                </c:pt>
                <c:pt idx="1">
                  <c:v>Schweden</c:v>
                </c:pt>
                <c:pt idx="2">
                  <c:v>Niederlande</c:v>
                </c:pt>
                <c:pt idx="3">
                  <c:v>Deutschland</c:v>
                </c:pt>
                <c:pt idx="4">
                  <c:v>Österreich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21</c:v>
                </c:pt>
                <c:pt idx="1">
                  <c:v>34</c:v>
                </c:pt>
                <c:pt idx="2">
                  <c:v>45</c:v>
                </c:pt>
                <c:pt idx="3">
                  <c:v>34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95-4AB3-8A2E-3CB1BC6751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Private Haushalte</c:v>
                </c:pt>
              </c:strCache>
            </c:strRef>
          </c:tx>
          <c:spPr>
            <a:solidFill>
              <a:srgbClr val="EE99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de-AT"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Finnland</c:v>
                </c:pt>
                <c:pt idx="1">
                  <c:v>Schweden</c:v>
                </c:pt>
                <c:pt idx="2">
                  <c:v>Niederlande</c:v>
                </c:pt>
                <c:pt idx="3">
                  <c:v>Deutschland</c:v>
                </c:pt>
                <c:pt idx="4">
                  <c:v>Österreich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21</c:v>
                </c:pt>
                <c:pt idx="1">
                  <c:v>13</c:v>
                </c:pt>
                <c:pt idx="2">
                  <c:v>18</c:v>
                </c:pt>
                <c:pt idx="3">
                  <c:v>35</c:v>
                </c:pt>
                <c:pt idx="4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95-4AB3-8A2E-3CB1BC675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69709248"/>
        <c:axId val="1500058608"/>
      </c:barChart>
      <c:catAx>
        <c:axId val="1569709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00058608"/>
        <c:crosses val="autoZero"/>
        <c:auto val="1"/>
        <c:lblAlgn val="ctr"/>
        <c:lblOffset val="100"/>
        <c:noMultiLvlLbl val="0"/>
      </c:catAx>
      <c:valAx>
        <c:axId val="150005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6970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12E1E-7472-4787-A007-ED3EEE9F9537}" type="datetimeFigureOut">
              <a:rPr lang="de-AT" smtClean="0"/>
              <a:t>17.06.2026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B804-BAB5-48A9-8D74-07B7CBE4A86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6958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A9055A4-8985-EF21-C3F1-72F552790C78}"/>
              </a:ext>
            </a:extLst>
          </p:cNvPr>
          <p:cNvSpPr/>
          <p:nvPr userDrawn="1"/>
        </p:nvSpPr>
        <p:spPr>
          <a:xfrm>
            <a:off x="5230774" y="5724515"/>
            <a:ext cx="4179506" cy="4932518"/>
          </a:xfrm>
          <a:custGeom>
            <a:avLst/>
            <a:gdLst>
              <a:gd name="connsiteX0" fmla="*/ 1415339 w 4179506"/>
              <a:gd name="connsiteY0" fmla="*/ 4836804 h 4932518"/>
              <a:gd name="connsiteX1" fmla="*/ 2764168 w 4179506"/>
              <a:gd name="connsiteY1" fmla="*/ 4836804 h 4932518"/>
              <a:gd name="connsiteX2" fmla="*/ 2586791 w 4179506"/>
              <a:gd name="connsiteY2" fmla="*/ 4882412 h 4932518"/>
              <a:gd name="connsiteX3" fmla="*/ 2089753 w 4179506"/>
              <a:gd name="connsiteY3" fmla="*/ 4932518 h 4932518"/>
              <a:gd name="connsiteX4" fmla="*/ 1592716 w 4179506"/>
              <a:gd name="connsiteY4" fmla="*/ 4882412 h 4932518"/>
              <a:gd name="connsiteX5" fmla="*/ 2089753 w 4179506"/>
              <a:gd name="connsiteY5" fmla="*/ 0 h 4932518"/>
              <a:gd name="connsiteX6" fmla="*/ 4134814 w 4179506"/>
              <a:gd name="connsiteY6" fmla="*/ 1087351 h 4932518"/>
              <a:gd name="connsiteX7" fmla="*/ 4179506 w 4179506"/>
              <a:gd name="connsiteY7" fmla="*/ 1160916 h 4932518"/>
              <a:gd name="connsiteX8" fmla="*/ 0 w 4179506"/>
              <a:gd name="connsiteY8" fmla="*/ 1160916 h 4932518"/>
              <a:gd name="connsiteX9" fmla="*/ 44693 w 4179506"/>
              <a:gd name="connsiteY9" fmla="*/ 1087351 h 4932518"/>
              <a:gd name="connsiteX10" fmla="*/ 2089753 w 4179506"/>
              <a:gd name="connsiteY10" fmla="*/ 0 h 493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79506" h="4932518">
                <a:moveTo>
                  <a:pt x="1415339" y="4836804"/>
                </a:moveTo>
                <a:lnTo>
                  <a:pt x="2764168" y="4836804"/>
                </a:lnTo>
                <a:lnTo>
                  <a:pt x="2586791" y="4882412"/>
                </a:lnTo>
                <a:cubicBezTo>
                  <a:pt x="2426243" y="4915265"/>
                  <a:pt x="2260013" y="4932518"/>
                  <a:pt x="2089753" y="4932518"/>
                </a:cubicBezTo>
                <a:cubicBezTo>
                  <a:pt x="1919494" y="4932518"/>
                  <a:pt x="1753264" y="4915265"/>
                  <a:pt x="1592716" y="4882412"/>
                </a:cubicBezTo>
                <a:close/>
                <a:moveTo>
                  <a:pt x="2089753" y="0"/>
                </a:moveTo>
                <a:cubicBezTo>
                  <a:pt x="2941052" y="0"/>
                  <a:pt x="3691609" y="431321"/>
                  <a:pt x="4134814" y="1087351"/>
                </a:cubicBezTo>
                <a:lnTo>
                  <a:pt x="4179506" y="1160916"/>
                </a:lnTo>
                <a:lnTo>
                  <a:pt x="0" y="1160916"/>
                </a:lnTo>
                <a:lnTo>
                  <a:pt x="44693" y="1087351"/>
                </a:lnTo>
                <a:cubicBezTo>
                  <a:pt x="487897" y="431321"/>
                  <a:pt x="1238455" y="0"/>
                  <a:pt x="208975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B168C88-FCC7-A5B7-E6FA-5F39E81E681B}"/>
              </a:ext>
            </a:extLst>
          </p:cNvPr>
          <p:cNvSpPr/>
          <p:nvPr userDrawn="1"/>
        </p:nvSpPr>
        <p:spPr>
          <a:xfrm>
            <a:off x="7579866" y="4591048"/>
            <a:ext cx="4639567" cy="2294385"/>
          </a:xfrm>
          <a:custGeom>
            <a:avLst/>
            <a:gdLst>
              <a:gd name="connsiteX0" fmla="*/ 2845256 w 4639567"/>
              <a:gd name="connsiteY0" fmla="*/ 0 h 2294385"/>
              <a:gd name="connsiteX1" fmla="*/ 4587801 w 4639567"/>
              <a:gd name="connsiteY1" fmla="*/ 578595 h 2294385"/>
              <a:gd name="connsiteX2" fmla="*/ 4639567 w 4639567"/>
              <a:gd name="connsiteY2" fmla="*/ 620540 h 2294385"/>
              <a:gd name="connsiteX3" fmla="*/ 4639567 w 4639567"/>
              <a:gd name="connsiteY3" fmla="*/ 2294385 h 2294385"/>
              <a:gd name="connsiteX4" fmla="*/ 0 w 4639567"/>
              <a:gd name="connsiteY4" fmla="*/ 2294385 h 2294385"/>
              <a:gd name="connsiteX5" fmla="*/ 63776 w 4639567"/>
              <a:gd name="connsiteY5" fmla="*/ 2046354 h 2294385"/>
              <a:gd name="connsiteX6" fmla="*/ 2845256 w 4639567"/>
              <a:gd name="connsiteY6" fmla="*/ 0 h 229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9567" h="2294385">
                <a:moveTo>
                  <a:pt x="2845256" y="0"/>
                </a:moveTo>
                <a:cubicBezTo>
                  <a:pt x="3498702" y="0"/>
                  <a:pt x="4101886" y="215201"/>
                  <a:pt x="4587801" y="578595"/>
                </a:cubicBezTo>
                <a:lnTo>
                  <a:pt x="4639567" y="620540"/>
                </a:lnTo>
                <a:lnTo>
                  <a:pt x="4639567" y="2294385"/>
                </a:lnTo>
                <a:lnTo>
                  <a:pt x="0" y="2294385"/>
                </a:lnTo>
                <a:lnTo>
                  <a:pt x="63776" y="2046354"/>
                </a:lnTo>
                <a:cubicBezTo>
                  <a:pt x="432521" y="860801"/>
                  <a:pt x="1538364" y="0"/>
                  <a:pt x="2845256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712F4-BD8F-D34D-975B-DA6761847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6283"/>
            <a:ext cx="9144000" cy="1016908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27C95-2206-C30D-FC93-6918456C0D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35418"/>
            <a:ext cx="9144000" cy="101690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or additional information</a:t>
            </a:r>
            <a:endParaRPr lang="de-A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E2DBF4-8FFD-4B1E-434A-957724712B02}"/>
              </a:ext>
            </a:extLst>
          </p:cNvPr>
          <p:cNvSpPr/>
          <p:nvPr userDrawn="1"/>
        </p:nvSpPr>
        <p:spPr>
          <a:xfrm>
            <a:off x="0" y="6715125"/>
            <a:ext cx="12192000" cy="142875"/>
          </a:xfrm>
          <a:prstGeom prst="rect">
            <a:avLst/>
          </a:prstGeom>
          <a:solidFill>
            <a:srgbClr val="B8D8C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AT" sz="11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E8868B-CBA8-94DD-5A62-905CF037F3C5}"/>
              </a:ext>
            </a:extLst>
          </p:cNvPr>
          <p:cNvCxnSpPr>
            <a:cxnSpLocks/>
          </p:cNvCxnSpPr>
          <p:nvPr userDrawn="1"/>
        </p:nvCxnSpPr>
        <p:spPr>
          <a:xfrm>
            <a:off x="906043" y="2884809"/>
            <a:ext cx="264309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20547F2-DEA3-05A5-D4F3-BBFD2A0FF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1" y="2460807"/>
            <a:ext cx="9143999" cy="354406"/>
          </a:xfrm>
        </p:spPr>
        <p:txBody>
          <a:bodyPr wrap="square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Name Name</a:t>
            </a:r>
            <a:endParaRPr lang="de-AT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67F1203-8FC6-BAAB-5D05-D81E2C21C3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2119175"/>
            <a:ext cx="9144000" cy="341632"/>
          </a:xfrm>
        </p:spPr>
        <p:txBody>
          <a:bodyPr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AT" dirty="0"/>
              <a:t>01.06.2026</a:t>
            </a:r>
            <a:endParaRPr lang="en-US" dirty="0"/>
          </a:p>
        </p:txBody>
      </p:sp>
      <p:pic>
        <p:nvPicPr>
          <p:cNvPr id="11" name="Picture 10" descr="A red and black logo&#10;&#10;Description automatically generated">
            <a:extLst>
              <a:ext uri="{FF2B5EF4-FFF2-40B4-BE49-F238E27FC236}">
                <a16:creationId xmlns:a16="http://schemas.microsoft.com/office/drawing/2014/main" id="{D20C24A4-A268-4188-0CE5-983CB5FA1C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504000"/>
            <a:ext cx="1896296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31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DB472FE-663A-F41F-F567-5B202650E8D0}"/>
              </a:ext>
            </a:extLst>
          </p:cNvPr>
          <p:cNvSpPr/>
          <p:nvPr userDrawn="1"/>
        </p:nvSpPr>
        <p:spPr>
          <a:xfrm>
            <a:off x="5230774" y="5724515"/>
            <a:ext cx="4179506" cy="4932518"/>
          </a:xfrm>
          <a:custGeom>
            <a:avLst/>
            <a:gdLst>
              <a:gd name="connsiteX0" fmla="*/ 1415339 w 4179506"/>
              <a:gd name="connsiteY0" fmla="*/ 4836804 h 4932518"/>
              <a:gd name="connsiteX1" fmla="*/ 2764168 w 4179506"/>
              <a:gd name="connsiteY1" fmla="*/ 4836804 h 4932518"/>
              <a:gd name="connsiteX2" fmla="*/ 2586791 w 4179506"/>
              <a:gd name="connsiteY2" fmla="*/ 4882412 h 4932518"/>
              <a:gd name="connsiteX3" fmla="*/ 2089753 w 4179506"/>
              <a:gd name="connsiteY3" fmla="*/ 4932518 h 4932518"/>
              <a:gd name="connsiteX4" fmla="*/ 1592716 w 4179506"/>
              <a:gd name="connsiteY4" fmla="*/ 4882412 h 4932518"/>
              <a:gd name="connsiteX5" fmla="*/ 2089753 w 4179506"/>
              <a:gd name="connsiteY5" fmla="*/ 0 h 4932518"/>
              <a:gd name="connsiteX6" fmla="*/ 4134814 w 4179506"/>
              <a:gd name="connsiteY6" fmla="*/ 1087351 h 4932518"/>
              <a:gd name="connsiteX7" fmla="*/ 4179506 w 4179506"/>
              <a:gd name="connsiteY7" fmla="*/ 1160916 h 4932518"/>
              <a:gd name="connsiteX8" fmla="*/ 0 w 4179506"/>
              <a:gd name="connsiteY8" fmla="*/ 1160916 h 4932518"/>
              <a:gd name="connsiteX9" fmla="*/ 44693 w 4179506"/>
              <a:gd name="connsiteY9" fmla="*/ 1087351 h 4932518"/>
              <a:gd name="connsiteX10" fmla="*/ 2089753 w 4179506"/>
              <a:gd name="connsiteY10" fmla="*/ 0 h 493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79506" h="4932518">
                <a:moveTo>
                  <a:pt x="1415339" y="4836804"/>
                </a:moveTo>
                <a:lnTo>
                  <a:pt x="2764168" y="4836804"/>
                </a:lnTo>
                <a:lnTo>
                  <a:pt x="2586791" y="4882412"/>
                </a:lnTo>
                <a:cubicBezTo>
                  <a:pt x="2426243" y="4915265"/>
                  <a:pt x="2260013" y="4932518"/>
                  <a:pt x="2089753" y="4932518"/>
                </a:cubicBezTo>
                <a:cubicBezTo>
                  <a:pt x="1919494" y="4932518"/>
                  <a:pt x="1753264" y="4915265"/>
                  <a:pt x="1592716" y="4882412"/>
                </a:cubicBezTo>
                <a:close/>
                <a:moveTo>
                  <a:pt x="2089753" y="0"/>
                </a:moveTo>
                <a:cubicBezTo>
                  <a:pt x="2941052" y="0"/>
                  <a:pt x="3691609" y="431321"/>
                  <a:pt x="4134814" y="1087351"/>
                </a:cubicBezTo>
                <a:lnTo>
                  <a:pt x="4179506" y="1160916"/>
                </a:lnTo>
                <a:lnTo>
                  <a:pt x="0" y="1160916"/>
                </a:lnTo>
                <a:lnTo>
                  <a:pt x="44693" y="1087351"/>
                </a:lnTo>
                <a:cubicBezTo>
                  <a:pt x="487897" y="431321"/>
                  <a:pt x="1238455" y="0"/>
                  <a:pt x="208975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0E2D66F-2A45-12E5-14C3-B028EED51559}"/>
              </a:ext>
            </a:extLst>
          </p:cNvPr>
          <p:cNvSpPr/>
          <p:nvPr userDrawn="1"/>
        </p:nvSpPr>
        <p:spPr>
          <a:xfrm>
            <a:off x="7579866" y="4591048"/>
            <a:ext cx="4639567" cy="2294385"/>
          </a:xfrm>
          <a:custGeom>
            <a:avLst/>
            <a:gdLst>
              <a:gd name="connsiteX0" fmla="*/ 2845256 w 4639567"/>
              <a:gd name="connsiteY0" fmla="*/ 0 h 2294385"/>
              <a:gd name="connsiteX1" fmla="*/ 4587801 w 4639567"/>
              <a:gd name="connsiteY1" fmla="*/ 578595 h 2294385"/>
              <a:gd name="connsiteX2" fmla="*/ 4639567 w 4639567"/>
              <a:gd name="connsiteY2" fmla="*/ 620540 h 2294385"/>
              <a:gd name="connsiteX3" fmla="*/ 4639567 w 4639567"/>
              <a:gd name="connsiteY3" fmla="*/ 2294385 h 2294385"/>
              <a:gd name="connsiteX4" fmla="*/ 0 w 4639567"/>
              <a:gd name="connsiteY4" fmla="*/ 2294385 h 2294385"/>
              <a:gd name="connsiteX5" fmla="*/ 63776 w 4639567"/>
              <a:gd name="connsiteY5" fmla="*/ 2046354 h 2294385"/>
              <a:gd name="connsiteX6" fmla="*/ 2845256 w 4639567"/>
              <a:gd name="connsiteY6" fmla="*/ 0 h 229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9567" h="2294385">
                <a:moveTo>
                  <a:pt x="2845256" y="0"/>
                </a:moveTo>
                <a:cubicBezTo>
                  <a:pt x="3498702" y="0"/>
                  <a:pt x="4101886" y="215201"/>
                  <a:pt x="4587801" y="578595"/>
                </a:cubicBezTo>
                <a:lnTo>
                  <a:pt x="4639567" y="620540"/>
                </a:lnTo>
                <a:lnTo>
                  <a:pt x="4639567" y="2294385"/>
                </a:lnTo>
                <a:lnTo>
                  <a:pt x="0" y="2294385"/>
                </a:lnTo>
                <a:lnTo>
                  <a:pt x="63776" y="2046354"/>
                </a:lnTo>
                <a:cubicBezTo>
                  <a:pt x="432521" y="860801"/>
                  <a:pt x="1538364" y="0"/>
                  <a:pt x="2845256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712F4-BD8F-D34D-975B-DA67618473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956283"/>
            <a:ext cx="9144000" cy="1086501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/>
              <a:t>Thank you!</a:t>
            </a:r>
            <a:endParaRPr lang="de-AT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E8868B-CBA8-94DD-5A62-905CF037F3C5}"/>
              </a:ext>
            </a:extLst>
          </p:cNvPr>
          <p:cNvCxnSpPr>
            <a:cxnSpLocks/>
          </p:cNvCxnSpPr>
          <p:nvPr userDrawn="1"/>
        </p:nvCxnSpPr>
        <p:spPr>
          <a:xfrm>
            <a:off x="906043" y="2884809"/>
            <a:ext cx="264309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20547F2-DEA3-05A5-D4F3-BBFD2A0FF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1" y="2460807"/>
            <a:ext cx="9143999" cy="354406"/>
          </a:xfrm>
        </p:spPr>
        <p:txBody>
          <a:bodyPr wrap="square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Name Name</a:t>
            </a:r>
            <a:endParaRPr lang="de-AT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67F1203-8FC6-BAAB-5D05-D81E2C21C3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2119175"/>
            <a:ext cx="9144000" cy="341632"/>
          </a:xfrm>
        </p:spPr>
        <p:txBody>
          <a:bodyPr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Date Year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0D7409-A475-5DC8-DDE8-73CB4CB1BD7B}"/>
              </a:ext>
            </a:extLst>
          </p:cNvPr>
          <p:cNvSpPr/>
          <p:nvPr userDrawn="1"/>
        </p:nvSpPr>
        <p:spPr>
          <a:xfrm>
            <a:off x="0" y="6715125"/>
            <a:ext cx="12192000" cy="14287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AT" sz="1100" dirty="0">
              <a:solidFill>
                <a:schemeClr val="bg1"/>
              </a:solidFill>
            </a:endParaRPr>
          </a:p>
        </p:txBody>
      </p:sp>
      <p:pic>
        <p:nvPicPr>
          <p:cNvPr id="6" name="Picture 5" descr="A red and black logo&#10;&#10;Description automatically generated">
            <a:extLst>
              <a:ext uri="{FF2B5EF4-FFF2-40B4-BE49-F238E27FC236}">
                <a16:creationId xmlns:a16="http://schemas.microsoft.com/office/drawing/2014/main" id="{E5634B5F-A9AC-0646-210C-5A3289A750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504000"/>
            <a:ext cx="1896296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2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_Even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DB472FE-663A-F41F-F567-5B202650E8D0}"/>
              </a:ext>
            </a:extLst>
          </p:cNvPr>
          <p:cNvSpPr/>
          <p:nvPr userDrawn="1"/>
        </p:nvSpPr>
        <p:spPr>
          <a:xfrm>
            <a:off x="5230774" y="5724515"/>
            <a:ext cx="4179506" cy="4932518"/>
          </a:xfrm>
          <a:custGeom>
            <a:avLst/>
            <a:gdLst>
              <a:gd name="connsiteX0" fmla="*/ 1415339 w 4179506"/>
              <a:gd name="connsiteY0" fmla="*/ 4836804 h 4932518"/>
              <a:gd name="connsiteX1" fmla="*/ 2764168 w 4179506"/>
              <a:gd name="connsiteY1" fmla="*/ 4836804 h 4932518"/>
              <a:gd name="connsiteX2" fmla="*/ 2586791 w 4179506"/>
              <a:gd name="connsiteY2" fmla="*/ 4882412 h 4932518"/>
              <a:gd name="connsiteX3" fmla="*/ 2089753 w 4179506"/>
              <a:gd name="connsiteY3" fmla="*/ 4932518 h 4932518"/>
              <a:gd name="connsiteX4" fmla="*/ 1592716 w 4179506"/>
              <a:gd name="connsiteY4" fmla="*/ 4882412 h 4932518"/>
              <a:gd name="connsiteX5" fmla="*/ 2089753 w 4179506"/>
              <a:gd name="connsiteY5" fmla="*/ 0 h 4932518"/>
              <a:gd name="connsiteX6" fmla="*/ 4134814 w 4179506"/>
              <a:gd name="connsiteY6" fmla="*/ 1087351 h 4932518"/>
              <a:gd name="connsiteX7" fmla="*/ 4179506 w 4179506"/>
              <a:gd name="connsiteY7" fmla="*/ 1160916 h 4932518"/>
              <a:gd name="connsiteX8" fmla="*/ 0 w 4179506"/>
              <a:gd name="connsiteY8" fmla="*/ 1160916 h 4932518"/>
              <a:gd name="connsiteX9" fmla="*/ 44693 w 4179506"/>
              <a:gd name="connsiteY9" fmla="*/ 1087351 h 4932518"/>
              <a:gd name="connsiteX10" fmla="*/ 2089753 w 4179506"/>
              <a:gd name="connsiteY10" fmla="*/ 0 h 493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79506" h="4932518">
                <a:moveTo>
                  <a:pt x="1415339" y="4836804"/>
                </a:moveTo>
                <a:lnTo>
                  <a:pt x="2764168" y="4836804"/>
                </a:lnTo>
                <a:lnTo>
                  <a:pt x="2586791" y="4882412"/>
                </a:lnTo>
                <a:cubicBezTo>
                  <a:pt x="2426243" y="4915265"/>
                  <a:pt x="2260013" y="4932518"/>
                  <a:pt x="2089753" y="4932518"/>
                </a:cubicBezTo>
                <a:cubicBezTo>
                  <a:pt x="1919494" y="4932518"/>
                  <a:pt x="1753264" y="4915265"/>
                  <a:pt x="1592716" y="4882412"/>
                </a:cubicBezTo>
                <a:close/>
                <a:moveTo>
                  <a:pt x="2089753" y="0"/>
                </a:moveTo>
                <a:cubicBezTo>
                  <a:pt x="2941052" y="0"/>
                  <a:pt x="3691609" y="431321"/>
                  <a:pt x="4134814" y="1087351"/>
                </a:cubicBezTo>
                <a:lnTo>
                  <a:pt x="4179506" y="1160916"/>
                </a:lnTo>
                <a:lnTo>
                  <a:pt x="0" y="1160916"/>
                </a:lnTo>
                <a:lnTo>
                  <a:pt x="44693" y="1087351"/>
                </a:lnTo>
                <a:cubicBezTo>
                  <a:pt x="487897" y="431321"/>
                  <a:pt x="1238455" y="0"/>
                  <a:pt x="208975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0E2D66F-2A45-12E5-14C3-B028EED51559}"/>
              </a:ext>
            </a:extLst>
          </p:cNvPr>
          <p:cNvSpPr/>
          <p:nvPr userDrawn="1"/>
        </p:nvSpPr>
        <p:spPr>
          <a:xfrm>
            <a:off x="7579866" y="4591048"/>
            <a:ext cx="4639567" cy="2294385"/>
          </a:xfrm>
          <a:custGeom>
            <a:avLst/>
            <a:gdLst>
              <a:gd name="connsiteX0" fmla="*/ 2845256 w 4639567"/>
              <a:gd name="connsiteY0" fmla="*/ 0 h 2294385"/>
              <a:gd name="connsiteX1" fmla="*/ 4587801 w 4639567"/>
              <a:gd name="connsiteY1" fmla="*/ 578595 h 2294385"/>
              <a:gd name="connsiteX2" fmla="*/ 4639567 w 4639567"/>
              <a:gd name="connsiteY2" fmla="*/ 620540 h 2294385"/>
              <a:gd name="connsiteX3" fmla="*/ 4639567 w 4639567"/>
              <a:gd name="connsiteY3" fmla="*/ 2294385 h 2294385"/>
              <a:gd name="connsiteX4" fmla="*/ 0 w 4639567"/>
              <a:gd name="connsiteY4" fmla="*/ 2294385 h 2294385"/>
              <a:gd name="connsiteX5" fmla="*/ 63776 w 4639567"/>
              <a:gd name="connsiteY5" fmla="*/ 2046354 h 2294385"/>
              <a:gd name="connsiteX6" fmla="*/ 2845256 w 4639567"/>
              <a:gd name="connsiteY6" fmla="*/ 0 h 229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9567" h="2294385">
                <a:moveTo>
                  <a:pt x="2845256" y="0"/>
                </a:moveTo>
                <a:cubicBezTo>
                  <a:pt x="3498702" y="0"/>
                  <a:pt x="4101886" y="215201"/>
                  <a:pt x="4587801" y="578595"/>
                </a:cubicBezTo>
                <a:lnTo>
                  <a:pt x="4639567" y="620540"/>
                </a:lnTo>
                <a:lnTo>
                  <a:pt x="4639567" y="2294385"/>
                </a:lnTo>
                <a:lnTo>
                  <a:pt x="0" y="2294385"/>
                </a:lnTo>
                <a:lnTo>
                  <a:pt x="63776" y="2046354"/>
                </a:lnTo>
                <a:cubicBezTo>
                  <a:pt x="432521" y="860801"/>
                  <a:pt x="1538364" y="0"/>
                  <a:pt x="2845256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712F4-BD8F-D34D-975B-DA67618473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956283"/>
            <a:ext cx="9144000" cy="1187449"/>
          </a:xfrm>
        </p:spPr>
        <p:txBody>
          <a:bodyPr anchor="t" anchorCtr="0">
            <a:noAutofit/>
          </a:bodyPr>
          <a:lstStyle>
            <a:lvl1pPr algn="l">
              <a:defRPr sz="3600"/>
            </a:lvl1pPr>
          </a:lstStyle>
          <a:p>
            <a:r>
              <a:rPr lang="en-US" dirty="0"/>
              <a:t>Welcome to our Event!</a:t>
            </a:r>
            <a:endParaRPr lang="de-AT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E8868B-CBA8-94DD-5A62-905CF037F3C5}"/>
              </a:ext>
            </a:extLst>
          </p:cNvPr>
          <p:cNvCxnSpPr>
            <a:cxnSpLocks/>
          </p:cNvCxnSpPr>
          <p:nvPr userDrawn="1"/>
        </p:nvCxnSpPr>
        <p:spPr>
          <a:xfrm>
            <a:off x="906043" y="2884809"/>
            <a:ext cx="264309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20547F2-DEA3-05A5-D4F3-BBFD2A0FF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1" y="2501281"/>
            <a:ext cx="9143999" cy="313932"/>
          </a:xfrm>
        </p:spPr>
        <p:txBody>
          <a:bodyPr wrap="square" anchor="b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Name Name</a:t>
            </a:r>
            <a:endParaRPr lang="de-AT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67F1203-8FC6-BAAB-5D05-D81E2C21C3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2146875"/>
            <a:ext cx="9144000" cy="313932"/>
          </a:xfrm>
        </p:spPr>
        <p:txBody>
          <a:bodyPr anchor="b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Date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4C184D-2C7A-3607-E53F-C633F7793705}"/>
              </a:ext>
            </a:extLst>
          </p:cNvPr>
          <p:cNvSpPr/>
          <p:nvPr userDrawn="1"/>
        </p:nvSpPr>
        <p:spPr>
          <a:xfrm>
            <a:off x="0" y="6715125"/>
            <a:ext cx="12192000" cy="14287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AT" sz="1100" dirty="0">
              <a:solidFill>
                <a:schemeClr val="bg1"/>
              </a:solidFill>
            </a:endParaRPr>
          </a:p>
        </p:txBody>
      </p:sp>
      <p:pic>
        <p:nvPicPr>
          <p:cNvPr id="6" name="Picture 5" descr="A red and black logo&#10;&#10;Description automatically generated">
            <a:extLst>
              <a:ext uri="{FF2B5EF4-FFF2-40B4-BE49-F238E27FC236}">
                <a16:creationId xmlns:a16="http://schemas.microsoft.com/office/drawing/2014/main" id="{3905D530-46F6-9B37-3C27-CA7F4399B8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504000"/>
            <a:ext cx="1896296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64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12967-C985-4631-FC60-3E6692329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09C7B2-6F1B-E58E-3B0C-969FD01D3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18.06.2026</a:t>
            </a:r>
            <a:endParaRPr lang="de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940B9-4E05-C991-BB69-CF4CA1B834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98B51D-7D86-4CBA-BA8F-D59186F7315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98033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9046-A032-9B10-FA7E-30DA6B739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F49FD5-5DC7-815B-4EC8-1826A6029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6574A-B463-BADD-303A-0E005D377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2F4E-68CF-46DA-B24C-2E6B454C03C1}" type="datetimeFigureOut">
              <a:rPr lang="de-AT" smtClean="0"/>
              <a:t>17.06.2026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57DB3-B185-5C31-8B31-6C24095A2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39122-2E26-B2F0-E0F3-D5D90009A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E7B4-A477-4A65-952E-AA3B95385B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3352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3AC0C-E344-CE21-F7CD-48F9F678E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79482-7EB1-FF3A-A957-FA4222D76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B977A-AB12-F4EF-D845-EA84601BC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2F4E-68CF-46DA-B24C-2E6B454C03C1}" type="datetimeFigureOut">
              <a:rPr lang="de-AT" smtClean="0"/>
              <a:t>17.06.2026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8FA2E-E4CA-4FB3-EC55-5C66CC50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E45BB-DE62-270B-8D9B-E25C27DA5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E7B4-A477-4A65-952E-AA3B95385B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58541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43A47-FAD8-7E34-9750-E5B2AFB7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ADFBE-5727-4DA6-8362-E40AF1F74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3D71D-C462-EE34-4005-19C544B17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2F4E-68CF-46DA-B24C-2E6B454C03C1}" type="datetimeFigureOut">
              <a:rPr lang="de-AT" smtClean="0"/>
              <a:t>17.06.2026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8B6BE-3596-B5E4-6917-8614EC913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33B1-809B-AB4D-25B0-34A695424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E7B4-A477-4A65-952E-AA3B95385B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94616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18045-72A4-1700-0126-E14E5BD03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78DCD-0104-2B27-9A17-8278AA6953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384C2-5D3C-288D-15FA-AE8FBB72B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D7F41-5DDF-4DD1-F56A-037E726AB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2F4E-68CF-46DA-B24C-2E6B454C03C1}" type="datetimeFigureOut">
              <a:rPr lang="de-AT" smtClean="0"/>
              <a:t>17.06.2026</a:t>
            </a:fld>
            <a:endParaRPr lang="de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6876AE-DC34-91A6-CCF8-508EC6051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8DC35-ED25-3B80-BF88-980912CE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E7B4-A477-4A65-952E-AA3B95385B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81689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C977E-81B0-8D69-5CE8-0958083F7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95938-B8E5-1A6C-7128-B699637CC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7EB6B-E3C3-5C2B-83FA-0874DEA82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B44557-489A-3A2E-949C-B2FE39D0A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ACE2B2-0933-0308-EE00-0FF96856F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F0108B-2AF7-2C91-C322-2EE3F13BF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2F4E-68CF-46DA-B24C-2E6B454C03C1}" type="datetimeFigureOut">
              <a:rPr lang="de-AT" smtClean="0"/>
              <a:t>17.06.2026</a:t>
            </a:fld>
            <a:endParaRPr lang="de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D7512C-316F-2425-2D07-0E2305D88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982435-312C-E622-0965-48DF4E96E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E7B4-A477-4A65-952E-AA3B95385B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80920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5901D-EA58-35AA-3E4B-876F3F3E1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B01E08-FA26-3BE1-FE8C-D14BD9245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2F4E-68CF-46DA-B24C-2E6B454C03C1}" type="datetimeFigureOut">
              <a:rPr lang="de-AT" smtClean="0"/>
              <a:t>17.06.2026</a:t>
            </a:fld>
            <a:endParaRPr lang="de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713B06-FE12-8280-F2CF-4610BDE85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2B5AD6-978E-6CA7-416A-14B606A26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E7B4-A477-4A65-952E-AA3B95385B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4048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8B2AE2-5976-7FE0-AA7D-AB326E5F6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2F4E-68CF-46DA-B24C-2E6B454C03C1}" type="datetimeFigureOut">
              <a:rPr lang="de-AT" smtClean="0"/>
              <a:t>17.06.2026</a:t>
            </a:fld>
            <a:endParaRPr lang="de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3BCAA5-1D4A-E57D-AE05-5D4AC1453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0D954-30E7-3986-21C9-B346E73A3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E7B4-A477-4A65-952E-AA3B95385B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034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A9EAE-E570-42DE-11D4-A7927662EE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838376"/>
          </a:xfrm>
        </p:spPr>
        <p:txBody>
          <a:bodyPr>
            <a:noAutofit/>
          </a:bodyPr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Chapter Title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6C40C-FAAE-42D1-98FF-FAFFB37EB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2376"/>
            <a:ext cx="10515600" cy="4834587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2000"/>
            </a:lvl3pPr>
            <a:lvl4pPr>
              <a:buClr>
                <a:schemeClr val="accent1"/>
              </a:buClr>
              <a:defRPr sz="2000"/>
            </a:lvl4pPr>
            <a:lvl5pPr>
              <a:buClr>
                <a:schemeClr val="accent1"/>
              </a:buCl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A3141-4180-BFE9-E8B5-DBAB6E2F3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r>
              <a:rPr lang="de-DE"/>
              <a:t>18.06.2026</a:t>
            </a:r>
            <a:endParaRPr lang="de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59823-9F26-7D47-9AD6-0CF06804C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8BB93DD-FD07-415E-9D5D-7760CCC42736}" type="slidenum">
              <a:rPr lang="de-AT" smtClean="0"/>
              <a:pPr/>
              <a:t>‹Nr.›</a:t>
            </a:fld>
            <a:endParaRPr lang="de-AT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6BE3B4-E26A-6C84-1C98-AD36EC90FFC5}"/>
              </a:ext>
            </a:extLst>
          </p:cNvPr>
          <p:cNvCxnSpPr/>
          <p:nvPr userDrawn="1"/>
        </p:nvCxnSpPr>
        <p:spPr>
          <a:xfrm>
            <a:off x="838200" y="1203501"/>
            <a:ext cx="10525125" cy="0"/>
          </a:xfrm>
          <a:prstGeom prst="line">
            <a:avLst/>
          </a:prstGeom>
          <a:ln>
            <a:solidFill>
              <a:srgbClr val="E4E4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721C12C-FE59-D9A5-679E-6A0882BFABED}"/>
              </a:ext>
            </a:extLst>
          </p:cNvPr>
          <p:cNvSpPr/>
          <p:nvPr userDrawn="1"/>
        </p:nvSpPr>
        <p:spPr>
          <a:xfrm>
            <a:off x="0" y="6715125"/>
            <a:ext cx="12192000" cy="14287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AT" sz="1100" dirty="0">
              <a:solidFill>
                <a:schemeClr val="bg1"/>
              </a:solidFill>
            </a:endParaRPr>
          </a:p>
        </p:txBody>
      </p:sp>
      <p:pic>
        <p:nvPicPr>
          <p:cNvPr id="10" name="Picture 9" descr="A red and black logo&#10;&#10;Description automatically generated">
            <a:extLst>
              <a:ext uri="{FF2B5EF4-FFF2-40B4-BE49-F238E27FC236}">
                <a16:creationId xmlns:a16="http://schemas.microsoft.com/office/drawing/2014/main" id="{E793F5AB-2D70-7832-CF5C-75D271093E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504000"/>
            <a:ext cx="1896296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17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1E110-8B0F-31E2-A2F4-D4982A8A0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DCB89-9B07-02AE-13D2-3E48C07EB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D7E6F-CC38-2ECD-EC96-B2EE5854B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677C5D-CB4C-5E73-AEE1-D71530EF3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2F4E-68CF-46DA-B24C-2E6B454C03C1}" type="datetimeFigureOut">
              <a:rPr lang="de-AT" smtClean="0"/>
              <a:t>17.06.2026</a:t>
            </a:fld>
            <a:endParaRPr lang="de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002C2-AAA5-B615-4C50-8638D69BF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12766-64E1-69F3-850E-2BC37B8F8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E7B4-A477-4A65-952E-AA3B95385B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1933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95078-CDD4-B2B6-F29E-890FAFBB7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DCA3C3-0375-D2C4-DD90-04D524D0F6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B819D-E6CB-7CBA-896A-EAEE1D086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7A743C-CF82-E406-C934-8F6528C04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2F4E-68CF-46DA-B24C-2E6B454C03C1}" type="datetimeFigureOut">
              <a:rPr lang="de-AT" smtClean="0"/>
              <a:t>17.06.2026</a:t>
            </a:fld>
            <a:endParaRPr lang="de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7B93-F48E-B1D2-9979-90736E6E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C6938-0747-5372-936E-81997F879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E7B4-A477-4A65-952E-AA3B95385B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7953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CAA83-4FEB-2814-C1AB-FA2E59316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978F94-9469-D37F-8142-DC76A4FCE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DAF89-0897-8234-D12E-3453DEEF9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2F4E-68CF-46DA-B24C-2E6B454C03C1}" type="datetimeFigureOut">
              <a:rPr lang="de-AT" smtClean="0"/>
              <a:t>17.06.2026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04856-944A-A90C-C698-D1D7719D9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5D192-79B3-7345-E8D4-69A74FF05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E7B4-A477-4A65-952E-AA3B95385B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4141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AF9B19-CE04-CAB1-5B13-15048A656B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E2FF54-EADE-EACC-B292-306619A03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72560-831D-A2BD-746A-03E461FC5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2F4E-68CF-46DA-B24C-2E6B454C03C1}" type="datetimeFigureOut">
              <a:rPr lang="de-AT" smtClean="0"/>
              <a:t>17.06.2026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F8B63-4D35-A80D-673A-D7BC26C9E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E1874-6E1F-BCFC-BFFC-B5820A27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E7B4-A477-4A65-952E-AA3B95385B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399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E9C62-0A61-9625-E782-2A5A40827C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38373"/>
          </a:xfrm>
        </p:spPr>
        <p:txBody>
          <a:bodyPr anchor="ctr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Chapter Title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3E1CA-A207-2094-D6C3-39E4D157C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40022"/>
            <a:ext cx="4994564" cy="4879803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2000"/>
            </a:lvl3pPr>
            <a:lvl4pPr>
              <a:buClr>
                <a:schemeClr val="accent1"/>
              </a:buClr>
              <a:defRPr sz="2000"/>
            </a:lvl4pPr>
            <a:lvl5pPr>
              <a:buClr>
                <a:schemeClr val="accent1"/>
              </a:buCl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12E5A-9D09-E6E8-CD23-782A98247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9236" y="1340024"/>
            <a:ext cx="4994564" cy="4879802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2000"/>
            </a:lvl3pPr>
            <a:lvl4pPr>
              <a:buClr>
                <a:schemeClr val="accent1"/>
              </a:buClr>
              <a:defRPr sz="2000"/>
            </a:lvl4pPr>
            <a:lvl5pPr>
              <a:buClr>
                <a:schemeClr val="accent1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9C5559-82F3-37DC-E2F2-E1FAC427F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18.06.2026</a:t>
            </a:r>
            <a:endParaRPr lang="de-A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82154-6C81-4569-810C-33AB9055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B51D-7D86-4CBA-BA8F-D59186F73157}" type="slidenum">
              <a:rPr lang="de-AT" smtClean="0"/>
              <a:t>‹Nr.›</a:t>
            </a:fld>
            <a:endParaRPr lang="de-AT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4DB481-B2A9-861F-9FAB-681D29279D82}"/>
              </a:ext>
            </a:extLst>
          </p:cNvPr>
          <p:cNvCxnSpPr/>
          <p:nvPr userDrawn="1"/>
        </p:nvCxnSpPr>
        <p:spPr>
          <a:xfrm>
            <a:off x="838200" y="1203501"/>
            <a:ext cx="10525125" cy="0"/>
          </a:xfrm>
          <a:prstGeom prst="line">
            <a:avLst/>
          </a:prstGeom>
          <a:ln>
            <a:solidFill>
              <a:srgbClr val="E4E4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FB7E1CA-92C3-3417-5880-3F98DE8C4CC3}"/>
              </a:ext>
            </a:extLst>
          </p:cNvPr>
          <p:cNvSpPr/>
          <p:nvPr userDrawn="1"/>
        </p:nvSpPr>
        <p:spPr>
          <a:xfrm>
            <a:off x="0" y="6715125"/>
            <a:ext cx="12192000" cy="14287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AT" sz="1100" dirty="0">
              <a:solidFill>
                <a:schemeClr val="bg1"/>
              </a:solidFill>
            </a:endParaRPr>
          </a:p>
        </p:txBody>
      </p:sp>
      <p:pic>
        <p:nvPicPr>
          <p:cNvPr id="12" name="Picture 11" descr="A red and black logo&#10;&#10;Description automatically generated">
            <a:extLst>
              <a:ext uri="{FF2B5EF4-FFF2-40B4-BE49-F238E27FC236}">
                <a16:creationId xmlns:a16="http://schemas.microsoft.com/office/drawing/2014/main" id="{FF7F720D-E9BD-D729-AE40-A40C198F13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504000"/>
            <a:ext cx="1896296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4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Titl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FBB4E22-5E76-770A-DBDE-20D7E5F62C2F}"/>
              </a:ext>
            </a:extLst>
          </p:cNvPr>
          <p:cNvSpPr/>
          <p:nvPr userDrawn="1"/>
        </p:nvSpPr>
        <p:spPr>
          <a:xfrm>
            <a:off x="7579866" y="4591048"/>
            <a:ext cx="4639567" cy="2294385"/>
          </a:xfrm>
          <a:custGeom>
            <a:avLst/>
            <a:gdLst>
              <a:gd name="connsiteX0" fmla="*/ 2845256 w 4639567"/>
              <a:gd name="connsiteY0" fmla="*/ 0 h 2294385"/>
              <a:gd name="connsiteX1" fmla="*/ 4587801 w 4639567"/>
              <a:gd name="connsiteY1" fmla="*/ 578595 h 2294385"/>
              <a:gd name="connsiteX2" fmla="*/ 4639567 w 4639567"/>
              <a:gd name="connsiteY2" fmla="*/ 620540 h 2294385"/>
              <a:gd name="connsiteX3" fmla="*/ 4639567 w 4639567"/>
              <a:gd name="connsiteY3" fmla="*/ 2294385 h 2294385"/>
              <a:gd name="connsiteX4" fmla="*/ 0 w 4639567"/>
              <a:gd name="connsiteY4" fmla="*/ 2294385 h 2294385"/>
              <a:gd name="connsiteX5" fmla="*/ 63776 w 4639567"/>
              <a:gd name="connsiteY5" fmla="*/ 2046354 h 2294385"/>
              <a:gd name="connsiteX6" fmla="*/ 2845256 w 4639567"/>
              <a:gd name="connsiteY6" fmla="*/ 0 h 229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9567" h="2294385">
                <a:moveTo>
                  <a:pt x="2845256" y="0"/>
                </a:moveTo>
                <a:cubicBezTo>
                  <a:pt x="3498702" y="0"/>
                  <a:pt x="4101886" y="215201"/>
                  <a:pt x="4587801" y="578595"/>
                </a:cubicBezTo>
                <a:lnTo>
                  <a:pt x="4639567" y="620540"/>
                </a:lnTo>
                <a:lnTo>
                  <a:pt x="4639567" y="2294385"/>
                </a:lnTo>
                <a:lnTo>
                  <a:pt x="0" y="2294385"/>
                </a:lnTo>
                <a:lnTo>
                  <a:pt x="63776" y="2046354"/>
                </a:lnTo>
                <a:cubicBezTo>
                  <a:pt x="432521" y="860801"/>
                  <a:pt x="1538364" y="0"/>
                  <a:pt x="2845256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9571AD6-E44D-1669-2B89-66A76124E6F5}"/>
              </a:ext>
            </a:extLst>
          </p:cNvPr>
          <p:cNvSpPr/>
          <p:nvPr userDrawn="1"/>
        </p:nvSpPr>
        <p:spPr>
          <a:xfrm>
            <a:off x="5230774" y="5724515"/>
            <a:ext cx="4179506" cy="4932518"/>
          </a:xfrm>
          <a:custGeom>
            <a:avLst/>
            <a:gdLst>
              <a:gd name="connsiteX0" fmla="*/ 1415339 w 4179506"/>
              <a:gd name="connsiteY0" fmla="*/ 4836804 h 4932518"/>
              <a:gd name="connsiteX1" fmla="*/ 2764168 w 4179506"/>
              <a:gd name="connsiteY1" fmla="*/ 4836804 h 4932518"/>
              <a:gd name="connsiteX2" fmla="*/ 2586791 w 4179506"/>
              <a:gd name="connsiteY2" fmla="*/ 4882412 h 4932518"/>
              <a:gd name="connsiteX3" fmla="*/ 2089753 w 4179506"/>
              <a:gd name="connsiteY3" fmla="*/ 4932518 h 4932518"/>
              <a:gd name="connsiteX4" fmla="*/ 1592716 w 4179506"/>
              <a:gd name="connsiteY4" fmla="*/ 4882412 h 4932518"/>
              <a:gd name="connsiteX5" fmla="*/ 2089753 w 4179506"/>
              <a:gd name="connsiteY5" fmla="*/ 0 h 4932518"/>
              <a:gd name="connsiteX6" fmla="*/ 4134814 w 4179506"/>
              <a:gd name="connsiteY6" fmla="*/ 1087351 h 4932518"/>
              <a:gd name="connsiteX7" fmla="*/ 4179506 w 4179506"/>
              <a:gd name="connsiteY7" fmla="*/ 1160916 h 4932518"/>
              <a:gd name="connsiteX8" fmla="*/ 0 w 4179506"/>
              <a:gd name="connsiteY8" fmla="*/ 1160916 h 4932518"/>
              <a:gd name="connsiteX9" fmla="*/ 44693 w 4179506"/>
              <a:gd name="connsiteY9" fmla="*/ 1087351 h 4932518"/>
              <a:gd name="connsiteX10" fmla="*/ 2089753 w 4179506"/>
              <a:gd name="connsiteY10" fmla="*/ 0 h 493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79506" h="4932518">
                <a:moveTo>
                  <a:pt x="1415339" y="4836804"/>
                </a:moveTo>
                <a:lnTo>
                  <a:pt x="2764168" y="4836804"/>
                </a:lnTo>
                <a:lnTo>
                  <a:pt x="2586791" y="4882412"/>
                </a:lnTo>
                <a:cubicBezTo>
                  <a:pt x="2426243" y="4915265"/>
                  <a:pt x="2260013" y="4932518"/>
                  <a:pt x="2089753" y="4932518"/>
                </a:cubicBezTo>
                <a:cubicBezTo>
                  <a:pt x="1919494" y="4932518"/>
                  <a:pt x="1753264" y="4915265"/>
                  <a:pt x="1592716" y="4882412"/>
                </a:cubicBezTo>
                <a:close/>
                <a:moveTo>
                  <a:pt x="2089753" y="0"/>
                </a:moveTo>
                <a:cubicBezTo>
                  <a:pt x="2941052" y="0"/>
                  <a:pt x="3691609" y="431321"/>
                  <a:pt x="4134814" y="1087351"/>
                </a:cubicBezTo>
                <a:lnTo>
                  <a:pt x="4179506" y="1160916"/>
                </a:lnTo>
                <a:lnTo>
                  <a:pt x="0" y="1160916"/>
                </a:lnTo>
                <a:lnTo>
                  <a:pt x="44693" y="1087351"/>
                </a:lnTo>
                <a:cubicBezTo>
                  <a:pt x="487897" y="431321"/>
                  <a:pt x="1238455" y="0"/>
                  <a:pt x="208975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712F4-BD8F-D34D-975B-DA67618473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67187"/>
            <a:ext cx="9144000" cy="841916"/>
          </a:xfrm>
        </p:spPr>
        <p:txBody>
          <a:bodyPr anchor="b" anchorCtr="0">
            <a:noAutofit/>
          </a:bodyPr>
          <a:lstStyle>
            <a:lvl1pPr algn="l">
              <a:defRPr sz="3200" b="0"/>
            </a:lvl1pPr>
          </a:lstStyle>
          <a:p>
            <a:r>
              <a:rPr lang="en-US" dirty="0"/>
              <a:t>Chapter Title</a:t>
            </a:r>
            <a:endParaRPr lang="de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27C95-2206-C30D-FC93-6918456C0D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950875"/>
            <a:ext cx="9144000" cy="841917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Additional Text</a:t>
            </a:r>
            <a:endParaRPr lang="de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AF131-E3BD-4E6D-D2BA-78D480CA1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18.06.2026</a:t>
            </a:r>
            <a:endParaRPr lang="de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430CE-EEA7-0710-FC56-58D652D0B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8BB93DD-FD07-415E-9D5D-7760CCC42736}" type="slidenum">
              <a:rPr lang="de-AT" smtClean="0"/>
              <a:pPr/>
              <a:t>‹Nr.›</a:t>
            </a:fld>
            <a:endParaRPr lang="de-AT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E8868B-CBA8-94DD-5A62-905CF037F3C5}"/>
              </a:ext>
            </a:extLst>
          </p:cNvPr>
          <p:cNvCxnSpPr>
            <a:cxnSpLocks/>
          </p:cNvCxnSpPr>
          <p:nvPr userDrawn="1"/>
        </p:nvCxnSpPr>
        <p:spPr>
          <a:xfrm>
            <a:off x="906043" y="2884809"/>
            <a:ext cx="264309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64BF567-18A7-CCAC-A69D-4FFB0F912CA3}"/>
              </a:ext>
            </a:extLst>
          </p:cNvPr>
          <p:cNvSpPr/>
          <p:nvPr userDrawn="1"/>
        </p:nvSpPr>
        <p:spPr>
          <a:xfrm>
            <a:off x="0" y="6715125"/>
            <a:ext cx="12192000" cy="14287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AT" sz="1100" dirty="0">
              <a:solidFill>
                <a:schemeClr val="bg1"/>
              </a:solidFill>
            </a:endParaRPr>
          </a:p>
        </p:txBody>
      </p:sp>
      <p:pic>
        <p:nvPicPr>
          <p:cNvPr id="11" name="Picture 10" descr="A red and black logo&#10;&#10;Description automatically generated">
            <a:extLst>
              <a:ext uri="{FF2B5EF4-FFF2-40B4-BE49-F238E27FC236}">
                <a16:creationId xmlns:a16="http://schemas.microsoft.com/office/drawing/2014/main" id="{304B0834-4774-3D62-8CBF-ABB968F97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504000"/>
            <a:ext cx="1896296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8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F5CD-5418-5CE4-E0D7-7C5948966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838376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Chapter Title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A45C0-B8F5-5F7E-09B9-3400FF40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2376"/>
            <a:ext cx="10515600" cy="48345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7C294-B075-8BAE-7DB4-61A72C5C8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18.06.2026</a:t>
            </a:r>
            <a:endParaRPr lang="de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8FFBF-9143-F10C-A4C7-BDF8C0A70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B51D-7D86-4CBA-BA8F-D59186F73157}" type="slidenum">
              <a:rPr lang="de-AT" smtClean="0"/>
              <a:t>‹Nr.›</a:t>
            </a:fld>
            <a:endParaRPr lang="de-AT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C59AC2-0F9B-3651-AA87-94301DEDF47A}"/>
              </a:ext>
            </a:extLst>
          </p:cNvPr>
          <p:cNvCxnSpPr/>
          <p:nvPr userDrawn="1"/>
        </p:nvCxnSpPr>
        <p:spPr>
          <a:xfrm>
            <a:off x="838200" y="1203501"/>
            <a:ext cx="10525125" cy="0"/>
          </a:xfrm>
          <a:prstGeom prst="line">
            <a:avLst/>
          </a:prstGeom>
          <a:ln>
            <a:solidFill>
              <a:srgbClr val="E4E4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9541F22-862B-E07D-5727-453C821CE0A4}"/>
              </a:ext>
            </a:extLst>
          </p:cNvPr>
          <p:cNvSpPr/>
          <p:nvPr userDrawn="1"/>
        </p:nvSpPr>
        <p:spPr>
          <a:xfrm>
            <a:off x="0" y="6715125"/>
            <a:ext cx="12192000" cy="14287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AT" sz="1100" dirty="0">
              <a:solidFill>
                <a:schemeClr val="bg1"/>
              </a:solidFill>
            </a:endParaRPr>
          </a:p>
        </p:txBody>
      </p:sp>
      <p:pic>
        <p:nvPicPr>
          <p:cNvPr id="8" name="Picture 7" descr="A red and black logo&#10;&#10;Description automatically generated">
            <a:extLst>
              <a:ext uri="{FF2B5EF4-FFF2-40B4-BE49-F238E27FC236}">
                <a16:creationId xmlns:a16="http://schemas.microsoft.com/office/drawing/2014/main" id="{F23EFB2D-A0A4-523F-1746-3051C782C6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504000"/>
            <a:ext cx="1896296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4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E9C62-0A61-9625-E782-2A5A40827C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38373"/>
          </a:xfrm>
        </p:spPr>
        <p:txBody>
          <a:bodyPr anchor="ctr" anchorCtr="0"/>
          <a:lstStyle>
            <a:lvl1pPr>
              <a:defRPr sz="2200"/>
            </a:lvl1pPr>
          </a:lstStyle>
          <a:p>
            <a:r>
              <a:rPr lang="en-US" dirty="0"/>
              <a:t>Chapter Title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3E1CA-A207-2094-D6C3-39E4D157C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40022"/>
            <a:ext cx="4994564" cy="48798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12E5A-9D09-E6E8-CD23-782A98247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9236" y="1340024"/>
            <a:ext cx="4994564" cy="48798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9C5559-82F3-37DC-E2F2-E1FAC427F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18.06.2026</a:t>
            </a:r>
            <a:endParaRPr lang="de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82154-6C81-4569-810C-33AB9055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B51D-7D86-4CBA-BA8F-D59186F73157}" type="slidenum">
              <a:rPr lang="de-AT" smtClean="0"/>
              <a:t>‹Nr.›</a:t>
            </a:fld>
            <a:endParaRPr lang="de-AT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4DB481-B2A9-861F-9FAB-681D29279D82}"/>
              </a:ext>
            </a:extLst>
          </p:cNvPr>
          <p:cNvCxnSpPr/>
          <p:nvPr userDrawn="1"/>
        </p:nvCxnSpPr>
        <p:spPr>
          <a:xfrm>
            <a:off x="838200" y="1203501"/>
            <a:ext cx="10525125" cy="0"/>
          </a:xfrm>
          <a:prstGeom prst="line">
            <a:avLst/>
          </a:prstGeom>
          <a:ln>
            <a:solidFill>
              <a:srgbClr val="E4E4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2DAB40F-762C-EA20-42D1-FF061CF7DC68}"/>
              </a:ext>
            </a:extLst>
          </p:cNvPr>
          <p:cNvSpPr/>
          <p:nvPr userDrawn="1"/>
        </p:nvSpPr>
        <p:spPr>
          <a:xfrm>
            <a:off x="0" y="6715125"/>
            <a:ext cx="12192000" cy="14287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AT" sz="1100" dirty="0">
              <a:solidFill>
                <a:schemeClr val="bg1"/>
              </a:solidFill>
            </a:endParaRPr>
          </a:p>
        </p:txBody>
      </p:sp>
      <p:pic>
        <p:nvPicPr>
          <p:cNvPr id="10" name="Picture 9" descr="A red and black logo&#10;&#10;Description automatically generated">
            <a:extLst>
              <a:ext uri="{FF2B5EF4-FFF2-40B4-BE49-F238E27FC236}">
                <a16:creationId xmlns:a16="http://schemas.microsoft.com/office/drawing/2014/main" id="{4CC66E7F-48B5-BA1D-D06C-8B0F9451B9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504000"/>
            <a:ext cx="1896296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3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45487-903F-26A6-8937-2B8933DBC7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1342369"/>
            <a:ext cx="6172200" cy="465664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dirty="0"/>
              <a:t>Place </a:t>
            </a:r>
            <a:r>
              <a:rPr lang="de-AT" dirty="0" err="1"/>
              <a:t>object</a:t>
            </a:r>
            <a:r>
              <a:rPr lang="de-AT" dirty="0"/>
              <a:t>, </a:t>
            </a:r>
            <a:r>
              <a:rPr lang="de-AT" dirty="0" err="1"/>
              <a:t>picture</a:t>
            </a:r>
            <a:r>
              <a:rPr lang="de-AT" dirty="0"/>
              <a:t>, </a:t>
            </a:r>
            <a:r>
              <a:rPr lang="de-AT" dirty="0" err="1"/>
              <a:t>chart</a:t>
            </a:r>
            <a:endParaRPr lang="de-A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58ACE-B4C2-94BC-4DB1-ED8AB87F05E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342369"/>
            <a:ext cx="3932237" cy="452661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6BA30-763C-F7FF-AA5B-BE75E33DF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18.06.2026</a:t>
            </a:r>
            <a:endParaRPr lang="de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95F8B-32A2-64F1-5038-93F47F496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B51D-7D86-4CBA-BA8F-D59186F73157}" type="slidenum">
              <a:rPr lang="de-AT" smtClean="0"/>
              <a:t>‹Nr.›</a:t>
            </a:fld>
            <a:endParaRPr lang="de-AT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51C9A9-4CD4-7C01-4145-9C99B9CCFD48}"/>
              </a:ext>
            </a:extLst>
          </p:cNvPr>
          <p:cNvCxnSpPr/>
          <p:nvPr userDrawn="1"/>
        </p:nvCxnSpPr>
        <p:spPr>
          <a:xfrm>
            <a:off x="838200" y="1203501"/>
            <a:ext cx="10525125" cy="0"/>
          </a:xfrm>
          <a:prstGeom prst="line">
            <a:avLst/>
          </a:prstGeom>
          <a:ln>
            <a:solidFill>
              <a:srgbClr val="E4E4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8519C87-90BF-C296-0B76-1F0438ADCC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38373"/>
          </a:xfrm>
        </p:spPr>
        <p:txBody>
          <a:bodyPr anchor="ctr" anchorCtr="0"/>
          <a:lstStyle>
            <a:lvl1pPr>
              <a:defRPr sz="2200"/>
            </a:lvl1pPr>
          </a:lstStyle>
          <a:p>
            <a:r>
              <a:rPr lang="en-US" dirty="0"/>
              <a:t>Chapter Title</a:t>
            </a:r>
            <a:endParaRPr lang="de-A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6B6609-0DB5-76D7-1B91-E5AB35990E50}"/>
              </a:ext>
            </a:extLst>
          </p:cNvPr>
          <p:cNvSpPr/>
          <p:nvPr userDrawn="1"/>
        </p:nvSpPr>
        <p:spPr>
          <a:xfrm>
            <a:off x="0" y="6715125"/>
            <a:ext cx="12192000" cy="14287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AT" sz="1100" dirty="0">
              <a:solidFill>
                <a:schemeClr val="bg1"/>
              </a:solidFill>
            </a:endParaRPr>
          </a:p>
        </p:txBody>
      </p:sp>
      <p:pic>
        <p:nvPicPr>
          <p:cNvPr id="10" name="Picture 9" descr="A red and black logo&#10;&#10;Description automatically generated">
            <a:extLst>
              <a:ext uri="{FF2B5EF4-FFF2-40B4-BE49-F238E27FC236}">
                <a16:creationId xmlns:a16="http://schemas.microsoft.com/office/drawing/2014/main" id="{4C779BAB-F41E-6993-BBAB-00F1A7BF4F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504000"/>
            <a:ext cx="1896296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15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Re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25E75-730C-F965-37F4-BBD4D05A1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838376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Chapter Title</a:t>
            </a:r>
            <a:endParaRPr lang="de-A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757721-1434-4ACA-8F6D-4C3D0C6C0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18.06.2026</a:t>
            </a:r>
            <a:endParaRPr lang="de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A9C9F-50C2-2867-D234-332F506D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B51D-7D86-4CBA-BA8F-D59186F73157}" type="slidenum">
              <a:rPr lang="de-AT" smtClean="0"/>
              <a:t>‹Nr.›</a:t>
            </a:fld>
            <a:endParaRPr lang="de-AT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9CDD10-405B-29A7-81EF-77FF33F4A4EB}"/>
              </a:ext>
            </a:extLst>
          </p:cNvPr>
          <p:cNvCxnSpPr/>
          <p:nvPr userDrawn="1"/>
        </p:nvCxnSpPr>
        <p:spPr>
          <a:xfrm>
            <a:off x="838200" y="1203501"/>
            <a:ext cx="10525125" cy="0"/>
          </a:xfrm>
          <a:prstGeom prst="line">
            <a:avLst/>
          </a:prstGeom>
          <a:ln>
            <a:solidFill>
              <a:srgbClr val="E4E4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4BD903E-3F59-7C09-0864-738C1A3078E4}"/>
              </a:ext>
            </a:extLst>
          </p:cNvPr>
          <p:cNvSpPr/>
          <p:nvPr userDrawn="1"/>
        </p:nvSpPr>
        <p:spPr>
          <a:xfrm>
            <a:off x="0" y="6715125"/>
            <a:ext cx="12192000" cy="14287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AT" sz="1100" dirty="0">
              <a:solidFill>
                <a:schemeClr val="bg1"/>
              </a:solidFill>
            </a:endParaRPr>
          </a:p>
        </p:txBody>
      </p:sp>
      <p:pic>
        <p:nvPicPr>
          <p:cNvPr id="8" name="Picture 7" descr="A red and black logo&#10;&#10;Description automatically generated">
            <a:extLst>
              <a:ext uri="{FF2B5EF4-FFF2-40B4-BE49-F238E27FC236}">
                <a16:creationId xmlns:a16="http://schemas.microsoft.com/office/drawing/2014/main" id="{C6D8AE03-0739-0CF6-DFEF-59C6B2BDF5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504000"/>
            <a:ext cx="1896296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9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79B6E6-1346-A516-8A84-FFF56A022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18.06.2026</a:t>
            </a:r>
            <a:endParaRPr lang="de-A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3566C2-1BE9-C9A0-B6D9-53C01D645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B51D-7D86-4CBA-BA8F-D59186F7315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29180D5-C582-3D7D-1E64-B1E8CB7B86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838376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Chapter Title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6641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CA1A79-9343-6949-7931-B593B0268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0CE48-62A5-731F-85B3-DBA5F4016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F72EA-FC43-6443-665C-75749BD9C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18.06.2026</a:t>
            </a:r>
            <a:endParaRPr lang="de-A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68103-F210-F3FF-CFF6-E9CECA310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22954-BB96-66E6-00B0-52256A23D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B93DD-FD07-415E-9D5D-7760CCC4273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8754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1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BB4FFE-3E79-78B6-45B2-84842CFED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64EEA-AAEE-97F8-4809-9D01BC5BC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9D52B-4297-4000-49A6-FDE01D2FBE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r>
              <a:rPr lang="de-DE" dirty="0"/>
              <a:t>18.06.2026</a:t>
            </a:r>
            <a:endParaRPr lang="de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7DE1F-68B5-D974-7D22-15F8FA9ED3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B98B51D-7D86-4CBA-BA8F-D59186F7315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6648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8" r:id="rId4"/>
    <p:sldLayoutId id="2147483666" r:id="rId5"/>
    <p:sldLayoutId id="2147483674" r:id="rId6"/>
    <p:sldLayoutId id="2147483673" r:id="rId7"/>
    <p:sldLayoutId id="2147483675" r:id="rId8"/>
    <p:sldLayoutId id="2147483676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FB1534-4184-AC06-00F5-E8B595DE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3BD80-5182-BF72-2456-E60687794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F0184-5D28-DCFE-E43F-4D84DAAFC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Open Sans" pitchFamily="2" charset="0"/>
              </a:defRPr>
            </a:lvl1pPr>
          </a:lstStyle>
          <a:p>
            <a:fld id="{4EC72F4E-68CF-46DA-B24C-2E6B454C03C1}" type="datetimeFigureOut">
              <a:rPr lang="de-AT" smtClean="0"/>
              <a:pPr/>
              <a:t>17.06.2026</a:t>
            </a:fld>
            <a:endParaRPr lang="de-A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A700D-EAC5-FFCA-8645-8E21FDB3B2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Open Sans" pitchFamily="2" charset="0"/>
              </a:defRPr>
            </a:lvl1pPr>
          </a:lstStyle>
          <a:p>
            <a:endParaRPr lang="de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9744C-4BDC-C0E2-75CD-75B6D60C7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Open Sans" pitchFamily="2" charset="0"/>
              </a:defRPr>
            </a:lvl1pPr>
          </a:lstStyle>
          <a:p>
            <a:fld id="{46D9E7B4-A477-4A65-952E-AA3B95385B43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5104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1F8EB-413C-2DD6-5F84-D1D070CB81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b="1" dirty="0"/>
              <a:t>FINANZIERUNG VON ERWACHSENEN- UND WEITERBILDUNG</a:t>
            </a:r>
            <a:endParaRPr lang="de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14783F-F986-A305-5F87-8EE598110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5418"/>
            <a:ext cx="9144000" cy="462846"/>
          </a:xfrm>
        </p:spPr>
        <p:txBody>
          <a:bodyPr/>
          <a:lstStyle/>
          <a:p>
            <a:r>
              <a:rPr lang="de-AT" b="1" dirty="0"/>
              <a:t>IN ÖSTERREICH UND AUSGEWÄHLTEN VERGLEICHSLÄNDERN</a:t>
            </a:r>
            <a:endParaRPr lang="de-DE" dirty="0"/>
          </a:p>
          <a:p>
            <a:endParaRPr lang="de-A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E06FC-CB99-A760-0A35-C23728E2E5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/>
              <a:t>Stefan Vogtenhuber &amp; Sarah Kirchgatterer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F93B78-2817-9924-1324-AC89C31CA2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4782312"/>
            <a:ext cx="9144000" cy="724878"/>
          </a:xfrm>
        </p:spPr>
        <p:txBody>
          <a:bodyPr/>
          <a:lstStyle/>
          <a:p>
            <a:r>
              <a:rPr lang="de-DE" dirty="0"/>
              <a:t>"Berufliche Qualifizierung im Spannungsfeld von Struktur und Individuum"</a:t>
            </a:r>
            <a:endParaRPr lang="de-AT" dirty="0"/>
          </a:p>
          <a:p>
            <a:r>
              <a:rPr lang="de-AT" dirty="0"/>
              <a:t> Tagung, 18.6.2026</a:t>
            </a:r>
          </a:p>
        </p:txBody>
      </p:sp>
    </p:spTree>
    <p:extLst>
      <p:ext uri="{BB962C8B-B14F-4D97-AF65-F5344CB8AC3E}">
        <p14:creationId xmlns:p14="http://schemas.microsoft.com/office/powerpoint/2010/main" val="2776281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10BDF-2AF8-29CD-3C59-078E78251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Gesamtausgaben im Länder- und Zeitvergleich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D953D-60C1-F514-CCF7-45A8E0377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18.06.2026</a:t>
            </a:r>
            <a:endParaRPr lang="de-A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E146D-30AA-C8F3-4C7F-696BDD332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93DD-FD07-415E-9D5D-7760CCC42736}" type="slidenum">
              <a:rPr lang="de-AT" smtClean="0"/>
              <a:pPr/>
              <a:t>10</a:t>
            </a:fld>
            <a:endParaRPr lang="de-AT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CAD4AD6-7752-F99B-AA2E-5BE7D0D8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9007" y="1203502"/>
            <a:ext cx="8813685" cy="538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2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880C4D-AEFC-4406-1DC6-C1586C1E7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Ländervergleich: Struktur der Ausgaben (1)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4497C2A-DFAD-EAA7-D115-67A0744A25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7997" y="1224000"/>
            <a:ext cx="9000000" cy="5500000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7BA0679-E9FE-EB82-1F8C-56F81D9EB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18.06.2026</a:t>
            </a:r>
            <a:endParaRPr lang="de-AT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399928D-C021-421E-5378-DBAE20A0D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B51D-7D86-4CBA-BA8F-D59186F73157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50685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DB70F-EBED-745E-09BA-70B91A79C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Ländervergleich: Struktur der Ausgaben (2)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B5D7BCD-446A-6C44-32CA-EA61B4349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8000" y="1224000"/>
            <a:ext cx="9000000" cy="550000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59EB1-449F-4FF2-9877-6303A34C7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18.06.2026</a:t>
            </a:r>
            <a:endParaRPr lang="de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3B46D-7987-B2BC-F8D1-5841A64E4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93DD-FD07-415E-9D5D-7760CCC42736}" type="slidenum">
              <a:rPr lang="de-AT" smtClean="0"/>
              <a:pPr/>
              <a:t>12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60670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BA4E2-2A2F-2A9F-0461-C50A1972F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Ländervergleich: Struktur der Ausgaben (3)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FC52B6-04EE-E22D-E71E-9822021DE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8000" y="1224000"/>
            <a:ext cx="9000000" cy="5500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618EB-62F4-3C3E-EE8A-9BF117A2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18.06.2026</a:t>
            </a:r>
            <a:endParaRPr lang="de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6B572-65A0-90B9-FB60-D9E6513D1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93DD-FD07-415E-9D5D-7760CCC42736}" type="slidenum">
              <a:rPr lang="de-AT" smtClean="0"/>
              <a:pPr/>
              <a:t>13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90075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CE7D7-A4C2-ADDE-39B5-EC5891F70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A8BC0-EB75-959E-6BBA-3F7DC24CC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Ausgaben der Unternehmen im Vergleich </a:t>
            </a:r>
            <a:br>
              <a:rPr lang="de-AT" sz="2400" dirty="0"/>
            </a:br>
            <a:r>
              <a:rPr lang="de-AT" sz="1800" dirty="0"/>
              <a:t>(pro Kopf der 25-64-Jährigen in KKS zu Preisen von 2024)</a:t>
            </a:r>
            <a:endParaRPr lang="de-AT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DAEAB-707D-996F-5345-40DDEC676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18.06.2026</a:t>
            </a:r>
            <a:endParaRPr lang="de-A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03E93-6521-BEC0-BB1E-B1C21A83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93DD-FD07-415E-9D5D-7760CCC42736}" type="slidenum">
              <a:rPr lang="de-AT" smtClean="0"/>
              <a:pPr/>
              <a:t>14</a:t>
            </a:fld>
            <a:endParaRPr lang="de-AT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7F8AFB-D4A3-9738-23FC-223775E8E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BE75F15-F24C-43F8-81A4-FF1ED7CE40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128987"/>
              </p:ext>
            </p:extLst>
          </p:nvPr>
        </p:nvGraphicFramePr>
        <p:xfrm>
          <a:off x="1524000" y="1220632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9789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F2C76-0CB6-0D45-5434-DD8352E05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42892-D5B7-B790-7A67-7F8ACA530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Ausgaben der privaten Haushalte im Vergleich</a:t>
            </a:r>
            <a:br>
              <a:rPr lang="de-AT" sz="2400" dirty="0"/>
            </a:br>
            <a:r>
              <a:rPr lang="de-AT" sz="1800" dirty="0"/>
              <a:t>(pro Kopf der 25-64-Jährigen in KKS zu Preisen von 2024)</a:t>
            </a:r>
            <a:endParaRPr lang="de-AT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30F5D-3D4A-FBD4-AD66-435F69A6C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18.06.2026</a:t>
            </a:r>
            <a:endParaRPr lang="de-A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66FBEB-7DEB-3DDD-D575-59AFEC90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93DD-FD07-415E-9D5D-7760CCC42736}" type="slidenum">
              <a:rPr lang="de-AT" smtClean="0"/>
              <a:pPr/>
              <a:t>15</a:t>
            </a:fld>
            <a:endParaRPr lang="de-AT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E65271-5A5C-04A3-C945-ABC35A6DE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EB40165-CB94-9540-BFA7-BB0E07AA8BF6}"/>
              </a:ext>
            </a:extLst>
          </p:cNvPr>
          <p:cNvGraphicFramePr>
            <a:graphicFrameLocks/>
          </p:cNvGraphicFramePr>
          <p:nvPr/>
        </p:nvGraphicFramePr>
        <p:xfrm>
          <a:off x="1524000" y="1244067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324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C7332-2BCC-2051-B903-0334F6FDF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WB-Beteiligung im Länder- und Zeitvergleich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1813181-78C6-7E60-DCFD-A3A56A7EB2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00" y="1224000"/>
            <a:ext cx="9000000" cy="550000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C974B-C709-6FF1-426F-D198E32FF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18.06.2026</a:t>
            </a:r>
            <a:endParaRPr lang="de-A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347CC1-E61A-93E7-850E-9CAE655E3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93DD-FD07-415E-9D5D-7760CCC42736}" type="slidenum">
              <a:rPr lang="de-AT" smtClean="0"/>
              <a:pPr/>
              <a:t>16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63815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3A8B6-414C-A7D5-C59F-BC52096DA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Stilisierte Länderprofile 2024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4778A4E-D5F7-3925-7A12-030C5102AB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949692"/>
              </p:ext>
            </p:extLst>
          </p:nvPr>
        </p:nvGraphicFramePr>
        <p:xfrm>
          <a:off x="838200" y="1537761"/>
          <a:ext cx="10515597" cy="4566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411">
                  <a:extLst>
                    <a:ext uri="{9D8B030D-6E8A-4147-A177-3AD203B41FA5}">
                      <a16:colId xmlns:a16="http://schemas.microsoft.com/office/drawing/2014/main" val="3879429182"/>
                    </a:ext>
                  </a:extLst>
                </a:gridCol>
                <a:gridCol w="2326105">
                  <a:extLst>
                    <a:ext uri="{9D8B030D-6E8A-4147-A177-3AD203B41FA5}">
                      <a16:colId xmlns:a16="http://schemas.microsoft.com/office/drawing/2014/main" val="1940192254"/>
                    </a:ext>
                  </a:extLst>
                </a:gridCol>
                <a:gridCol w="6509081">
                  <a:extLst>
                    <a:ext uri="{9D8B030D-6E8A-4147-A177-3AD203B41FA5}">
                      <a16:colId xmlns:a16="http://schemas.microsoft.com/office/drawing/2014/main" val="3157418884"/>
                    </a:ext>
                  </a:extLst>
                </a:gridCol>
              </a:tblGrid>
              <a:tr h="482445">
                <a:tc>
                  <a:txBody>
                    <a:bodyPr/>
                    <a:lstStyle/>
                    <a:p>
                      <a:pPr algn="l"/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Ausgabenniveau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Besonderheiten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900027"/>
                  </a:ext>
                </a:extLst>
              </a:tr>
              <a:tr h="7534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b="1" dirty="0"/>
                        <a:t>Niederlande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HOCH (1)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b="0" dirty="0">
                          <a:solidFill>
                            <a:schemeClr val="tx1"/>
                          </a:solidFill>
                        </a:rPr>
                        <a:t>Finanzierung der </a:t>
                      </a:r>
                      <a:r>
                        <a:rPr lang="de-AT" sz="1600" b="1" dirty="0">
                          <a:solidFill>
                            <a:schemeClr val="tx1"/>
                          </a:solidFill>
                        </a:rPr>
                        <a:t>Unternehmen</a:t>
                      </a:r>
                      <a:r>
                        <a:rPr lang="de-AT" sz="1600" b="0" dirty="0">
                          <a:solidFill>
                            <a:schemeClr val="tx1"/>
                          </a:solidFill>
                        </a:rPr>
                        <a:t> und des </a:t>
                      </a:r>
                      <a:r>
                        <a:rPr lang="de-AT" sz="1600" b="1" dirty="0">
                          <a:solidFill>
                            <a:schemeClr val="tx1"/>
                          </a:solidFill>
                        </a:rPr>
                        <a:t>Staates</a:t>
                      </a:r>
                      <a:r>
                        <a:rPr lang="de-AT" sz="1600" b="0" dirty="0">
                          <a:solidFill>
                            <a:schemeClr val="tx1"/>
                          </a:solidFill>
                        </a:rPr>
                        <a:t> hoch, private Haushalte leicht unterdurchschnittlich, kaum AAMP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9387951"/>
                  </a:ext>
                </a:extLst>
              </a:tr>
              <a:tr h="753408">
                <a:tc>
                  <a:txBody>
                    <a:bodyPr/>
                    <a:lstStyle/>
                    <a:p>
                      <a:pPr algn="l"/>
                      <a:r>
                        <a:rPr lang="de-AT" sz="1600" b="1" dirty="0"/>
                        <a:t>Deutschland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HOCH (2)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b="0" dirty="0">
                          <a:solidFill>
                            <a:schemeClr val="tx1"/>
                          </a:solidFill>
                        </a:rPr>
                        <a:t>Finanzierung der </a:t>
                      </a:r>
                      <a:r>
                        <a:rPr lang="de-AT" sz="1600" b="1" dirty="0">
                          <a:solidFill>
                            <a:schemeClr val="tx1"/>
                          </a:solidFill>
                        </a:rPr>
                        <a:t>Unternehmen</a:t>
                      </a:r>
                      <a:r>
                        <a:rPr lang="de-AT" sz="1600" b="0" dirty="0">
                          <a:solidFill>
                            <a:schemeClr val="tx1"/>
                          </a:solidFill>
                        </a:rPr>
                        <a:t> und der </a:t>
                      </a:r>
                      <a:r>
                        <a:rPr lang="de-AT" sz="1600" b="1" dirty="0">
                          <a:solidFill>
                            <a:schemeClr val="tx1"/>
                          </a:solidFill>
                        </a:rPr>
                        <a:t>privaten Haushalte</a:t>
                      </a:r>
                      <a:r>
                        <a:rPr lang="de-AT" sz="1600" b="0" dirty="0">
                          <a:solidFill>
                            <a:schemeClr val="tx1"/>
                          </a:solidFill>
                        </a:rPr>
                        <a:t> hoch, öffentliche Hand durchschnittlich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050596"/>
                  </a:ext>
                </a:extLst>
              </a:tr>
              <a:tr h="753408">
                <a:tc>
                  <a:txBody>
                    <a:bodyPr/>
                    <a:lstStyle/>
                    <a:p>
                      <a:pPr algn="l"/>
                      <a:r>
                        <a:rPr lang="de-AT" sz="1600" b="1" dirty="0"/>
                        <a:t>Schweden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MITTEL (3)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sz="1600" b="0" dirty="0">
                          <a:solidFill>
                            <a:schemeClr val="tx1"/>
                          </a:solidFill>
                        </a:rPr>
                        <a:t>Hohe </a:t>
                      </a:r>
                      <a:r>
                        <a:rPr lang="de-AT" sz="1600" b="1" dirty="0">
                          <a:solidFill>
                            <a:schemeClr val="tx1"/>
                          </a:solidFill>
                        </a:rPr>
                        <a:t>staatliche Ausgaben</a:t>
                      </a:r>
                      <a:r>
                        <a:rPr lang="de-AT" sz="1600" b="0" dirty="0">
                          <a:solidFill>
                            <a:schemeClr val="tx1"/>
                          </a:solidFill>
                        </a:rPr>
                        <a:t>, Unternehmen durchschnittlich, private Haushalte unterdurchschnittlich, AAMP niedrig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039420"/>
                  </a:ext>
                </a:extLst>
              </a:tr>
              <a:tr h="1070632">
                <a:tc>
                  <a:txBody>
                    <a:bodyPr/>
                    <a:lstStyle/>
                    <a:p>
                      <a:pPr algn="l"/>
                      <a:r>
                        <a:rPr lang="de-AT" sz="1600" b="1" dirty="0"/>
                        <a:t>Österreich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MITTEL (4)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b="1" dirty="0">
                          <a:solidFill>
                            <a:schemeClr val="tx1"/>
                          </a:solidFill>
                        </a:rPr>
                        <a:t>Private Haushalte</a:t>
                      </a:r>
                      <a:r>
                        <a:rPr lang="de-AT" sz="1600" b="0" dirty="0">
                          <a:solidFill>
                            <a:schemeClr val="tx1"/>
                          </a:solidFill>
                        </a:rPr>
                        <a:t> mit höchsten Ausgaben, öffentliche Hand: Staat niedrig, AAMP leicht überdurchschnittlich, Unternehmen niedrig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5208003"/>
                  </a:ext>
                </a:extLst>
              </a:tr>
              <a:tr h="753408">
                <a:tc>
                  <a:txBody>
                    <a:bodyPr/>
                    <a:lstStyle/>
                    <a:p>
                      <a:pPr algn="l"/>
                      <a:r>
                        <a:rPr lang="de-AT" sz="1600" b="1" dirty="0"/>
                        <a:t>Finnland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NIEDRIG (5)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b="1" dirty="0">
                          <a:solidFill>
                            <a:schemeClr val="tx1"/>
                          </a:solidFill>
                        </a:rPr>
                        <a:t>Private Beiträge </a:t>
                      </a:r>
                      <a:r>
                        <a:rPr lang="de-AT" sz="1600" b="0" dirty="0">
                          <a:solidFill>
                            <a:schemeClr val="tx1"/>
                          </a:solidFill>
                        </a:rPr>
                        <a:t>(Unternehmen und priv. HH) sehr niedrig, Staat unterdurchschnittlich, AAMP leicht überdurchschnittlich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538326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D1643-12EB-A6BD-A215-AC9704F20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18.06.2026</a:t>
            </a:r>
            <a:endParaRPr lang="de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9F051-B5B7-A266-38F2-7EC55F1BB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93DD-FD07-415E-9D5D-7760CCC42736}" type="slidenum">
              <a:rPr lang="de-AT" smtClean="0"/>
              <a:pPr/>
              <a:t>17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89164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709AA-220D-ADE3-D388-35946C86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Finanzierungsstruktur im Ländervergleich: 1/3 – 1/3 – 1/3 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D9CEE-08ED-C52E-C852-8F0A1C558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18.06.2026</a:t>
            </a:r>
            <a:endParaRPr lang="de-A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D3F5F-F944-B162-0E83-AF2ACEE8A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93DD-FD07-415E-9D5D-7760CCC42736}" type="slidenum">
              <a:rPr lang="de-AT" smtClean="0"/>
              <a:pPr/>
              <a:t>18</a:t>
            </a:fld>
            <a:endParaRPr lang="de-AT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D81BD98-8C9A-4B0F-AF05-4EF9808ED1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9045256"/>
              </p:ext>
            </p:extLst>
          </p:nvPr>
        </p:nvGraphicFramePr>
        <p:xfrm>
          <a:off x="1001640" y="1203044"/>
          <a:ext cx="10188720" cy="5125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8913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6BF26-D08D-4278-A6D8-2A42E91382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Vielen Dank für Ihre Aufmerksamkeit!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DA733-8787-4A0E-99AC-942282D8C3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9EA03-7C79-41BA-9F79-95A9F1CF17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73097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209F2-6160-498C-B474-4991B9E26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28" y="365126"/>
            <a:ext cx="10515600" cy="838376"/>
          </a:xfrm>
        </p:spPr>
        <p:txBody>
          <a:bodyPr/>
          <a:lstStyle/>
          <a:p>
            <a:r>
              <a:rPr lang="de-AT" dirty="0"/>
              <a:t>Warum braucht ein Land eine starke Weiterbildungsfinanzierung?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30629-0326-48F5-868C-2C53F5C8D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64" y="1452105"/>
            <a:ext cx="11186160" cy="455944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Erwachsenenbildung als Investition in Wachstum, Beschäftigung und sozialen Zusammenhalt</a:t>
            </a:r>
          </a:p>
          <a:p>
            <a:endParaRPr lang="de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42E1C-A57C-4A02-BE71-A3BFD8B10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18.06.2026</a:t>
            </a:r>
            <a:endParaRPr lang="de-A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1E770-0D2B-4B16-9F7A-8DD029E6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93DD-FD07-415E-9D5D-7760CCC42736}" type="slidenum">
              <a:rPr lang="de-AT" smtClean="0"/>
              <a:pPr/>
              <a:t>2</a:t>
            </a:fld>
            <a:endParaRPr lang="de-AT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385EA4A1-B786-4FB3-AC46-D48D35EED3E1}"/>
              </a:ext>
            </a:extLst>
          </p:cNvPr>
          <p:cNvSpPr/>
          <p:nvPr/>
        </p:nvSpPr>
        <p:spPr>
          <a:xfrm>
            <a:off x="588264" y="2279904"/>
            <a:ext cx="3596640" cy="3633216"/>
          </a:xfrm>
          <a:prstGeom prst="roundRect">
            <a:avLst>
              <a:gd name="adj" fmla="val 4068"/>
            </a:avLst>
          </a:prstGeom>
          <a:solidFill>
            <a:schemeClr val="accent2"/>
          </a:solidFill>
          <a:ln w="12700">
            <a:solidFill>
              <a:srgbClr val="2A5A8A"/>
            </a:solidFill>
            <a:prstDash val="solid"/>
          </a:ln>
          <a:effectLst>
            <a:outerShdw blurRad="127000" dist="38100" dir="81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39752D03-1B3A-4483-89D0-8CF746BB5B41}"/>
              </a:ext>
            </a:extLst>
          </p:cNvPr>
          <p:cNvSpPr/>
          <p:nvPr/>
        </p:nvSpPr>
        <p:spPr>
          <a:xfrm>
            <a:off x="1929384" y="2438400"/>
            <a:ext cx="877824" cy="877824"/>
          </a:xfrm>
          <a:prstGeom prst="ellipse">
            <a:avLst/>
          </a:prstGeom>
          <a:solidFill>
            <a:srgbClr val="0F2D50"/>
          </a:solidFill>
          <a:ln w="19050">
            <a:solidFill>
              <a:srgbClr val="F18F0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9" name="Image 0" descr="preencoded.png">
            <a:extLst>
              <a:ext uri="{FF2B5EF4-FFF2-40B4-BE49-F238E27FC236}">
                <a16:creationId xmlns:a16="http://schemas.microsoft.com/office/drawing/2014/main" id="{803FE67B-5D4A-40DE-8D26-81F7391CA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688" y="2584704"/>
            <a:ext cx="573024" cy="573024"/>
          </a:xfrm>
          <a:prstGeom prst="rect">
            <a:avLst/>
          </a:prstGeom>
        </p:spPr>
      </p:pic>
      <p:sp>
        <p:nvSpPr>
          <p:cNvPr id="10" name="Text 7">
            <a:extLst>
              <a:ext uri="{FF2B5EF4-FFF2-40B4-BE49-F238E27FC236}">
                <a16:creationId xmlns:a16="http://schemas.microsoft.com/office/drawing/2014/main" id="{DD3A08EC-5E13-48E2-B729-7338BB3D4494}"/>
              </a:ext>
            </a:extLst>
          </p:cNvPr>
          <p:cNvSpPr/>
          <p:nvPr/>
        </p:nvSpPr>
        <p:spPr>
          <a:xfrm>
            <a:off x="771144" y="3438144"/>
            <a:ext cx="32308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Wirtschaftliche Wettbewerbsfähigkeit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FE9EF199-779D-4E13-B2A4-EEF85ACB28B8}"/>
              </a:ext>
            </a:extLst>
          </p:cNvPr>
          <p:cNvSpPr/>
          <p:nvPr/>
        </p:nvSpPr>
        <p:spPr>
          <a:xfrm>
            <a:off x="771144" y="4230624"/>
            <a:ext cx="323088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Fachkräftemangel begrenzt Wachstum. Qualifizierung steigert Produktivität &amp; Innovation und sichert den Wirtschaftsstandort im globalen Wettbewerb.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2" name="Shape 5">
            <a:extLst>
              <a:ext uri="{FF2B5EF4-FFF2-40B4-BE49-F238E27FC236}">
                <a16:creationId xmlns:a16="http://schemas.microsoft.com/office/drawing/2014/main" id="{3AEF7A36-8CF6-406B-93B2-BD37DF291D10}"/>
              </a:ext>
            </a:extLst>
          </p:cNvPr>
          <p:cNvSpPr/>
          <p:nvPr/>
        </p:nvSpPr>
        <p:spPr>
          <a:xfrm>
            <a:off x="4319018" y="2279904"/>
            <a:ext cx="3596640" cy="3633216"/>
          </a:xfrm>
          <a:prstGeom prst="roundRect">
            <a:avLst>
              <a:gd name="adj" fmla="val 4068"/>
            </a:avLst>
          </a:prstGeom>
          <a:solidFill>
            <a:schemeClr val="accent2"/>
          </a:solidFill>
          <a:ln w="12700">
            <a:solidFill>
              <a:srgbClr val="2A5A8A"/>
            </a:solidFill>
            <a:prstDash val="solid"/>
          </a:ln>
          <a:effectLst>
            <a:outerShdw blurRad="127000" dist="38100" dir="81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" name="Shape 5">
            <a:extLst>
              <a:ext uri="{FF2B5EF4-FFF2-40B4-BE49-F238E27FC236}">
                <a16:creationId xmlns:a16="http://schemas.microsoft.com/office/drawing/2014/main" id="{10192303-1254-4FCD-88AD-0D49E2F03AB5}"/>
              </a:ext>
            </a:extLst>
          </p:cNvPr>
          <p:cNvSpPr/>
          <p:nvPr/>
        </p:nvSpPr>
        <p:spPr>
          <a:xfrm>
            <a:off x="8058916" y="2279904"/>
            <a:ext cx="3596640" cy="3633216"/>
          </a:xfrm>
          <a:prstGeom prst="roundRect">
            <a:avLst>
              <a:gd name="adj" fmla="val 4068"/>
            </a:avLst>
          </a:prstGeom>
          <a:solidFill>
            <a:schemeClr val="accent2"/>
          </a:solidFill>
          <a:ln w="12700">
            <a:solidFill>
              <a:srgbClr val="2A5A8A"/>
            </a:solidFill>
            <a:prstDash val="solid"/>
          </a:ln>
          <a:effectLst>
            <a:outerShdw blurRad="127000" dist="38100" dir="81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4" name="Text 7">
            <a:extLst>
              <a:ext uri="{FF2B5EF4-FFF2-40B4-BE49-F238E27FC236}">
                <a16:creationId xmlns:a16="http://schemas.microsoft.com/office/drawing/2014/main" id="{CEBEF9C7-1089-4B7B-915D-5C4A76EA692D}"/>
              </a:ext>
            </a:extLst>
          </p:cNvPr>
          <p:cNvSpPr/>
          <p:nvPr/>
        </p:nvSpPr>
        <p:spPr>
          <a:xfrm>
            <a:off x="4507992" y="3444240"/>
            <a:ext cx="32308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 dirty="0" err="1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Sozialer</a:t>
            </a:r>
            <a:r>
              <a:rPr lang="en-US" sz="1600" b="1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Zusammenhalt</a:t>
            </a:r>
            <a:r>
              <a:rPr lang="en-US" sz="1600" b="1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&amp; </a:t>
            </a:r>
            <a:r>
              <a:rPr lang="en-US" sz="1600" b="1" dirty="0" err="1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Chancengerechtigkeit</a:t>
            </a:r>
            <a:endParaRPr lang="en-US" sz="1600" b="1" dirty="0">
              <a:solidFill>
                <a:schemeClr val="tx2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15" name="Text 8">
            <a:extLst>
              <a:ext uri="{FF2B5EF4-FFF2-40B4-BE49-F238E27FC236}">
                <a16:creationId xmlns:a16="http://schemas.microsoft.com/office/drawing/2014/main" id="{EE448F44-EC63-46BA-A1A8-66BB27A91C2E}"/>
              </a:ext>
            </a:extLst>
          </p:cNvPr>
          <p:cNvSpPr/>
          <p:nvPr/>
        </p:nvSpPr>
        <p:spPr>
          <a:xfrm>
            <a:off x="4507992" y="4236720"/>
            <a:ext cx="323088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de-DE" sz="1600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Weiterbildung verhindert soziale Ausgrenzung, reduziert Ungleichheit und ermöglicht Arbeitsmarktintegration benachteiligter Gruppen.</a:t>
            </a:r>
          </a:p>
        </p:txBody>
      </p:sp>
      <p:sp>
        <p:nvSpPr>
          <p:cNvPr id="16" name="Text 7">
            <a:extLst>
              <a:ext uri="{FF2B5EF4-FFF2-40B4-BE49-F238E27FC236}">
                <a16:creationId xmlns:a16="http://schemas.microsoft.com/office/drawing/2014/main" id="{4110C4EA-4E48-4333-A850-67D9A4F15C92}"/>
              </a:ext>
            </a:extLst>
          </p:cNvPr>
          <p:cNvSpPr/>
          <p:nvPr/>
        </p:nvSpPr>
        <p:spPr>
          <a:xfrm>
            <a:off x="8247888" y="3444240"/>
            <a:ext cx="32308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 dirty="0" err="1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Resilienz</a:t>
            </a:r>
            <a:r>
              <a:rPr lang="en-US" sz="1600" b="1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&amp; </a:t>
            </a:r>
            <a:r>
              <a:rPr lang="en-US" sz="1600" b="1" dirty="0" err="1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Zukunftsfähigkeit</a:t>
            </a:r>
            <a:endParaRPr lang="en-US" sz="1600" b="1" dirty="0">
              <a:solidFill>
                <a:schemeClr val="tx2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17" name="Text 8">
            <a:extLst>
              <a:ext uri="{FF2B5EF4-FFF2-40B4-BE49-F238E27FC236}">
                <a16:creationId xmlns:a16="http://schemas.microsoft.com/office/drawing/2014/main" id="{70FE8865-C1B2-4B07-83CE-C8ABA366B4E5}"/>
              </a:ext>
            </a:extLst>
          </p:cNvPr>
          <p:cNvSpPr/>
          <p:nvPr/>
        </p:nvSpPr>
        <p:spPr>
          <a:xfrm>
            <a:off x="8247888" y="4236720"/>
            <a:ext cx="323088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de-DE" sz="1600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Digitalisierung &amp; grüne Transformation erfordern kontinuierliche Kompetenzanpassung. Lernen im Erwachsenenalter ist systemrelevant.</a:t>
            </a:r>
          </a:p>
        </p:txBody>
      </p:sp>
      <p:sp>
        <p:nvSpPr>
          <p:cNvPr id="18" name="Shape 10">
            <a:extLst>
              <a:ext uri="{FF2B5EF4-FFF2-40B4-BE49-F238E27FC236}">
                <a16:creationId xmlns:a16="http://schemas.microsoft.com/office/drawing/2014/main" id="{84EEB890-96A1-4977-A75C-DB50A3825636}"/>
              </a:ext>
            </a:extLst>
          </p:cNvPr>
          <p:cNvSpPr/>
          <p:nvPr/>
        </p:nvSpPr>
        <p:spPr>
          <a:xfrm>
            <a:off x="5657088" y="2438400"/>
            <a:ext cx="877824" cy="877824"/>
          </a:xfrm>
          <a:prstGeom prst="ellipse">
            <a:avLst/>
          </a:prstGeom>
          <a:solidFill>
            <a:srgbClr val="0F2D50"/>
          </a:solidFill>
          <a:ln w="1905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19" name="Image 1" descr="preencoded.png">
            <a:extLst>
              <a:ext uri="{FF2B5EF4-FFF2-40B4-BE49-F238E27FC236}">
                <a16:creationId xmlns:a16="http://schemas.microsoft.com/office/drawing/2014/main" id="{80601C4E-396F-4DCC-BA94-17AB30539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392" y="2584704"/>
            <a:ext cx="573024" cy="573024"/>
          </a:xfrm>
          <a:prstGeom prst="rect">
            <a:avLst/>
          </a:prstGeom>
        </p:spPr>
      </p:pic>
      <p:sp>
        <p:nvSpPr>
          <p:cNvPr id="20" name="Shape 14">
            <a:extLst>
              <a:ext uri="{FF2B5EF4-FFF2-40B4-BE49-F238E27FC236}">
                <a16:creationId xmlns:a16="http://schemas.microsoft.com/office/drawing/2014/main" id="{47D87CDF-B135-42FF-A8D8-90E22159232A}"/>
              </a:ext>
            </a:extLst>
          </p:cNvPr>
          <p:cNvSpPr/>
          <p:nvPr/>
        </p:nvSpPr>
        <p:spPr>
          <a:xfrm>
            <a:off x="9384792" y="2444496"/>
            <a:ext cx="877824" cy="877824"/>
          </a:xfrm>
          <a:prstGeom prst="ellipse">
            <a:avLst/>
          </a:prstGeom>
          <a:solidFill>
            <a:srgbClr val="0F2D50"/>
          </a:solidFill>
          <a:ln w="19050">
            <a:solidFill>
              <a:srgbClr val="A23B7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B1EF5415-EAA3-47E5-ACE8-FC0C2C561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1096" y="2590800"/>
            <a:ext cx="573024" cy="57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89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209F2-6160-498C-B474-4991B9E26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28" y="365126"/>
            <a:ext cx="10515600" cy="838376"/>
          </a:xfrm>
        </p:spPr>
        <p:txBody>
          <a:bodyPr/>
          <a:lstStyle/>
          <a:p>
            <a:r>
              <a:rPr lang="de-DE" sz="2400" dirty="0"/>
              <a:t>Finanzierungsverantwortung: Wer zahlt – und warum?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30629-0326-48F5-868C-2C53F5C8D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64" y="1452105"/>
            <a:ext cx="11186160" cy="455944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Faire Lastenverteilung zwischen öffentlicher Hand, Unternehmen und privaten Haushalten</a:t>
            </a:r>
          </a:p>
          <a:p>
            <a:endParaRPr lang="de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42E1C-A57C-4A02-BE71-A3BFD8B10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18.06.2026</a:t>
            </a:r>
            <a:endParaRPr lang="de-A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1E770-0D2B-4B16-9F7A-8DD029E6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93DD-FD07-415E-9D5D-7760CCC42736}" type="slidenum">
              <a:rPr lang="de-AT" smtClean="0"/>
              <a:pPr/>
              <a:t>3</a:t>
            </a:fld>
            <a:endParaRPr lang="de-AT" dirty="0"/>
          </a:p>
        </p:txBody>
      </p:sp>
      <p:sp>
        <p:nvSpPr>
          <p:cNvPr id="46" name="Shape 5">
            <a:extLst>
              <a:ext uri="{FF2B5EF4-FFF2-40B4-BE49-F238E27FC236}">
                <a16:creationId xmlns:a16="http://schemas.microsoft.com/office/drawing/2014/main" id="{0E8B75FB-83D8-49D5-9475-4BECFA1B1585}"/>
              </a:ext>
            </a:extLst>
          </p:cNvPr>
          <p:cNvSpPr/>
          <p:nvPr/>
        </p:nvSpPr>
        <p:spPr>
          <a:xfrm>
            <a:off x="588264" y="1959864"/>
            <a:ext cx="3596640" cy="3633216"/>
          </a:xfrm>
          <a:prstGeom prst="roundRect">
            <a:avLst>
              <a:gd name="adj" fmla="val 4068"/>
            </a:avLst>
          </a:prstGeom>
          <a:solidFill>
            <a:schemeClr val="accent2"/>
          </a:solidFill>
          <a:ln w="12700">
            <a:solidFill>
              <a:srgbClr val="2A5A8A"/>
            </a:solidFill>
            <a:prstDash val="solid"/>
          </a:ln>
          <a:effectLst>
            <a:outerShdw blurRad="127000" dist="38100" dir="81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9" name="Text 7">
            <a:extLst>
              <a:ext uri="{FF2B5EF4-FFF2-40B4-BE49-F238E27FC236}">
                <a16:creationId xmlns:a16="http://schemas.microsoft.com/office/drawing/2014/main" id="{7452E917-B9DC-4C3D-BC45-695E1B919589}"/>
              </a:ext>
            </a:extLst>
          </p:cNvPr>
          <p:cNvSpPr/>
          <p:nvPr/>
        </p:nvSpPr>
        <p:spPr>
          <a:xfrm>
            <a:off x="771144" y="3075814"/>
            <a:ext cx="3230880" cy="349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 dirty="0" err="1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Staat</a:t>
            </a:r>
            <a:r>
              <a:rPr lang="en-US" sz="1600" b="1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/ </a:t>
            </a:r>
            <a:r>
              <a:rPr lang="en-US" sz="1600" b="1" dirty="0" err="1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Öffentliche</a:t>
            </a:r>
            <a:r>
              <a:rPr lang="en-US" sz="1600" b="1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Hand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50" name="Text 8">
            <a:extLst>
              <a:ext uri="{FF2B5EF4-FFF2-40B4-BE49-F238E27FC236}">
                <a16:creationId xmlns:a16="http://schemas.microsoft.com/office/drawing/2014/main" id="{425F8C7B-B488-4AFC-86AA-570B5A338DDA}"/>
              </a:ext>
            </a:extLst>
          </p:cNvPr>
          <p:cNvSpPr/>
          <p:nvPr/>
        </p:nvSpPr>
        <p:spPr>
          <a:xfrm>
            <a:off x="771144" y="3561588"/>
            <a:ext cx="3230880" cy="19705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Angebote für Benachteiligt, Basisqualifikationen Aktive Arbeitsmarktpolitik (AMS-Kurse, Qualifizierungsförderung)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Förderrahmen für Bildungsträger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Steuerbegünstigungen &amp; Bildungsgutscheine als Hebel</a:t>
            </a:r>
          </a:p>
        </p:txBody>
      </p:sp>
      <p:sp>
        <p:nvSpPr>
          <p:cNvPr id="51" name="Shape 5">
            <a:extLst>
              <a:ext uri="{FF2B5EF4-FFF2-40B4-BE49-F238E27FC236}">
                <a16:creationId xmlns:a16="http://schemas.microsoft.com/office/drawing/2014/main" id="{5D1D8FD0-F77C-4058-A110-1C5A0595E1D3}"/>
              </a:ext>
            </a:extLst>
          </p:cNvPr>
          <p:cNvSpPr/>
          <p:nvPr/>
        </p:nvSpPr>
        <p:spPr>
          <a:xfrm>
            <a:off x="4319018" y="1959864"/>
            <a:ext cx="3596640" cy="3633216"/>
          </a:xfrm>
          <a:prstGeom prst="roundRect">
            <a:avLst>
              <a:gd name="adj" fmla="val 4068"/>
            </a:avLst>
          </a:prstGeom>
          <a:solidFill>
            <a:schemeClr val="accent2"/>
          </a:solidFill>
          <a:ln w="12700">
            <a:solidFill>
              <a:srgbClr val="2A5A8A"/>
            </a:solidFill>
            <a:prstDash val="solid"/>
          </a:ln>
          <a:effectLst>
            <a:outerShdw blurRad="127000" dist="38100" dir="81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52" name="Shape 5">
            <a:extLst>
              <a:ext uri="{FF2B5EF4-FFF2-40B4-BE49-F238E27FC236}">
                <a16:creationId xmlns:a16="http://schemas.microsoft.com/office/drawing/2014/main" id="{470C6605-D373-42D2-A863-40AF1A7FB392}"/>
              </a:ext>
            </a:extLst>
          </p:cNvPr>
          <p:cNvSpPr/>
          <p:nvPr/>
        </p:nvSpPr>
        <p:spPr>
          <a:xfrm>
            <a:off x="8058916" y="1959864"/>
            <a:ext cx="3596640" cy="3633216"/>
          </a:xfrm>
          <a:prstGeom prst="roundRect">
            <a:avLst>
              <a:gd name="adj" fmla="val 4068"/>
            </a:avLst>
          </a:prstGeom>
          <a:solidFill>
            <a:schemeClr val="accent2"/>
          </a:solidFill>
          <a:ln w="12700">
            <a:solidFill>
              <a:srgbClr val="2A5A8A"/>
            </a:solidFill>
            <a:prstDash val="solid"/>
          </a:ln>
          <a:effectLst>
            <a:outerShdw blurRad="127000" dist="38100" dir="81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53" name="Text 7">
            <a:extLst>
              <a:ext uri="{FF2B5EF4-FFF2-40B4-BE49-F238E27FC236}">
                <a16:creationId xmlns:a16="http://schemas.microsoft.com/office/drawing/2014/main" id="{152DA273-86D4-4A1D-A484-4E6482BB967B}"/>
              </a:ext>
            </a:extLst>
          </p:cNvPr>
          <p:cNvSpPr/>
          <p:nvPr/>
        </p:nvSpPr>
        <p:spPr>
          <a:xfrm>
            <a:off x="4507992" y="3078862"/>
            <a:ext cx="3230880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Private </a:t>
            </a:r>
            <a:r>
              <a:rPr lang="en-US" sz="1600" b="1" dirty="0" err="1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Unternehmen</a:t>
            </a:r>
            <a:endParaRPr lang="en-US" sz="1600" b="1" dirty="0">
              <a:solidFill>
                <a:schemeClr val="tx2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55" name="Text 7">
            <a:extLst>
              <a:ext uri="{FF2B5EF4-FFF2-40B4-BE49-F238E27FC236}">
                <a16:creationId xmlns:a16="http://schemas.microsoft.com/office/drawing/2014/main" id="{A5942CFA-89E4-4519-85FB-82EAE34C613C}"/>
              </a:ext>
            </a:extLst>
          </p:cNvPr>
          <p:cNvSpPr/>
          <p:nvPr/>
        </p:nvSpPr>
        <p:spPr>
          <a:xfrm>
            <a:off x="8247888" y="3112010"/>
            <a:ext cx="3230880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Private </a:t>
            </a:r>
            <a:r>
              <a:rPr lang="en-US" sz="1600" b="1" dirty="0" err="1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Haushalte</a:t>
            </a:r>
            <a:endParaRPr lang="en-US" sz="1600" b="1" dirty="0">
              <a:solidFill>
                <a:schemeClr val="tx2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61" name="Shape 5">
            <a:extLst>
              <a:ext uri="{FF2B5EF4-FFF2-40B4-BE49-F238E27FC236}">
                <a16:creationId xmlns:a16="http://schemas.microsoft.com/office/drawing/2014/main" id="{EAE1F66F-ED76-4F3C-A38E-35927F44824A}"/>
              </a:ext>
            </a:extLst>
          </p:cNvPr>
          <p:cNvSpPr/>
          <p:nvPr/>
        </p:nvSpPr>
        <p:spPr>
          <a:xfrm>
            <a:off x="588264" y="1969009"/>
            <a:ext cx="3596640" cy="777240"/>
          </a:xfrm>
          <a:prstGeom prst="roundRect">
            <a:avLst>
              <a:gd name="adj" fmla="val 11765"/>
            </a:avLst>
          </a:prstGeom>
          <a:solidFill>
            <a:srgbClr val="2E86AB"/>
          </a:solidFill>
          <a:ln w="12700">
            <a:solidFill>
              <a:srgbClr val="2E86A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2" name="Shape 6">
            <a:extLst>
              <a:ext uri="{FF2B5EF4-FFF2-40B4-BE49-F238E27FC236}">
                <a16:creationId xmlns:a16="http://schemas.microsoft.com/office/drawing/2014/main" id="{85F103E8-558C-4FE2-9042-D500CEEE99C0}"/>
              </a:ext>
            </a:extLst>
          </p:cNvPr>
          <p:cNvSpPr/>
          <p:nvPr/>
        </p:nvSpPr>
        <p:spPr>
          <a:xfrm>
            <a:off x="588264" y="2490217"/>
            <a:ext cx="3596640" cy="316992"/>
          </a:xfrm>
          <a:prstGeom prst="rect">
            <a:avLst/>
          </a:prstGeom>
          <a:solidFill>
            <a:srgbClr val="2E86AB"/>
          </a:solidFill>
          <a:ln w="12700">
            <a:solidFill>
              <a:srgbClr val="2E86A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3" name="Text 7">
            <a:extLst>
              <a:ext uri="{FF2B5EF4-FFF2-40B4-BE49-F238E27FC236}">
                <a16:creationId xmlns:a16="http://schemas.microsoft.com/office/drawing/2014/main" id="{EDEDE1F9-2579-48EA-A08C-406B833FE3CB}"/>
              </a:ext>
            </a:extLst>
          </p:cNvPr>
          <p:cNvSpPr/>
          <p:nvPr/>
        </p:nvSpPr>
        <p:spPr>
          <a:xfrm>
            <a:off x="875540" y="2151889"/>
            <a:ext cx="112166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? %</a:t>
            </a:r>
            <a:endParaRPr lang="en-US" sz="2400" dirty="0"/>
          </a:p>
        </p:txBody>
      </p:sp>
      <p:pic>
        <p:nvPicPr>
          <p:cNvPr id="64" name="Image 0" descr="preencoded.png">
            <a:extLst>
              <a:ext uri="{FF2B5EF4-FFF2-40B4-BE49-F238E27FC236}">
                <a16:creationId xmlns:a16="http://schemas.microsoft.com/office/drawing/2014/main" id="{30C65A0C-D984-4F8A-BCE4-2668F560B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734" y="2087881"/>
            <a:ext cx="586993" cy="586993"/>
          </a:xfrm>
          <a:prstGeom prst="rect">
            <a:avLst/>
          </a:prstGeom>
        </p:spPr>
      </p:pic>
      <p:sp>
        <p:nvSpPr>
          <p:cNvPr id="65" name="Text 7">
            <a:extLst>
              <a:ext uri="{FF2B5EF4-FFF2-40B4-BE49-F238E27FC236}">
                <a16:creationId xmlns:a16="http://schemas.microsoft.com/office/drawing/2014/main" id="{E2996260-C923-449C-AB43-428CA751D049}"/>
              </a:ext>
            </a:extLst>
          </p:cNvPr>
          <p:cNvSpPr/>
          <p:nvPr/>
        </p:nvSpPr>
        <p:spPr>
          <a:xfrm>
            <a:off x="2775206" y="2129029"/>
            <a:ext cx="112166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1/3</a:t>
            </a:r>
            <a:endParaRPr lang="en-US" sz="2400" dirty="0"/>
          </a:p>
        </p:txBody>
      </p:sp>
      <p:sp>
        <p:nvSpPr>
          <p:cNvPr id="66" name="Shape 5">
            <a:extLst>
              <a:ext uri="{FF2B5EF4-FFF2-40B4-BE49-F238E27FC236}">
                <a16:creationId xmlns:a16="http://schemas.microsoft.com/office/drawing/2014/main" id="{5CD00FFE-231F-4F74-9F97-131026F2F234}"/>
              </a:ext>
            </a:extLst>
          </p:cNvPr>
          <p:cNvSpPr/>
          <p:nvPr/>
        </p:nvSpPr>
        <p:spPr>
          <a:xfrm>
            <a:off x="4319018" y="1969009"/>
            <a:ext cx="3596640" cy="777240"/>
          </a:xfrm>
          <a:prstGeom prst="roundRect">
            <a:avLst>
              <a:gd name="adj" fmla="val 11765"/>
            </a:avLst>
          </a:prstGeom>
          <a:solidFill>
            <a:srgbClr val="2E86AB"/>
          </a:solidFill>
          <a:ln w="12700">
            <a:solidFill>
              <a:srgbClr val="2E86A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7" name="Shape 6">
            <a:extLst>
              <a:ext uri="{FF2B5EF4-FFF2-40B4-BE49-F238E27FC236}">
                <a16:creationId xmlns:a16="http://schemas.microsoft.com/office/drawing/2014/main" id="{A483BD8E-EAEA-49D8-9097-B63EE0182F2E}"/>
              </a:ext>
            </a:extLst>
          </p:cNvPr>
          <p:cNvSpPr/>
          <p:nvPr/>
        </p:nvSpPr>
        <p:spPr>
          <a:xfrm>
            <a:off x="4319018" y="2490217"/>
            <a:ext cx="3596640" cy="316992"/>
          </a:xfrm>
          <a:prstGeom prst="rect">
            <a:avLst/>
          </a:prstGeom>
          <a:solidFill>
            <a:srgbClr val="2E86AB"/>
          </a:solidFill>
          <a:ln w="12700">
            <a:solidFill>
              <a:srgbClr val="2E86A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8" name="Text 7">
            <a:extLst>
              <a:ext uri="{FF2B5EF4-FFF2-40B4-BE49-F238E27FC236}">
                <a16:creationId xmlns:a16="http://schemas.microsoft.com/office/drawing/2014/main" id="{5237953E-4C7B-449C-9FA8-F8C5ABB50784}"/>
              </a:ext>
            </a:extLst>
          </p:cNvPr>
          <p:cNvSpPr/>
          <p:nvPr/>
        </p:nvSpPr>
        <p:spPr>
          <a:xfrm>
            <a:off x="4606294" y="2151889"/>
            <a:ext cx="112166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? %</a:t>
            </a:r>
            <a:endParaRPr lang="en-US" sz="2400" dirty="0"/>
          </a:p>
        </p:txBody>
      </p:sp>
      <p:sp>
        <p:nvSpPr>
          <p:cNvPr id="70" name="Text 7">
            <a:extLst>
              <a:ext uri="{FF2B5EF4-FFF2-40B4-BE49-F238E27FC236}">
                <a16:creationId xmlns:a16="http://schemas.microsoft.com/office/drawing/2014/main" id="{E57D3E4B-6873-4556-8500-D2074026B256}"/>
              </a:ext>
            </a:extLst>
          </p:cNvPr>
          <p:cNvSpPr/>
          <p:nvPr/>
        </p:nvSpPr>
        <p:spPr>
          <a:xfrm>
            <a:off x="6505960" y="2129029"/>
            <a:ext cx="112166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1/3</a:t>
            </a:r>
            <a:endParaRPr lang="en-US" sz="2400" dirty="0"/>
          </a:p>
        </p:txBody>
      </p:sp>
      <p:sp>
        <p:nvSpPr>
          <p:cNvPr id="71" name="Shape 5">
            <a:extLst>
              <a:ext uri="{FF2B5EF4-FFF2-40B4-BE49-F238E27FC236}">
                <a16:creationId xmlns:a16="http://schemas.microsoft.com/office/drawing/2014/main" id="{AB76F3FB-7392-47EA-864C-18C2E6EABB76}"/>
              </a:ext>
            </a:extLst>
          </p:cNvPr>
          <p:cNvSpPr/>
          <p:nvPr/>
        </p:nvSpPr>
        <p:spPr>
          <a:xfrm>
            <a:off x="8058916" y="1959864"/>
            <a:ext cx="3596640" cy="777240"/>
          </a:xfrm>
          <a:prstGeom prst="roundRect">
            <a:avLst>
              <a:gd name="adj" fmla="val 11765"/>
            </a:avLst>
          </a:prstGeom>
          <a:solidFill>
            <a:srgbClr val="2E86AB"/>
          </a:solidFill>
          <a:ln w="12700">
            <a:solidFill>
              <a:srgbClr val="2E86A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2" name="Shape 6">
            <a:extLst>
              <a:ext uri="{FF2B5EF4-FFF2-40B4-BE49-F238E27FC236}">
                <a16:creationId xmlns:a16="http://schemas.microsoft.com/office/drawing/2014/main" id="{04D1A2CA-ECFB-4F55-BD4A-4B8DAF1BB3B5}"/>
              </a:ext>
            </a:extLst>
          </p:cNvPr>
          <p:cNvSpPr/>
          <p:nvPr/>
        </p:nvSpPr>
        <p:spPr>
          <a:xfrm>
            <a:off x="8058916" y="2481072"/>
            <a:ext cx="3596640" cy="316992"/>
          </a:xfrm>
          <a:prstGeom prst="rect">
            <a:avLst/>
          </a:prstGeom>
          <a:solidFill>
            <a:srgbClr val="2E86AB"/>
          </a:solidFill>
          <a:ln w="12700">
            <a:solidFill>
              <a:srgbClr val="2E86A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3" name="Text 7">
            <a:extLst>
              <a:ext uri="{FF2B5EF4-FFF2-40B4-BE49-F238E27FC236}">
                <a16:creationId xmlns:a16="http://schemas.microsoft.com/office/drawing/2014/main" id="{CF64EB73-5969-4BA1-8388-0D63479B29D6}"/>
              </a:ext>
            </a:extLst>
          </p:cNvPr>
          <p:cNvSpPr/>
          <p:nvPr/>
        </p:nvSpPr>
        <p:spPr>
          <a:xfrm>
            <a:off x="8346192" y="2142744"/>
            <a:ext cx="112166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? %</a:t>
            </a:r>
            <a:endParaRPr lang="en-US" sz="2400" dirty="0"/>
          </a:p>
        </p:txBody>
      </p:sp>
      <p:sp>
        <p:nvSpPr>
          <p:cNvPr id="75" name="Text 7">
            <a:extLst>
              <a:ext uri="{FF2B5EF4-FFF2-40B4-BE49-F238E27FC236}">
                <a16:creationId xmlns:a16="http://schemas.microsoft.com/office/drawing/2014/main" id="{934DAE82-974C-480D-91EA-0217FFFC0EA5}"/>
              </a:ext>
            </a:extLst>
          </p:cNvPr>
          <p:cNvSpPr/>
          <p:nvPr/>
        </p:nvSpPr>
        <p:spPr>
          <a:xfrm>
            <a:off x="10245858" y="2119884"/>
            <a:ext cx="112166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1/3</a:t>
            </a:r>
            <a:endParaRPr lang="en-US" sz="2400" dirty="0"/>
          </a:p>
        </p:txBody>
      </p:sp>
      <p:pic>
        <p:nvPicPr>
          <p:cNvPr id="76" name="Image 2" descr="preencoded.png">
            <a:extLst>
              <a:ext uri="{FF2B5EF4-FFF2-40B4-BE49-F238E27FC236}">
                <a16:creationId xmlns:a16="http://schemas.microsoft.com/office/drawing/2014/main" id="{790DC1F0-3FD2-44DF-BE28-8CB70EB77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5113" y="2087755"/>
            <a:ext cx="593215" cy="593215"/>
          </a:xfrm>
          <a:prstGeom prst="rect">
            <a:avLst/>
          </a:prstGeom>
        </p:spPr>
      </p:pic>
      <p:pic>
        <p:nvPicPr>
          <p:cNvPr id="77" name="Image 1" descr="preencoded.png">
            <a:extLst>
              <a:ext uri="{FF2B5EF4-FFF2-40B4-BE49-F238E27FC236}">
                <a16:creationId xmlns:a16="http://schemas.microsoft.com/office/drawing/2014/main" id="{F019AEE2-C2E4-496B-8938-02DDAC582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880" y="2106170"/>
            <a:ext cx="537214" cy="537214"/>
          </a:xfrm>
          <a:prstGeom prst="rect">
            <a:avLst/>
          </a:prstGeom>
        </p:spPr>
      </p:pic>
      <p:sp>
        <p:nvSpPr>
          <p:cNvPr id="78" name="Text 8">
            <a:extLst>
              <a:ext uri="{FF2B5EF4-FFF2-40B4-BE49-F238E27FC236}">
                <a16:creationId xmlns:a16="http://schemas.microsoft.com/office/drawing/2014/main" id="{62DC19F0-E59F-4637-838F-AA5B090E8E19}"/>
              </a:ext>
            </a:extLst>
          </p:cNvPr>
          <p:cNvSpPr/>
          <p:nvPr/>
        </p:nvSpPr>
        <p:spPr>
          <a:xfrm>
            <a:off x="4413504" y="3561588"/>
            <a:ext cx="3325368" cy="19705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Betriebsinterne Schulungen &amp; Kompetenzerweiterung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Freistellung &amp; Lohnersatz bei externen Kursen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Branchenweite Qualifizierungsfonds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Co-Finanzierung öffentlicher Bildungsmaßnahmen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Steuerliche Absetzbarkeit</a:t>
            </a:r>
          </a:p>
        </p:txBody>
      </p:sp>
      <p:sp>
        <p:nvSpPr>
          <p:cNvPr id="79" name="Text 8">
            <a:extLst>
              <a:ext uri="{FF2B5EF4-FFF2-40B4-BE49-F238E27FC236}">
                <a16:creationId xmlns:a16="http://schemas.microsoft.com/office/drawing/2014/main" id="{F3DA733C-49B5-4901-83E4-148CCEDEBC96}"/>
              </a:ext>
            </a:extLst>
          </p:cNvPr>
          <p:cNvSpPr/>
          <p:nvPr/>
        </p:nvSpPr>
        <p:spPr>
          <a:xfrm>
            <a:off x="8247888" y="3561588"/>
            <a:ext cx="3230880" cy="19705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Eigenbeteiligung bei berufsbegleitenden Abschlüssen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Persönliche Kompetenzentwicklung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Bildungssparmodelle &amp; steuerliche Begünstigung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Einkommensabhängige Staffelung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Keine finanzielle Ausgrenzung durch Kostendämpfer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B42CFD-91F7-4EDB-80FC-A4FBE797EA79}"/>
              </a:ext>
            </a:extLst>
          </p:cNvPr>
          <p:cNvSpPr/>
          <p:nvPr/>
        </p:nvSpPr>
        <p:spPr>
          <a:xfrm>
            <a:off x="533400" y="5780666"/>
            <a:ext cx="11122156" cy="646331"/>
          </a:xfrm>
          <a:prstGeom prst="rect">
            <a:avLst/>
          </a:prstGeom>
          <a:ln w="25400">
            <a:solidFill>
              <a:srgbClr val="B8D8C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Leitsatz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</a:t>
            </a:r>
            <a:r>
              <a:rPr lang="en-US" dirty="0" err="1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Wer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vom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Nutzen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profitiert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trägt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anteilig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die Last</a:t>
            </a:r>
          </a:p>
          <a:p>
            <a:r>
              <a:rPr lang="en-US" dirty="0" err="1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Staat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</a:t>
            </a:r>
            <a:r>
              <a:rPr lang="en-US" dirty="0" err="1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gesellschaftl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</a:t>
            </a:r>
            <a:r>
              <a:rPr lang="en-US" dirty="0" err="1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Mehrwert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	</a:t>
            </a:r>
            <a:r>
              <a:rPr lang="en-US" dirty="0" err="1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Unternehmen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</a:t>
            </a:r>
            <a:r>
              <a:rPr lang="en-US" dirty="0" err="1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Produktivitätsgewinn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	      Individuum (</a:t>
            </a:r>
            <a:r>
              <a:rPr lang="en-US" dirty="0" err="1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höheres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Einkommen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52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CCA19-BE3B-2412-EC5D-FD24E8DF3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Methodische Anmerkungen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9A720-6169-A3A3-C716-62CA4DC9B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AT" b="1" dirty="0"/>
              <a:t>Erwachsenenbildung: </a:t>
            </a:r>
            <a:r>
              <a:rPr lang="de-AT" dirty="0"/>
              <a:t>nach Erstausbildung (nicht-formales Lernen), ab 25 Jahren</a:t>
            </a:r>
            <a:endParaRPr lang="de-AT" b="1" dirty="0"/>
          </a:p>
          <a:p>
            <a:pPr>
              <a:lnSpc>
                <a:spcPct val="100000"/>
              </a:lnSpc>
            </a:pPr>
            <a:r>
              <a:rPr lang="de-AT" b="1" dirty="0"/>
              <a:t>Vergleichsländer: </a:t>
            </a:r>
            <a:r>
              <a:rPr lang="de-AT" dirty="0"/>
              <a:t>Deutschland, Schweden, Finnland und Niederlande</a:t>
            </a:r>
          </a:p>
          <a:p>
            <a:pPr>
              <a:lnSpc>
                <a:spcPct val="100000"/>
              </a:lnSpc>
            </a:pPr>
            <a:r>
              <a:rPr lang="de-AT" b="1" dirty="0"/>
              <a:t>Indikatoren </a:t>
            </a:r>
            <a:r>
              <a:rPr lang="de-AT" dirty="0"/>
              <a:t>(direkte Ausgaben, jeweils zu </a:t>
            </a:r>
            <a:r>
              <a:rPr lang="de-AT" b="1" dirty="0"/>
              <a:t>Preisen von 2024</a:t>
            </a:r>
            <a:r>
              <a:rPr lang="de-AT" dirty="0"/>
              <a:t>: BIP-Deflator)</a:t>
            </a:r>
          </a:p>
          <a:p>
            <a:pPr lvl="1">
              <a:lnSpc>
                <a:spcPct val="100000"/>
              </a:lnSpc>
            </a:pPr>
            <a:r>
              <a:rPr lang="de-DE" dirty="0"/>
              <a:t>Nationale Darstellung des </a:t>
            </a:r>
            <a:r>
              <a:rPr lang="de-DE" b="1" dirty="0"/>
              <a:t>Gesamtvolumens</a:t>
            </a:r>
            <a:r>
              <a:rPr lang="de-DE" dirty="0"/>
              <a:t> (Mio. Euro im Zeitverlauf)</a:t>
            </a:r>
          </a:p>
          <a:p>
            <a:pPr lvl="1">
              <a:lnSpc>
                <a:spcPct val="100000"/>
              </a:lnSpc>
            </a:pPr>
            <a:r>
              <a:rPr lang="de-AT" dirty="0"/>
              <a:t>Ländervergleich: </a:t>
            </a:r>
            <a:r>
              <a:rPr lang="de-AT" b="1" dirty="0"/>
              <a:t>pro Kopf-Ausgaben </a:t>
            </a:r>
            <a:r>
              <a:rPr lang="de-AT" dirty="0"/>
              <a:t>(25-64 jährige Bev.) in Kaufkraftstandards (KKS) für das Referenzjahr 2024 und das Vergleichsjahr 2018 </a:t>
            </a: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de-AT" b="1" dirty="0"/>
              <a:t>Komponenten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AT" sz="1800" dirty="0"/>
              <a:t>Staatliche Ausgaben i.e.S. (Budgets von Bund, Länder und Gemeinden)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AT" sz="1800" dirty="0"/>
              <a:t>Qualifizierungsausgaben der aktiven Arbeitsmarktpolitik (AMS)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AT" sz="1800" dirty="0"/>
              <a:t>Betriebliche Weiterbildungsausgaben der privaten Unternehmen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AT" sz="1800" dirty="0"/>
              <a:t>Beiträge der privaten Haushalte für die Teilnahmen an beruflicher und allgemeiner Weiterbildung</a:t>
            </a:r>
          </a:p>
          <a:p>
            <a:pPr>
              <a:lnSpc>
                <a:spcPct val="100000"/>
              </a:lnSpc>
            </a:pPr>
            <a:r>
              <a:rPr lang="de-AT" b="1" dirty="0"/>
              <a:t>Datenquellen</a:t>
            </a:r>
            <a:r>
              <a:rPr lang="de-AT" dirty="0"/>
              <a:t>: Direkte Erhebungen in den Ländern sowie verfügbare nationale und internationale Statistiken und Studien (Eurostat, OECD, AES, CVTS, …)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7B3DC0D-2386-1B55-7471-24AF3911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93DD-FD07-415E-9D5D-7760CCC42736}" type="slidenum">
              <a:rPr lang="de-AT" smtClean="0"/>
              <a:pPr/>
              <a:t>4</a:t>
            </a:fld>
            <a:endParaRPr lang="de-AT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874DCB5-32A0-A237-E6A7-F8A42830F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18.06.2026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72092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10258-145E-EC90-667E-F0414712C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WB-Finanzierung in Österreich 2024 (direkte Kosten)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A3332-ACF7-453A-A0F4-43E59E5C7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18.06.2026</a:t>
            </a:r>
            <a:endParaRPr lang="de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01F61-5153-BCFE-BF72-D70A47DBC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29411"/>
            <a:ext cx="2743200" cy="365125"/>
          </a:xfrm>
        </p:spPr>
        <p:txBody>
          <a:bodyPr/>
          <a:lstStyle/>
          <a:p>
            <a:fld id="{A8BB93DD-FD07-415E-9D5D-7760CCC42736}" type="slidenum">
              <a:rPr lang="de-AT" smtClean="0"/>
              <a:pPr/>
              <a:t>5</a:t>
            </a:fld>
            <a:endParaRPr lang="de-AT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C72266F-79FF-05C0-E433-B9619D5CC1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16" y="1339850"/>
            <a:ext cx="2861440" cy="487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64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3AA18-1B71-CBD0-5A78-A2CD00C32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ECB2D-0A87-C046-846F-493012C3B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WB-Finanzierung in Österreich 2024 (direkte Kosten)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9E6DD-D1AF-8D4A-2FF5-D56C4E555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18.06.2026</a:t>
            </a:r>
            <a:endParaRPr lang="de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95A4D-E970-A75C-B0F4-493121D1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29411"/>
            <a:ext cx="2743200" cy="365125"/>
          </a:xfrm>
        </p:spPr>
        <p:txBody>
          <a:bodyPr/>
          <a:lstStyle/>
          <a:p>
            <a:fld id="{A8BB93DD-FD07-415E-9D5D-7760CCC42736}" type="slidenum">
              <a:rPr lang="de-AT" smtClean="0"/>
              <a:pPr/>
              <a:t>6</a:t>
            </a:fld>
            <a:endParaRPr lang="de-AT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E0DDEC-2300-4153-5C7E-9AE3DC0C65BC}"/>
              </a:ext>
            </a:extLst>
          </p:cNvPr>
          <p:cNvSpPr txBox="1"/>
          <p:nvPr/>
        </p:nvSpPr>
        <p:spPr>
          <a:xfrm>
            <a:off x="4432042" y="5629247"/>
            <a:ext cx="70418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i="1" dirty="0">
                <a:solidFill>
                  <a:schemeClr val="tx2">
                    <a:lumMod val="75000"/>
                  </a:schemeClr>
                </a:solidFill>
              </a:rPr>
              <a:t>Hinweis:</a:t>
            </a:r>
            <a:r>
              <a:rPr lang="de-AT" sz="1100" dirty="0">
                <a:solidFill>
                  <a:schemeClr val="tx2">
                    <a:lumMod val="75000"/>
                  </a:schemeClr>
                </a:solidFill>
              </a:rPr>
              <a:t> Daten der betrieblichen Ausgaben basieren auf Daten von 2020 (CVTS6) und der privaten Haushalte auf 2022 (AES). Die Beträge wurden mittels BIP-</a:t>
            </a:r>
            <a:r>
              <a:rPr lang="de-AT" sz="1100" dirty="0" err="1">
                <a:solidFill>
                  <a:schemeClr val="tx2">
                    <a:lumMod val="75000"/>
                  </a:schemeClr>
                </a:solidFill>
              </a:rPr>
              <a:t>Deflatoren</a:t>
            </a:r>
            <a:r>
              <a:rPr lang="de-AT" sz="1100" dirty="0">
                <a:solidFill>
                  <a:schemeClr val="tx2">
                    <a:lumMod val="75000"/>
                  </a:schemeClr>
                </a:solidFill>
              </a:rPr>
              <a:t> (OECD </a:t>
            </a:r>
            <a:r>
              <a:rPr lang="de-AT" sz="1100" dirty="0" err="1">
                <a:solidFill>
                  <a:schemeClr val="tx2">
                    <a:lumMod val="75000"/>
                  </a:schemeClr>
                </a:solidFill>
              </a:rPr>
              <a:t>Economic</a:t>
            </a:r>
            <a:r>
              <a:rPr lang="de-AT" sz="1100" dirty="0">
                <a:solidFill>
                  <a:schemeClr val="tx2">
                    <a:lumMod val="75000"/>
                  </a:schemeClr>
                </a:solidFill>
              </a:rPr>
              <a:t> Outlook 118, 2025) auf das Preisniveau von 2024 gebracht.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14C25FE-1A6B-82CD-AC53-77AECF5F1E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16" y="1339850"/>
            <a:ext cx="2861440" cy="4879975"/>
          </a:xfrm>
          <a:prstGeom prst="rect">
            <a:avLst/>
          </a:prstGeom>
        </p:spPr>
      </p:pic>
      <p:graphicFrame>
        <p:nvGraphicFramePr>
          <p:cNvPr id="18" name="Content Placeholder 10">
            <a:extLst>
              <a:ext uri="{FF2B5EF4-FFF2-40B4-BE49-F238E27FC236}">
                <a16:creationId xmlns:a16="http://schemas.microsoft.com/office/drawing/2014/main" id="{BB900853-63E5-EF64-8795-3E167B97C41F}"/>
              </a:ext>
            </a:extLst>
          </p:cNvPr>
          <p:cNvGraphicFramePr>
            <a:graphicFrameLocks/>
          </p:cNvGraphicFramePr>
          <p:nvPr/>
        </p:nvGraphicFramePr>
        <p:xfrm>
          <a:off x="4432042" y="1378203"/>
          <a:ext cx="6921758" cy="4101594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4674636">
                  <a:extLst>
                    <a:ext uri="{9D8B030D-6E8A-4147-A177-3AD203B41FA5}">
                      <a16:colId xmlns:a16="http://schemas.microsoft.com/office/drawing/2014/main" val="177944780"/>
                    </a:ext>
                  </a:extLst>
                </a:gridCol>
                <a:gridCol w="1123243">
                  <a:extLst>
                    <a:ext uri="{9D8B030D-6E8A-4147-A177-3AD203B41FA5}">
                      <a16:colId xmlns:a16="http://schemas.microsoft.com/office/drawing/2014/main" val="2506899531"/>
                    </a:ext>
                  </a:extLst>
                </a:gridCol>
                <a:gridCol w="1123879">
                  <a:extLst>
                    <a:ext uri="{9D8B030D-6E8A-4147-A177-3AD203B41FA5}">
                      <a16:colId xmlns:a16="http://schemas.microsoft.com/office/drawing/2014/main" val="2396659933"/>
                    </a:ext>
                  </a:extLst>
                </a:gridCol>
              </a:tblGrid>
              <a:tr h="1056372">
                <a:tc>
                  <a:txBody>
                    <a:bodyPr/>
                    <a:lstStyle/>
                    <a:p>
                      <a:endParaRPr lang="de-AT" sz="14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AT" sz="1800" b="1" dirty="0">
                          <a:latin typeface="+mn-lt"/>
                        </a:rPr>
                        <a:t>2024*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41120"/>
                  </a:ext>
                </a:extLst>
              </a:tr>
              <a:tr h="507537">
                <a:tc>
                  <a:txBody>
                    <a:bodyPr/>
                    <a:lstStyle/>
                    <a:p>
                      <a:pPr algn="l"/>
                      <a:endParaRPr lang="de-AT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>
                          <a:latin typeface="+mn-lt"/>
                        </a:rPr>
                        <a:t>Mio. 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>
                          <a:latin typeface="+mn-lt"/>
                        </a:rPr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9075082"/>
                  </a:ext>
                </a:extLst>
              </a:tr>
              <a:tr h="5075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dirty="0">
                          <a:effectLst/>
                          <a:latin typeface="+mn-lt"/>
                        </a:rPr>
                        <a:t>Staatliche WB-Budgets (Bund, Länder, Gemeinden)</a:t>
                      </a:r>
                      <a:endParaRPr lang="de-AT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1400" dirty="0">
                          <a:latin typeface="+mn-lt"/>
                        </a:rPr>
                        <a:t>313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1400" dirty="0">
                          <a:latin typeface="+mn-lt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7937327"/>
                  </a:ext>
                </a:extLst>
              </a:tr>
              <a:tr h="5075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dirty="0">
                          <a:effectLst/>
                          <a:latin typeface="+mn-lt"/>
                        </a:rPr>
                        <a:t>AMS – Qualifizierung (ohne Jugendliche)</a:t>
                      </a:r>
                      <a:endParaRPr lang="de-AT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1400" dirty="0">
                          <a:latin typeface="+mn-lt"/>
                        </a:rPr>
                        <a:t>351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1400" dirty="0">
                          <a:latin typeface="+mn-lt"/>
                        </a:rPr>
                        <a:t>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6953556"/>
                  </a:ext>
                </a:extLst>
              </a:tr>
              <a:tr h="5075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dirty="0">
                          <a:effectLst/>
                          <a:latin typeface="+mn-lt"/>
                        </a:rPr>
                        <a:t>Betriebliche Ausgaben (CVTS, </a:t>
                      </a:r>
                      <a:r>
                        <a:rPr lang="de-AT" sz="1400" b="1" dirty="0">
                          <a:effectLst/>
                          <a:latin typeface="+mn-lt"/>
                        </a:rPr>
                        <a:t>*2020</a:t>
                      </a:r>
                      <a:r>
                        <a:rPr lang="de-AT" sz="1400" dirty="0">
                          <a:effectLst/>
                          <a:latin typeface="+mn-lt"/>
                        </a:rPr>
                        <a:t>)</a:t>
                      </a:r>
                      <a:endParaRPr lang="de-AT" sz="1400" baseline="300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1400" dirty="0">
                          <a:latin typeface="+mn-lt"/>
                        </a:rPr>
                        <a:t>635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1400" dirty="0">
                          <a:latin typeface="+mn-lt"/>
                        </a:rPr>
                        <a:t>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2441846"/>
                  </a:ext>
                </a:extLst>
              </a:tr>
              <a:tr h="5075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dirty="0">
                          <a:effectLst/>
                          <a:latin typeface="+mn-lt"/>
                        </a:rPr>
                        <a:t>Ausgaben der privaten Haushalte (AES, </a:t>
                      </a:r>
                      <a:r>
                        <a:rPr lang="de-AT" sz="1400" b="1" dirty="0">
                          <a:effectLst/>
                          <a:latin typeface="+mn-lt"/>
                        </a:rPr>
                        <a:t>*2022</a:t>
                      </a:r>
                      <a:r>
                        <a:rPr lang="de-AT" sz="1400" dirty="0">
                          <a:effectLst/>
                          <a:latin typeface="+mn-lt"/>
                        </a:rPr>
                        <a:t>)</a:t>
                      </a:r>
                      <a:endParaRPr lang="de-AT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1400" dirty="0">
                          <a:latin typeface="+mn-lt"/>
                        </a:rPr>
                        <a:t>1.934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1400" dirty="0">
                          <a:latin typeface="+mn-lt"/>
                        </a:rPr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0011798"/>
                  </a:ext>
                </a:extLst>
              </a:tr>
              <a:tr h="5075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b="1" dirty="0">
                          <a:effectLst/>
                          <a:latin typeface="+mn-lt"/>
                        </a:rPr>
                        <a:t>Summe Ausgaben</a:t>
                      </a:r>
                      <a:endParaRPr lang="de-AT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3.233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0104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483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71FFC329-BC4A-CB37-E513-85A57CFAC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8376"/>
          </a:xfrm>
        </p:spPr>
        <p:txBody>
          <a:bodyPr/>
          <a:lstStyle/>
          <a:p>
            <a:r>
              <a:rPr lang="en-US" sz="2400" dirty="0" err="1"/>
              <a:t>Öffentliche</a:t>
            </a:r>
            <a:r>
              <a:rPr lang="en-US" sz="2400" dirty="0"/>
              <a:t> Hand </a:t>
            </a:r>
            <a:r>
              <a:rPr lang="en-US" sz="2400" dirty="0" err="1"/>
              <a:t>im</a:t>
            </a:r>
            <a:r>
              <a:rPr lang="en-US" sz="2400" dirty="0"/>
              <a:t> </a:t>
            </a:r>
            <a:r>
              <a:rPr lang="en-US" sz="2400" dirty="0" err="1"/>
              <a:t>Zeitverlauf</a:t>
            </a:r>
            <a:r>
              <a:rPr lang="en-US" sz="2400" dirty="0"/>
              <a:t>: </a:t>
            </a:r>
            <a:r>
              <a:rPr lang="en-US" sz="2400" dirty="0" err="1"/>
              <a:t>Staat</a:t>
            </a:r>
            <a:r>
              <a:rPr lang="en-US" sz="2400" dirty="0"/>
              <a:t> + AMS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4583961-25DB-8EF1-4300-FB5B369EB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726" y="1268963"/>
            <a:ext cx="8938548" cy="5452512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164AD-5394-69CF-03AF-8A34375401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18.06.2026</a:t>
            </a:r>
            <a:endParaRPr lang="de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511F6-601B-189F-925B-68488687F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8BB93DD-FD07-415E-9D5D-7760CCC42736}" type="slidenum">
              <a:rPr lang="de-AT" smtClean="0"/>
              <a:pPr>
                <a:spcAft>
                  <a:spcPts val="600"/>
                </a:spcAft>
              </a:pPr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15637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4840C-131B-D854-D59F-C0212B6C7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Private </a:t>
            </a:r>
            <a:r>
              <a:rPr lang="en-US" sz="2400" dirty="0" err="1"/>
              <a:t>Ausgaben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r>
              <a:rPr lang="en-US" sz="2400" dirty="0"/>
              <a:t> </a:t>
            </a:r>
            <a:r>
              <a:rPr lang="en-US" sz="2400" dirty="0" err="1"/>
              <a:t>Zeitverlauf</a:t>
            </a:r>
            <a:r>
              <a:rPr lang="en-US" sz="2400" dirty="0"/>
              <a:t> (Mio. Euro, </a:t>
            </a:r>
            <a:r>
              <a:rPr lang="en-US" sz="2400" dirty="0" err="1"/>
              <a:t>Preise</a:t>
            </a:r>
            <a:r>
              <a:rPr lang="en-US" sz="2400" dirty="0"/>
              <a:t> von 2024)</a:t>
            </a:r>
            <a:endParaRPr lang="de-AT" sz="24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00AC1BA-5358-CB23-698D-179D17376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00" y="1223999"/>
            <a:ext cx="9144018" cy="54864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1E9A1-473F-3413-6060-DCE8C0623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18.06.2026</a:t>
            </a:r>
            <a:endParaRPr lang="de-A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73B8B6-678B-2001-B13A-A6F52858C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93DD-FD07-415E-9D5D-7760CCC42736}" type="slidenum">
              <a:rPr lang="de-AT" smtClean="0"/>
              <a:pPr/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2067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10BDF-2AF8-29CD-3C59-078E78251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Gesamtausgaben im Länder- und Zeitvergleich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D953D-60C1-F514-CCF7-45A8E0377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18.06.2026</a:t>
            </a:r>
            <a:endParaRPr lang="de-A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E146D-30AA-C8F3-4C7F-696BDD332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93DD-FD07-415E-9D5D-7760CCC42736}" type="slidenum">
              <a:rPr lang="de-AT" smtClean="0"/>
              <a:pPr/>
              <a:t>9</a:t>
            </a:fld>
            <a:endParaRPr lang="de-AT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CAD4AD6-7752-F99B-AA2E-5BE7D0D8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9007" y="1203502"/>
            <a:ext cx="8813684" cy="538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08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HS_2024">
      <a:dk1>
        <a:sysClr val="windowText" lastClr="000000"/>
      </a:dk1>
      <a:lt1>
        <a:sysClr val="window" lastClr="FFFFFF"/>
      </a:lt1>
      <a:dk2>
        <a:srgbClr val="46505B"/>
      </a:dk2>
      <a:lt2>
        <a:srgbClr val="F2F1EE"/>
      </a:lt2>
      <a:accent1>
        <a:srgbClr val="BC0444"/>
      </a:accent1>
      <a:accent2>
        <a:srgbClr val="B8D8CF"/>
      </a:accent2>
      <a:accent3>
        <a:srgbClr val="00605A"/>
      </a:accent3>
      <a:accent4>
        <a:srgbClr val="EE7555"/>
      </a:accent4>
      <a:accent5>
        <a:srgbClr val="00917D"/>
      </a:accent5>
      <a:accent6>
        <a:srgbClr val="F1B300"/>
      </a:accent6>
      <a:hlink>
        <a:srgbClr val="BEB9AC"/>
      </a:hlink>
      <a:folHlink>
        <a:srgbClr val="869FCE"/>
      </a:folHlink>
    </a:clrScheme>
    <a:fontScheme name="IHS 2024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A2666367-E041-4F4A-8588-49A23E9DA327}" vid="{0391A152-86AA-4645-8B23-6AE79A33D1BD}"/>
    </a:ext>
  </a:extLst>
</a:theme>
</file>

<file path=ppt/theme/theme2.xml><?xml version="1.0" encoding="utf-8"?>
<a:theme xmlns:a="http://schemas.openxmlformats.org/drawingml/2006/main" name="IHS24 Custom Design">
  <a:themeElements>
    <a:clrScheme name="IHS_2024">
      <a:dk1>
        <a:sysClr val="windowText" lastClr="000000"/>
      </a:dk1>
      <a:lt1>
        <a:sysClr val="window" lastClr="FFFFFF"/>
      </a:lt1>
      <a:dk2>
        <a:srgbClr val="46505B"/>
      </a:dk2>
      <a:lt2>
        <a:srgbClr val="F2F1EE"/>
      </a:lt2>
      <a:accent1>
        <a:srgbClr val="BC0444"/>
      </a:accent1>
      <a:accent2>
        <a:srgbClr val="B8D8CF"/>
      </a:accent2>
      <a:accent3>
        <a:srgbClr val="00605A"/>
      </a:accent3>
      <a:accent4>
        <a:srgbClr val="EE7555"/>
      </a:accent4>
      <a:accent5>
        <a:srgbClr val="00917D"/>
      </a:accent5>
      <a:accent6>
        <a:srgbClr val="F1B300"/>
      </a:accent6>
      <a:hlink>
        <a:srgbClr val="BEB9AC"/>
      </a:hlink>
      <a:folHlink>
        <a:srgbClr val="869F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A2666367-E041-4F4A-8588-49A23E9DA327}" vid="{6740B261-9A17-44BD-84DF-608310C3CED4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owerPoint_x002d_Format xmlns="bec779af-c562-4574-8cba-352763f50749">16:9</PowerPoint_x002d_Format>
    <Category xmlns="bec779af-c562-4574-8cba-352763f50749">3_Powerpoint_DE</Category>
    <Templateversion xmlns="bec779af-c562-4574-8cba-352763f50749">V1.0</Templateversion>
    <_dlc_DocId xmlns="dbbc092b-e0f1-45aa-9b3c-30120b2b00df">7SY2WKF6U5KK-802207967-153</_dlc_DocId>
    <_dlc_DocIdUrl xmlns="dbbc092b-e0f1-45aa-9b3c-30120b2b00df">
      <Url>https://ihsacat.sharepoint.com/sites/Templates/_layouts/15/DocIdRedir.aspx?ID=7SY2WKF6U5KK-802207967-153</Url>
      <Description>7SY2WKF6U5KK-802207967-153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30407FAB99794E861F4FC0118357AE" ma:contentTypeVersion="9" ma:contentTypeDescription="Create a new document." ma:contentTypeScope="" ma:versionID="2091ff579ead44d3165fbce7eccb73e6">
  <xsd:schema xmlns:xsd="http://www.w3.org/2001/XMLSchema" xmlns:xs="http://www.w3.org/2001/XMLSchema" xmlns:p="http://schemas.microsoft.com/office/2006/metadata/properties" xmlns:ns3="bec779af-c562-4574-8cba-352763f50749" xmlns:ns4="dbbc092b-e0f1-45aa-9b3c-30120b2b00df" targetNamespace="http://schemas.microsoft.com/office/2006/metadata/properties" ma:root="true" ma:fieldsID="3c4ae2f7e4122d10613fa6e30e234b5f" ns3:_="" ns4:_="">
    <xsd:import namespace="bec779af-c562-4574-8cba-352763f50749"/>
    <xsd:import namespace="dbbc092b-e0f1-45aa-9b3c-30120b2b00df"/>
    <xsd:element name="properties">
      <xsd:complexType>
        <xsd:sequence>
          <xsd:element name="documentManagement">
            <xsd:complexType>
              <xsd:all>
                <xsd:element ref="ns3:Templateversion"/>
                <xsd:element ref="ns3:MediaServiceMetadata" minOccurs="0"/>
                <xsd:element ref="ns3:MediaServiceFastMetadata" minOccurs="0"/>
                <xsd:element ref="ns4:_dlc_DocId" minOccurs="0"/>
                <xsd:element ref="ns4:_dlc_DocIdUrl" minOccurs="0"/>
                <xsd:element ref="ns4:_dlc_DocIdPersistId" minOccurs="0"/>
                <xsd:element ref="ns3:PowerPoint_x002d_Format" minOccurs="0"/>
                <xsd:element ref="ns3:MediaServiceObjectDetectorVersions" minOccurs="0"/>
                <xsd:element ref="ns3:MediaServiceSearchProperties" minOccurs="0"/>
                <xsd:element ref="ns3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c779af-c562-4574-8cba-352763f50749" elementFormDefault="qualified">
    <xsd:import namespace="http://schemas.microsoft.com/office/2006/documentManagement/types"/>
    <xsd:import namespace="http://schemas.microsoft.com/office/infopath/2007/PartnerControls"/>
    <xsd:element name="Templateversion" ma:index="10" ma:displayName="Templateversion" ma:format="Dropdown" ma:internalName="Templateversion">
      <xsd:simpleType>
        <xsd:restriction base="dms:Text">
          <xsd:maxLength value="255"/>
        </xsd:restrict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PowerPoint_x002d_Format" ma:index="16" nillable="true" ma:displayName="PowerPoint-Format" ma:format="RadioButtons" ma:internalName="PowerPoint_x002d_Format">
      <xsd:simpleType>
        <xsd:restriction base="dms:Choice">
          <xsd:enumeration value="4:3"/>
          <xsd:enumeration value="16:9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ategory" ma:index="19" nillable="true" ma:displayName="Category" ma:format="RadioButtons" ma:internalName="Category">
      <xsd:simpleType>
        <xsd:restriction base="dms:Choice">
          <xsd:enumeration value="5_Excel_DE"/>
          <xsd:enumeration value="6_Excel_EN"/>
          <xsd:enumeration value="1_Word_DE"/>
          <xsd:enumeration value="2_Word_EN"/>
          <xsd:enumeration value="3_Powerpoint_DE"/>
          <xsd:enumeration value="4_Powerpoint_EN"/>
          <xsd:enumeration value="7_Office_Color"/>
          <xsd:enumeration value="8_Office_Fon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c092b-e0f1-45aa-9b3c-30120b2b00d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9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508A77-3791-41D1-AEE9-09A4D6033B90}">
  <ds:schemaRefs>
    <ds:schemaRef ds:uri="http://schemas.microsoft.com/office/infopath/2007/PartnerControls"/>
    <ds:schemaRef ds:uri="bec779af-c562-4574-8cba-352763f50749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dbbc092b-e0f1-45aa-9b3c-30120b2b00df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98BC681-EC95-4F3D-B4A0-5BCAECE8F2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95D017-4196-4683-B2F8-195186DFB37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D22E28C-567D-4A08-AA9D-B7E298F019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c779af-c562-4574-8cba-352763f50749"/>
    <ds:schemaRef ds:uri="dbbc092b-e0f1-45aa-9b3c-30120b2b00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717</Words>
  <Application>Microsoft Office PowerPoint</Application>
  <PresentationFormat>Breitbild</PresentationFormat>
  <Paragraphs>136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19</vt:i4>
      </vt:variant>
    </vt:vector>
  </HeadingPairs>
  <TitlesOfParts>
    <vt:vector size="26" baseType="lpstr">
      <vt:lpstr>Open Sans</vt:lpstr>
      <vt:lpstr>Cambria</vt:lpstr>
      <vt:lpstr>Calibri</vt:lpstr>
      <vt:lpstr>Arial</vt:lpstr>
      <vt:lpstr>Office Theme</vt:lpstr>
      <vt:lpstr>IHS24 Custom Design</vt:lpstr>
      <vt:lpstr>Custom Design</vt:lpstr>
      <vt:lpstr>FINANZIERUNG VON ERWACHSENEN- UND WEITERBILDUNG</vt:lpstr>
      <vt:lpstr>Warum braucht ein Land eine starke Weiterbildungsfinanzierung?</vt:lpstr>
      <vt:lpstr>Finanzierungsverantwortung: Wer zahlt – und warum?</vt:lpstr>
      <vt:lpstr>Methodische Anmerkungen</vt:lpstr>
      <vt:lpstr>WB-Finanzierung in Österreich 2024 (direkte Kosten)</vt:lpstr>
      <vt:lpstr>WB-Finanzierung in Österreich 2024 (direkte Kosten)</vt:lpstr>
      <vt:lpstr>Öffentliche Hand im Zeitverlauf: Staat + AMS</vt:lpstr>
      <vt:lpstr>Private Ausgaben im Zeitverlauf (Mio. Euro, Preise von 2024)</vt:lpstr>
      <vt:lpstr>Gesamtausgaben im Länder- und Zeitvergleich</vt:lpstr>
      <vt:lpstr>Gesamtausgaben im Länder- und Zeitvergleich</vt:lpstr>
      <vt:lpstr>Ländervergleich: Struktur der Ausgaben (1)</vt:lpstr>
      <vt:lpstr>Ländervergleich: Struktur der Ausgaben (2)</vt:lpstr>
      <vt:lpstr>Ländervergleich: Struktur der Ausgaben (3)</vt:lpstr>
      <vt:lpstr>Ausgaben der Unternehmen im Vergleich  (pro Kopf der 25-64-Jährigen in KKS zu Preisen von 2024)</vt:lpstr>
      <vt:lpstr>Ausgaben der privaten Haushalte im Vergleich (pro Kopf der 25-64-Jährigen in KKS zu Preisen von 2024)</vt:lpstr>
      <vt:lpstr>WB-Beteiligung im Länder- und Zeitvergleich</vt:lpstr>
      <vt:lpstr>Stilisierte Länderprofile 2024</vt:lpstr>
      <vt:lpstr>Finanzierungsstruktur im Ländervergleich: 1/3 – 1/3 – 1/3 ?</vt:lpstr>
      <vt:lpstr>Vielen Dank für Ihre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FINANZIERUNG VON ERWACHSENEN- UND WEITERBILDUNG</dc:title>
  <dc:creator>Clara Wimmer</dc:creator>
  <cp:lastModifiedBy>TÖLLE Michael</cp:lastModifiedBy>
  <cp:revision>123</cp:revision>
  <dcterms:created xsi:type="dcterms:W3CDTF">2025-01-13T12:34:40Z</dcterms:created>
  <dcterms:modified xsi:type="dcterms:W3CDTF">2026-06-17T10:00:54Z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0x0101005230407FAB99794E861F4FC0118357AE</vt:lpwstr>
  </property>
  <property fmtid="{D5CDD505-2E9C-101B-9397-08002B2CF9AE}" pid="3" name="MediaServiceImageTags">
    <vt:lpwstr/>
  </property>
  <property fmtid="{D5CDD505-2E9C-101B-9397-08002B2CF9AE}" pid="4" name="_dlc_DocIdItemGuid">
    <vt:lpwstr>67d7a15a-dc37-4753-af90-5fd3e3a0f389</vt:lpwstr>
  </property>
</Properties>
</file>